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4" r:id="rId1"/>
  </p:sldMasterIdLst>
  <p:sldIdLst>
    <p:sldId id="257" r:id="rId2"/>
    <p:sldId id="260" r:id="rId3"/>
    <p:sldId id="262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30" r:id="rId68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2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0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87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7934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3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70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91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09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90752" y="2034667"/>
            <a:ext cx="2803525" cy="3455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2400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92854" y="243966"/>
            <a:ext cx="1558290" cy="52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3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4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26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0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0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3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5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2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16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3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1808" y="1283208"/>
            <a:ext cx="6274435" cy="2083435"/>
            <a:chOff x="1511808" y="1283208"/>
            <a:chExt cx="6274435" cy="2083435"/>
          </a:xfrm>
        </p:grpSpPr>
        <p:sp>
          <p:nvSpPr>
            <p:cNvPr id="3" name="object 3"/>
            <p:cNvSpPr/>
            <p:nvPr/>
          </p:nvSpPr>
          <p:spPr>
            <a:xfrm>
              <a:off x="1524762" y="1296162"/>
              <a:ext cx="6248400" cy="2057400"/>
            </a:xfrm>
            <a:custGeom>
              <a:avLst/>
              <a:gdLst/>
              <a:ahLst/>
              <a:cxnLst/>
              <a:rect l="l" t="t" r="r" b="b"/>
              <a:pathLst>
                <a:path w="6248400" h="2057400">
                  <a:moveTo>
                    <a:pt x="5905499" y="0"/>
                  </a:moveTo>
                  <a:lnTo>
                    <a:pt x="342900" y="0"/>
                  </a:lnTo>
                  <a:lnTo>
                    <a:pt x="296375" y="3130"/>
                  </a:lnTo>
                  <a:lnTo>
                    <a:pt x="251751" y="12250"/>
                  </a:lnTo>
                  <a:lnTo>
                    <a:pt x="209436" y="26949"/>
                  </a:lnTo>
                  <a:lnTo>
                    <a:pt x="169841" y="46820"/>
                  </a:lnTo>
                  <a:lnTo>
                    <a:pt x="133373" y="71454"/>
                  </a:lnTo>
                  <a:lnTo>
                    <a:pt x="100441" y="100441"/>
                  </a:lnTo>
                  <a:lnTo>
                    <a:pt x="71454" y="133373"/>
                  </a:lnTo>
                  <a:lnTo>
                    <a:pt x="46820" y="169841"/>
                  </a:lnTo>
                  <a:lnTo>
                    <a:pt x="26949" y="209436"/>
                  </a:lnTo>
                  <a:lnTo>
                    <a:pt x="12250" y="251751"/>
                  </a:lnTo>
                  <a:lnTo>
                    <a:pt x="3130" y="296375"/>
                  </a:lnTo>
                  <a:lnTo>
                    <a:pt x="0" y="342900"/>
                  </a:lnTo>
                  <a:lnTo>
                    <a:pt x="0" y="1714500"/>
                  </a:lnTo>
                  <a:lnTo>
                    <a:pt x="3130" y="1761024"/>
                  </a:lnTo>
                  <a:lnTo>
                    <a:pt x="12250" y="1805648"/>
                  </a:lnTo>
                  <a:lnTo>
                    <a:pt x="26949" y="1847963"/>
                  </a:lnTo>
                  <a:lnTo>
                    <a:pt x="46820" y="1887558"/>
                  </a:lnTo>
                  <a:lnTo>
                    <a:pt x="71454" y="1924026"/>
                  </a:lnTo>
                  <a:lnTo>
                    <a:pt x="100441" y="1956958"/>
                  </a:lnTo>
                  <a:lnTo>
                    <a:pt x="133373" y="1985945"/>
                  </a:lnTo>
                  <a:lnTo>
                    <a:pt x="169841" y="2010579"/>
                  </a:lnTo>
                  <a:lnTo>
                    <a:pt x="209436" y="2030450"/>
                  </a:lnTo>
                  <a:lnTo>
                    <a:pt x="251751" y="2045149"/>
                  </a:lnTo>
                  <a:lnTo>
                    <a:pt x="296375" y="2054269"/>
                  </a:lnTo>
                  <a:lnTo>
                    <a:pt x="342900" y="2057400"/>
                  </a:lnTo>
                  <a:lnTo>
                    <a:pt x="5905499" y="2057400"/>
                  </a:lnTo>
                  <a:lnTo>
                    <a:pt x="5952024" y="2054269"/>
                  </a:lnTo>
                  <a:lnTo>
                    <a:pt x="5996648" y="2045149"/>
                  </a:lnTo>
                  <a:lnTo>
                    <a:pt x="6038963" y="2030450"/>
                  </a:lnTo>
                  <a:lnTo>
                    <a:pt x="6078558" y="2010579"/>
                  </a:lnTo>
                  <a:lnTo>
                    <a:pt x="6115026" y="1985945"/>
                  </a:lnTo>
                  <a:lnTo>
                    <a:pt x="6147958" y="1956958"/>
                  </a:lnTo>
                  <a:lnTo>
                    <a:pt x="6176945" y="1924026"/>
                  </a:lnTo>
                  <a:lnTo>
                    <a:pt x="6201579" y="1887558"/>
                  </a:lnTo>
                  <a:lnTo>
                    <a:pt x="6221450" y="1847963"/>
                  </a:lnTo>
                  <a:lnTo>
                    <a:pt x="6236149" y="1805648"/>
                  </a:lnTo>
                  <a:lnTo>
                    <a:pt x="6245269" y="1761024"/>
                  </a:lnTo>
                  <a:lnTo>
                    <a:pt x="6248399" y="1714500"/>
                  </a:lnTo>
                  <a:lnTo>
                    <a:pt x="6248399" y="342900"/>
                  </a:lnTo>
                  <a:lnTo>
                    <a:pt x="6245269" y="296375"/>
                  </a:lnTo>
                  <a:lnTo>
                    <a:pt x="6236149" y="251751"/>
                  </a:lnTo>
                  <a:lnTo>
                    <a:pt x="6221450" y="209436"/>
                  </a:lnTo>
                  <a:lnTo>
                    <a:pt x="6201579" y="169841"/>
                  </a:lnTo>
                  <a:lnTo>
                    <a:pt x="6176945" y="133373"/>
                  </a:lnTo>
                  <a:lnTo>
                    <a:pt x="6147958" y="100441"/>
                  </a:lnTo>
                  <a:lnTo>
                    <a:pt x="6115026" y="71454"/>
                  </a:lnTo>
                  <a:lnTo>
                    <a:pt x="6078558" y="46820"/>
                  </a:lnTo>
                  <a:lnTo>
                    <a:pt x="6038963" y="26949"/>
                  </a:lnTo>
                  <a:lnTo>
                    <a:pt x="5996648" y="12250"/>
                  </a:lnTo>
                  <a:lnTo>
                    <a:pt x="5952024" y="3130"/>
                  </a:lnTo>
                  <a:lnTo>
                    <a:pt x="590549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762" y="1296162"/>
              <a:ext cx="6248400" cy="2057400"/>
            </a:xfrm>
            <a:custGeom>
              <a:avLst/>
              <a:gdLst/>
              <a:ahLst/>
              <a:cxnLst/>
              <a:rect l="l" t="t" r="r" b="b"/>
              <a:pathLst>
                <a:path w="6248400" h="2057400">
                  <a:moveTo>
                    <a:pt x="0" y="342900"/>
                  </a:moveTo>
                  <a:lnTo>
                    <a:pt x="3130" y="296375"/>
                  </a:lnTo>
                  <a:lnTo>
                    <a:pt x="12250" y="251751"/>
                  </a:lnTo>
                  <a:lnTo>
                    <a:pt x="26949" y="209436"/>
                  </a:lnTo>
                  <a:lnTo>
                    <a:pt x="46820" y="169841"/>
                  </a:lnTo>
                  <a:lnTo>
                    <a:pt x="71454" y="133373"/>
                  </a:lnTo>
                  <a:lnTo>
                    <a:pt x="100441" y="100441"/>
                  </a:lnTo>
                  <a:lnTo>
                    <a:pt x="133373" y="71454"/>
                  </a:lnTo>
                  <a:lnTo>
                    <a:pt x="169841" y="46820"/>
                  </a:lnTo>
                  <a:lnTo>
                    <a:pt x="209436" y="26949"/>
                  </a:lnTo>
                  <a:lnTo>
                    <a:pt x="251751" y="12250"/>
                  </a:lnTo>
                  <a:lnTo>
                    <a:pt x="296375" y="3130"/>
                  </a:lnTo>
                  <a:lnTo>
                    <a:pt x="342900" y="0"/>
                  </a:lnTo>
                  <a:lnTo>
                    <a:pt x="5905499" y="0"/>
                  </a:lnTo>
                  <a:lnTo>
                    <a:pt x="5952024" y="3130"/>
                  </a:lnTo>
                  <a:lnTo>
                    <a:pt x="5996648" y="12250"/>
                  </a:lnTo>
                  <a:lnTo>
                    <a:pt x="6038963" y="26949"/>
                  </a:lnTo>
                  <a:lnTo>
                    <a:pt x="6078558" y="46820"/>
                  </a:lnTo>
                  <a:lnTo>
                    <a:pt x="6115026" y="71454"/>
                  </a:lnTo>
                  <a:lnTo>
                    <a:pt x="6147958" y="100441"/>
                  </a:lnTo>
                  <a:lnTo>
                    <a:pt x="6176945" y="133373"/>
                  </a:lnTo>
                  <a:lnTo>
                    <a:pt x="6201579" y="169841"/>
                  </a:lnTo>
                  <a:lnTo>
                    <a:pt x="6221450" y="209436"/>
                  </a:lnTo>
                  <a:lnTo>
                    <a:pt x="6236149" y="251751"/>
                  </a:lnTo>
                  <a:lnTo>
                    <a:pt x="6245269" y="296375"/>
                  </a:lnTo>
                  <a:lnTo>
                    <a:pt x="6248399" y="342900"/>
                  </a:lnTo>
                  <a:lnTo>
                    <a:pt x="6248399" y="1714500"/>
                  </a:lnTo>
                  <a:lnTo>
                    <a:pt x="6245269" y="1761024"/>
                  </a:lnTo>
                  <a:lnTo>
                    <a:pt x="6236149" y="1805648"/>
                  </a:lnTo>
                  <a:lnTo>
                    <a:pt x="6221450" y="1847963"/>
                  </a:lnTo>
                  <a:lnTo>
                    <a:pt x="6201579" y="1887558"/>
                  </a:lnTo>
                  <a:lnTo>
                    <a:pt x="6176945" y="1924026"/>
                  </a:lnTo>
                  <a:lnTo>
                    <a:pt x="6147958" y="1956958"/>
                  </a:lnTo>
                  <a:lnTo>
                    <a:pt x="6115026" y="1985945"/>
                  </a:lnTo>
                  <a:lnTo>
                    <a:pt x="6078558" y="2010579"/>
                  </a:lnTo>
                  <a:lnTo>
                    <a:pt x="6038963" y="2030450"/>
                  </a:lnTo>
                  <a:lnTo>
                    <a:pt x="5996648" y="2045149"/>
                  </a:lnTo>
                  <a:lnTo>
                    <a:pt x="5952024" y="2054269"/>
                  </a:lnTo>
                  <a:lnTo>
                    <a:pt x="5905499" y="2057400"/>
                  </a:lnTo>
                  <a:lnTo>
                    <a:pt x="342900" y="2057400"/>
                  </a:lnTo>
                  <a:lnTo>
                    <a:pt x="296375" y="2054269"/>
                  </a:lnTo>
                  <a:lnTo>
                    <a:pt x="251751" y="2045149"/>
                  </a:lnTo>
                  <a:lnTo>
                    <a:pt x="209436" y="2030450"/>
                  </a:lnTo>
                  <a:lnTo>
                    <a:pt x="169841" y="2010579"/>
                  </a:lnTo>
                  <a:lnTo>
                    <a:pt x="133373" y="1985945"/>
                  </a:lnTo>
                  <a:lnTo>
                    <a:pt x="100441" y="1956958"/>
                  </a:lnTo>
                  <a:lnTo>
                    <a:pt x="71454" y="1924026"/>
                  </a:lnTo>
                  <a:lnTo>
                    <a:pt x="46820" y="1887558"/>
                  </a:lnTo>
                  <a:lnTo>
                    <a:pt x="26949" y="1847963"/>
                  </a:lnTo>
                  <a:lnTo>
                    <a:pt x="12250" y="1805648"/>
                  </a:lnTo>
                  <a:lnTo>
                    <a:pt x="3130" y="1761024"/>
                  </a:lnTo>
                  <a:lnTo>
                    <a:pt x="0" y="1714500"/>
                  </a:lnTo>
                  <a:lnTo>
                    <a:pt x="0" y="3429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2598" y="1611833"/>
            <a:ext cx="479361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0000"/>
                </a:solidFill>
              </a:rPr>
              <a:t>BLOOD</a:t>
            </a:r>
            <a:r>
              <a:rPr sz="3000" spc="-20" dirty="0">
                <a:solidFill>
                  <a:srgbClr val="FF0000"/>
                </a:solidFill>
              </a:rPr>
              <a:t> INVESTIGATIONS </a:t>
            </a:r>
            <a:r>
              <a:rPr sz="3000" dirty="0">
                <a:solidFill>
                  <a:srgbClr val="FF0000"/>
                </a:solidFill>
              </a:rPr>
              <a:t> </a:t>
            </a:r>
            <a:r>
              <a:rPr sz="3000" spc="-10" dirty="0">
                <a:solidFill>
                  <a:srgbClr val="FF0000"/>
                </a:solidFill>
              </a:rPr>
              <a:t>IN</a:t>
            </a:r>
            <a:endParaRPr sz="3000"/>
          </a:p>
          <a:p>
            <a:pPr marL="92710" algn="ctr">
              <a:lnSpc>
                <a:spcPct val="100000"/>
              </a:lnSpc>
              <a:spcBef>
                <a:spcPts val="5"/>
              </a:spcBef>
            </a:pPr>
            <a:r>
              <a:rPr sz="3000" spc="-40" dirty="0">
                <a:solidFill>
                  <a:srgbClr val="FF0000"/>
                </a:solidFill>
              </a:rPr>
              <a:t>DENTAL</a:t>
            </a:r>
            <a:r>
              <a:rPr sz="3000" spc="-200" dirty="0">
                <a:solidFill>
                  <a:srgbClr val="FF0000"/>
                </a:solidFill>
              </a:rPr>
              <a:t> </a:t>
            </a:r>
            <a:r>
              <a:rPr sz="3000" dirty="0">
                <a:solidFill>
                  <a:srgbClr val="FF0000"/>
                </a:solidFill>
              </a:rPr>
              <a:t>PRACTICE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1676400" y="4572762"/>
            <a:ext cx="5638800" cy="2057400"/>
          </a:xfrm>
          <a:custGeom>
            <a:avLst/>
            <a:gdLst/>
            <a:ahLst/>
            <a:cxnLst/>
            <a:rect l="l" t="t" r="r" b="b"/>
            <a:pathLst>
              <a:path w="5638800" h="2057400">
                <a:moveTo>
                  <a:pt x="5295900" y="0"/>
                </a:moveTo>
                <a:lnTo>
                  <a:pt x="342900" y="0"/>
                </a:lnTo>
                <a:lnTo>
                  <a:pt x="296369" y="3130"/>
                </a:lnTo>
                <a:lnTo>
                  <a:pt x="251742" y="12250"/>
                </a:lnTo>
                <a:lnTo>
                  <a:pt x="209426" y="26949"/>
                </a:lnTo>
                <a:lnTo>
                  <a:pt x="169830" y="46820"/>
                </a:lnTo>
                <a:lnTo>
                  <a:pt x="133362" y="71454"/>
                </a:lnTo>
                <a:lnTo>
                  <a:pt x="100431" y="100441"/>
                </a:lnTo>
                <a:lnTo>
                  <a:pt x="71446" y="133373"/>
                </a:lnTo>
                <a:lnTo>
                  <a:pt x="46815" y="169841"/>
                </a:lnTo>
                <a:lnTo>
                  <a:pt x="26946" y="209436"/>
                </a:lnTo>
                <a:lnTo>
                  <a:pt x="12248" y="251751"/>
                </a:lnTo>
                <a:lnTo>
                  <a:pt x="3130" y="296375"/>
                </a:lnTo>
                <a:lnTo>
                  <a:pt x="0" y="342900"/>
                </a:lnTo>
                <a:lnTo>
                  <a:pt x="0" y="1714500"/>
                </a:lnTo>
                <a:lnTo>
                  <a:pt x="3130" y="1761027"/>
                </a:lnTo>
                <a:lnTo>
                  <a:pt x="12248" y="1805653"/>
                </a:lnTo>
                <a:lnTo>
                  <a:pt x="26946" y="1847968"/>
                </a:lnTo>
                <a:lnTo>
                  <a:pt x="46815" y="1887564"/>
                </a:lnTo>
                <a:lnTo>
                  <a:pt x="71446" y="1924032"/>
                </a:lnTo>
                <a:lnTo>
                  <a:pt x="100431" y="1956963"/>
                </a:lnTo>
                <a:lnTo>
                  <a:pt x="133362" y="1985949"/>
                </a:lnTo>
                <a:lnTo>
                  <a:pt x="169830" y="2010582"/>
                </a:lnTo>
                <a:lnTo>
                  <a:pt x="209426" y="2030451"/>
                </a:lnTo>
                <a:lnTo>
                  <a:pt x="251742" y="2045150"/>
                </a:lnTo>
                <a:lnTo>
                  <a:pt x="296369" y="2054269"/>
                </a:lnTo>
                <a:lnTo>
                  <a:pt x="342900" y="2057400"/>
                </a:lnTo>
                <a:lnTo>
                  <a:pt x="5295900" y="2057400"/>
                </a:lnTo>
                <a:lnTo>
                  <a:pt x="5342424" y="2054269"/>
                </a:lnTo>
                <a:lnTo>
                  <a:pt x="5387048" y="2045150"/>
                </a:lnTo>
                <a:lnTo>
                  <a:pt x="5429363" y="2030451"/>
                </a:lnTo>
                <a:lnTo>
                  <a:pt x="5468958" y="2010582"/>
                </a:lnTo>
                <a:lnTo>
                  <a:pt x="5505426" y="1985949"/>
                </a:lnTo>
                <a:lnTo>
                  <a:pt x="5538358" y="1956963"/>
                </a:lnTo>
                <a:lnTo>
                  <a:pt x="5567345" y="1924032"/>
                </a:lnTo>
                <a:lnTo>
                  <a:pt x="5591979" y="1887564"/>
                </a:lnTo>
                <a:lnTo>
                  <a:pt x="5611850" y="1847968"/>
                </a:lnTo>
                <a:lnTo>
                  <a:pt x="5626549" y="1805653"/>
                </a:lnTo>
                <a:lnTo>
                  <a:pt x="5635669" y="1761027"/>
                </a:lnTo>
                <a:lnTo>
                  <a:pt x="5638800" y="1714500"/>
                </a:lnTo>
                <a:lnTo>
                  <a:pt x="5638800" y="342900"/>
                </a:lnTo>
                <a:lnTo>
                  <a:pt x="5635669" y="296375"/>
                </a:lnTo>
                <a:lnTo>
                  <a:pt x="5626549" y="251751"/>
                </a:lnTo>
                <a:lnTo>
                  <a:pt x="5611850" y="209436"/>
                </a:lnTo>
                <a:lnTo>
                  <a:pt x="5591979" y="169841"/>
                </a:lnTo>
                <a:lnTo>
                  <a:pt x="5567345" y="133373"/>
                </a:lnTo>
                <a:lnTo>
                  <a:pt x="5538358" y="100441"/>
                </a:lnTo>
                <a:lnTo>
                  <a:pt x="5505426" y="71454"/>
                </a:lnTo>
                <a:lnTo>
                  <a:pt x="5468958" y="46820"/>
                </a:lnTo>
                <a:lnTo>
                  <a:pt x="5429363" y="26949"/>
                </a:lnTo>
                <a:lnTo>
                  <a:pt x="5387048" y="12250"/>
                </a:lnTo>
                <a:lnTo>
                  <a:pt x="5342424" y="3130"/>
                </a:lnTo>
                <a:lnTo>
                  <a:pt x="52959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             BUSHRA IMDAD (</a:t>
            </a:r>
            <a:r>
              <a:rPr lang="en-US">
                <a:solidFill>
                  <a:schemeClr val="bg1"/>
                </a:solidFill>
              </a:rPr>
              <a:t>M.Phill Fellow)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             INSTRUCTOR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SDCP, DUHS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387095"/>
            <a:ext cx="4419600" cy="2584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895600" y="1554480"/>
            <a:ext cx="5404485" cy="4693920"/>
            <a:chOff x="2901695" y="1554480"/>
            <a:chExt cx="5404485" cy="4693920"/>
          </a:xfrm>
        </p:grpSpPr>
        <p:sp>
          <p:nvSpPr>
            <p:cNvPr id="4" name="object 4"/>
            <p:cNvSpPr/>
            <p:nvPr/>
          </p:nvSpPr>
          <p:spPr>
            <a:xfrm>
              <a:off x="4190999" y="3200400"/>
              <a:ext cx="4114800" cy="304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1695" y="1554480"/>
              <a:ext cx="2205228" cy="23561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43732" y="1574419"/>
              <a:ext cx="1781175" cy="1931035"/>
            </a:xfrm>
            <a:custGeom>
              <a:avLst/>
              <a:gdLst/>
              <a:ahLst/>
              <a:cxnLst/>
              <a:rect l="l" t="t" r="r" b="b"/>
              <a:pathLst>
                <a:path w="1781175" h="1931035">
                  <a:moveTo>
                    <a:pt x="1472828" y="1759392"/>
                  </a:moveTo>
                  <a:lnTo>
                    <a:pt x="1458833" y="1763633"/>
                  </a:lnTo>
                  <a:lnTo>
                    <a:pt x="1447480" y="1772802"/>
                  </a:lnTo>
                  <a:lnTo>
                    <a:pt x="1440307" y="1786127"/>
                  </a:lnTo>
                  <a:lnTo>
                    <a:pt x="1438788" y="1801159"/>
                  </a:lnTo>
                  <a:lnTo>
                    <a:pt x="1443021" y="1815131"/>
                  </a:lnTo>
                  <a:lnTo>
                    <a:pt x="1452183" y="1826508"/>
                  </a:lnTo>
                  <a:lnTo>
                    <a:pt x="1465453" y="1833752"/>
                  </a:lnTo>
                  <a:lnTo>
                    <a:pt x="1780794" y="1930907"/>
                  </a:lnTo>
                  <a:lnTo>
                    <a:pt x="1774255" y="1901063"/>
                  </a:lnTo>
                  <a:lnTo>
                    <a:pt x="1701545" y="1901063"/>
                  </a:lnTo>
                  <a:lnTo>
                    <a:pt x="1606072" y="1797288"/>
                  </a:lnTo>
                  <a:lnTo>
                    <a:pt x="1487932" y="1760854"/>
                  </a:lnTo>
                  <a:lnTo>
                    <a:pt x="1472828" y="1759392"/>
                  </a:lnTo>
                  <a:close/>
                </a:path>
                <a:path w="1781175" h="1931035">
                  <a:moveTo>
                    <a:pt x="1606072" y="1797288"/>
                  </a:moveTo>
                  <a:lnTo>
                    <a:pt x="1701545" y="1901063"/>
                  </a:lnTo>
                  <a:lnTo>
                    <a:pt x="1720764" y="1883409"/>
                  </a:lnTo>
                  <a:lnTo>
                    <a:pt x="1692402" y="1883409"/>
                  </a:lnTo>
                  <a:lnTo>
                    <a:pt x="1678424" y="1819600"/>
                  </a:lnTo>
                  <a:lnTo>
                    <a:pt x="1606072" y="1797288"/>
                  </a:lnTo>
                  <a:close/>
                </a:path>
                <a:path w="1781175" h="1931035">
                  <a:moveTo>
                    <a:pt x="1679910" y="1579274"/>
                  </a:moveTo>
                  <a:lnTo>
                    <a:pt x="1664843" y="1579498"/>
                  </a:lnTo>
                  <a:lnTo>
                    <a:pt x="1650976" y="1585636"/>
                  </a:lnTo>
                  <a:lnTo>
                    <a:pt x="1640871" y="1596215"/>
                  </a:lnTo>
                  <a:lnTo>
                    <a:pt x="1635482" y="1609770"/>
                  </a:lnTo>
                  <a:lnTo>
                    <a:pt x="1635759" y="1624838"/>
                  </a:lnTo>
                  <a:lnTo>
                    <a:pt x="1662252" y="1745775"/>
                  </a:lnTo>
                  <a:lnTo>
                    <a:pt x="1757680" y="1849501"/>
                  </a:lnTo>
                  <a:lnTo>
                    <a:pt x="1701545" y="1901063"/>
                  </a:lnTo>
                  <a:lnTo>
                    <a:pt x="1774255" y="1901063"/>
                  </a:lnTo>
                  <a:lnTo>
                    <a:pt x="1710182" y="1608581"/>
                  </a:lnTo>
                  <a:lnTo>
                    <a:pt x="1704044" y="1594733"/>
                  </a:lnTo>
                  <a:lnTo>
                    <a:pt x="1693465" y="1584658"/>
                  </a:lnTo>
                  <a:lnTo>
                    <a:pt x="1679910" y="1579274"/>
                  </a:lnTo>
                  <a:close/>
                </a:path>
                <a:path w="1781175" h="1931035">
                  <a:moveTo>
                    <a:pt x="1678424" y="1819600"/>
                  </a:moveTo>
                  <a:lnTo>
                    <a:pt x="1692402" y="1883409"/>
                  </a:lnTo>
                  <a:lnTo>
                    <a:pt x="1740789" y="1838832"/>
                  </a:lnTo>
                  <a:lnTo>
                    <a:pt x="1678424" y="1819600"/>
                  </a:lnTo>
                  <a:close/>
                </a:path>
                <a:path w="1781175" h="1931035">
                  <a:moveTo>
                    <a:pt x="1662252" y="1745775"/>
                  </a:moveTo>
                  <a:lnTo>
                    <a:pt x="1678424" y="1819600"/>
                  </a:lnTo>
                  <a:lnTo>
                    <a:pt x="1740789" y="1838832"/>
                  </a:lnTo>
                  <a:lnTo>
                    <a:pt x="1692402" y="1883409"/>
                  </a:lnTo>
                  <a:lnTo>
                    <a:pt x="1720764" y="1883409"/>
                  </a:lnTo>
                  <a:lnTo>
                    <a:pt x="1757680" y="1849501"/>
                  </a:lnTo>
                  <a:lnTo>
                    <a:pt x="1662252" y="1745775"/>
                  </a:lnTo>
                  <a:close/>
                </a:path>
                <a:path w="1781175" h="1931035">
                  <a:moveTo>
                    <a:pt x="56134" y="0"/>
                  </a:moveTo>
                  <a:lnTo>
                    <a:pt x="0" y="51561"/>
                  </a:lnTo>
                  <a:lnTo>
                    <a:pt x="1606072" y="1797288"/>
                  </a:lnTo>
                  <a:lnTo>
                    <a:pt x="1678424" y="1819600"/>
                  </a:lnTo>
                  <a:lnTo>
                    <a:pt x="1662252" y="1745775"/>
                  </a:lnTo>
                  <a:lnTo>
                    <a:pt x="5613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155" y="1118616"/>
            <a:ext cx="8324215" cy="4770120"/>
            <a:chOff x="486155" y="1118616"/>
            <a:chExt cx="8324215" cy="4770120"/>
          </a:xfrm>
        </p:grpSpPr>
        <p:sp>
          <p:nvSpPr>
            <p:cNvPr id="3" name="object 3"/>
            <p:cNvSpPr/>
            <p:nvPr/>
          </p:nvSpPr>
          <p:spPr>
            <a:xfrm>
              <a:off x="486155" y="1118616"/>
              <a:ext cx="8324088" cy="4666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1791" y="1153668"/>
              <a:ext cx="7953756" cy="47350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399" y="1143000"/>
              <a:ext cx="8229600" cy="4572000"/>
            </a:xfrm>
            <a:custGeom>
              <a:avLst/>
              <a:gdLst/>
              <a:ahLst/>
              <a:cxnLst/>
              <a:rect l="l" t="t" r="r" b="b"/>
              <a:pathLst>
                <a:path w="8229600" h="4572000">
                  <a:moveTo>
                    <a:pt x="7467600" y="0"/>
                  </a:moveTo>
                  <a:lnTo>
                    <a:pt x="762000" y="0"/>
                  </a:lnTo>
                  <a:lnTo>
                    <a:pt x="713810" y="1498"/>
                  </a:lnTo>
                  <a:lnTo>
                    <a:pt x="666416" y="5936"/>
                  </a:lnTo>
                  <a:lnTo>
                    <a:pt x="619908" y="13223"/>
                  </a:lnTo>
                  <a:lnTo>
                    <a:pt x="574376" y="23269"/>
                  </a:lnTo>
                  <a:lnTo>
                    <a:pt x="529907" y="35987"/>
                  </a:lnTo>
                  <a:lnTo>
                    <a:pt x="486592" y="51286"/>
                  </a:lnTo>
                  <a:lnTo>
                    <a:pt x="444520" y="69078"/>
                  </a:lnTo>
                  <a:lnTo>
                    <a:pt x="403780" y="89272"/>
                  </a:lnTo>
                  <a:lnTo>
                    <a:pt x="364461" y="111781"/>
                  </a:lnTo>
                  <a:lnTo>
                    <a:pt x="326653" y="136514"/>
                  </a:lnTo>
                  <a:lnTo>
                    <a:pt x="290445" y="163383"/>
                  </a:lnTo>
                  <a:lnTo>
                    <a:pt x="255925" y="192298"/>
                  </a:lnTo>
                  <a:lnTo>
                    <a:pt x="223185" y="223170"/>
                  </a:lnTo>
                  <a:lnTo>
                    <a:pt x="192311" y="255910"/>
                  </a:lnTo>
                  <a:lnTo>
                    <a:pt x="163395" y="290429"/>
                  </a:lnTo>
                  <a:lnTo>
                    <a:pt x="136525" y="326636"/>
                  </a:lnTo>
                  <a:lnTo>
                    <a:pt x="111790" y="364444"/>
                  </a:lnTo>
                  <a:lnTo>
                    <a:pt x="89280" y="403763"/>
                  </a:lnTo>
                  <a:lnTo>
                    <a:pt x="69084" y="444504"/>
                  </a:lnTo>
                  <a:lnTo>
                    <a:pt x="51291" y="486577"/>
                  </a:lnTo>
                  <a:lnTo>
                    <a:pt x="35990" y="529893"/>
                  </a:lnTo>
                  <a:lnTo>
                    <a:pt x="23272" y="574363"/>
                  </a:lnTo>
                  <a:lnTo>
                    <a:pt x="13224" y="619898"/>
                  </a:lnTo>
                  <a:lnTo>
                    <a:pt x="5937" y="666409"/>
                  </a:lnTo>
                  <a:lnTo>
                    <a:pt x="1499" y="713805"/>
                  </a:lnTo>
                  <a:lnTo>
                    <a:pt x="0" y="762000"/>
                  </a:lnTo>
                  <a:lnTo>
                    <a:pt x="0" y="3810000"/>
                  </a:lnTo>
                  <a:lnTo>
                    <a:pt x="1499" y="3858194"/>
                  </a:lnTo>
                  <a:lnTo>
                    <a:pt x="5937" y="3905590"/>
                  </a:lnTo>
                  <a:lnTo>
                    <a:pt x="13224" y="3952101"/>
                  </a:lnTo>
                  <a:lnTo>
                    <a:pt x="23272" y="3997636"/>
                  </a:lnTo>
                  <a:lnTo>
                    <a:pt x="35990" y="4042106"/>
                  </a:lnTo>
                  <a:lnTo>
                    <a:pt x="51291" y="4085422"/>
                  </a:lnTo>
                  <a:lnTo>
                    <a:pt x="69084" y="4127495"/>
                  </a:lnTo>
                  <a:lnTo>
                    <a:pt x="89280" y="4168236"/>
                  </a:lnTo>
                  <a:lnTo>
                    <a:pt x="111790" y="4207555"/>
                  </a:lnTo>
                  <a:lnTo>
                    <a:pt x="136525" y="4245363"/>
                  </a:lnTo>
                  <a:lnTo>
                    <a:pt x="163395" y="4281570"/>
                  </a:lnTo>
                  <a:lnTo>
                    <a:pt x="192311" y="4316089"/>
                  </a:lnTo>
                  <a:lnTo>
                    <a:pt x="223185" y="4348829"/>
                  </a:lnTo>
                  <a:lnTo>
                    <a:pt x="255925" y="4379701"/>
                  </a:lnTo>
                  <a:lnTo>
                    <a:pt x="290445" y="4408616"/>
                  </a:lnTo>
                  <a:lnTo>
                    <a:pt x="326653" y="4435485"/>
                  </a:lnTo>
                  <a:lnTo>
                    <a:pt x="364461" y="4460218"/>
                  </a:lnTo>
                  <a:lnTo>
                    <a:pt x="403780" y="4482727"/>
                  </a:lnTo>
                  <a:lnTo>
                    <a:pt x="444520" y="4502921"/>
                  </a:lnTo>
                  <a:lnTo>
                    <a:pt x="486592" y="4520713"/>
                  </a:lnTo>
                  <a:lnTo>
                    <a:pt x="529907" y="4536012"/>
                  </a:lnTo>
                  <a:lnTo>
                    <a:pt x="574376" y="4548730"/>
                  </a:lnTo>
                  <a:lnTo>
                    <a:pt x="619908" y="4558776"/>
                  </a:lnTo>
                  <a:lnTo>
                    <a:pt x="666416" y="4566063"/>
                  </a:lnTo>
                  <a:lnTo>
                    <a:pt x="713810" y="4570501"/>
                  </a:lnTo>
                  <a:lnTo>
                    <a:pt x="762000" y="4572000"/>
                  </a:lnTo>
                  <a:lnTo>
                    <a:pt x="7467600" y="4572000"/>
                  </a:lnTo>
                  <a:lnTo>
                    <a:pt x="7515794" y="4570501"/>
                  </a:lnTo>
                  <a:lnTo>
                    <a:pt x="7563190" y="4566063"/>
                  </a:lnTo>
                  <a:lnTo>
                    <a:pt x="7609701" y="4558776"/>
                  </a:lnTo>
                  <a:lnTo>
                    <a:pt x="7655236" y="4548730"/>
                  </a:lnTo>
                  <a:lnTo>
                    <a:pt x="7699706" y="4536012"/>
                  </a:lnTo>
                  <a:lnTo>
                    <a:pt x="7743022" y="4520713"/>
                  </a:lnTo>
                  <a:lnTo>
                    <a:pt x="7785095" y="4502921"/>
                  </a:lnTo>
                  <a:lnTo>
                    <a:pt x="7825836" y="4482727"/>
                  </a:lnTo>
                  <a:lnTo>
                    <a:pt x="7865155" y="4460218"/>
                  </a:lnTo>
                  <a:lnTo>
                    <a:pt x="7902963" y="4435485"/>
                  </a:lnTo>
                  <a:lnTo>
                    <a:pt x="7939170" y="4408616"/>
                  </a:lnTo>
                  <a:lnTo>
                    <a:pt x="7973689" y="4379701"/>
                  </a:lnTo>
                  <a:lnTo>
                    <a:pt x="8006429" y="4348829"/>
                  </a:lnTo>
                  <a:lnTo>
                    <a:pt x="8037301" y="4316089"/>
                  </a:lnTo>
                  <a:lnTo>
                    <a:pt x="8066216" y="4281570"/>
                  </a:lnTo>
                  <a:lnTo>
                    <a:pt x="8093085" y="4245363"/>
                  </a:lnTo>
                  <a:lnTo>
                    <a:pt x="8117818" y="4207555"/>
                  </a:lnTo>
                  <a:lnTo>
                    <a:pt x="8140327" y="4168236"/>
                  </a:lnTo>
                  <a:lnTo>
                    <a:pt x="8160521" y="4127495"/>
                  </a:lnTo>
                  <a:lnTo>
                    <a:pt x="8178313" y="4085422"/>
                  </a:lnTo>
                  <a:lnTo>
                    <a:pt x="8193612" y="4042106"/>
                  </a:lnTo>
                  <a:lnTo>
                    <a:pt x="8206330" y="3997636"/>
                  </a:lnTo>
                  <a:lnTo>
                    <a:pt x="8216376" y="3952101"/>
                  </a:lnTo>
                  <a:lnTo>
                    <a:pt x="8223663" y="3905590"/>
                  </a:lnTo>
                  <a:lnTo>
                    <a:pt x="8228101" y="3858194"/>
                  </a:lnTo>
                  <a:lnTo>
                    <a:pt x="8229600" y="3810000"/>
                  </a:lnTo>
                  <a:lnTo>
                    <a:pt x="8229600" y="762000"/>
                  </a:lnTo>
                  <a:lnTo>
                    <a:pt x="8228101" y="713805"/>
                  </a:lnTo>
                  <a:lnTo>
                    <a:pt x="8223663" y="666409"/>
                  </a:lnTo>
                  <a:lnTo>
                    <a:pt x="8216376" y="619898"/>
                  </a:lnTo>
                  <a:lnTo>
                    <a:pt x="8206330" y="574363"/>
                  </a:lnTo>
                  <a:lnTo>
                    <a:pt x="8193612" y="529893"/>
                  </a:lnTo>
                  <a:lnTo>
                    <a:pt x="8178313" y="486577"/>
                  </a:lnTo>
                  <a:lnTo>
                    <a:pt x="8160521" y="444504"/>
                  </a:lnTo>
                  <a:lnTo>
                    <a:pt x="8140327" y="403763"/>
                  </a:lnTo>
                  <a:lnTo>
                    <a:pt x="8117818" y="364444"/>
                  </a:lnTo>
                  <a:lnTo>
                    <a:pt x="8093085" y="326636"/>
                  </a:lnTo>
                  <a:lnTo>
                    <a:pt x="8066216" y="290429"/>
                  </a:lnTo>
                  <a:lnTo>
                    <a:pt x="8037301" y="255910"/>
                  </a:lnTo>
                  <a:lnTo>
                    <a:pt x="8006429" y="223170"/>
                  </a:lnTo>
                  <a:lnTo>
                    <a:pt x="7973689" y="192298"/>
                  </a:lnTo>
                  <a:lnTo>
                    <a:pt x="7939170" y="163383"/>
                  </a:lnTo>
                  <a:lnTo>
                    <a:pt x="7902963" y="136514"/>
                  </a:lnTo>
                  <a:lnTo>
                    <a:pt x="7865155" y="111781"/>
                  </a:lnTo>
                  <a:lnTo>
                    <a:pt x="7825836" y="89272"/>
                  </a:lnTo>
                  <a:lnTo>
                    <a:pt x="7785095" y="69078"/>
                  </a:lnTo>
                  <a:lnTo>
                    <a:pt x="7743022" y="51286"/>
                  </a:lnTo>
                  <a:lnTo>
                    <a:pt x="7699706" y="35987"/>
                  </a:lnTo>
                  <a:lnTo>
                    <a:pt x="7655236" y="23269"/>
                  </a:lnTo>
                  <a:lnTo>
                    <a:pt x="7609701" y="13223"/>
                  </a:lnTo>
                  <a:lnTo>
                    <a:pt x="7563190" y="5936"/>
                  </a:lnTo>
                  <a:lnTo>
                    <a:pt x="7515794" y="1498"/>
                  </a:lnTo>
                  <a:lnTo>
                    <a:pt x="74676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399" y="1143000"/>
              <a:ext cx="8229600" cy="4572000"/>
            </a:xfrm>
            <a:custGeom>
              <a:avLst/>
              <a:gdLst/>
              <a:ahLst/>
              <a:cxnLst/>
              <a:rect l="l" t="t" r="r" b="b"/>
              <a:pathLst>
                <a:path w="8229600" h="4572000">
                  <a:moveTo>
                    <a:pt x="0" y="762000"/>
                  </a:moveTo>
                  <a:lnTo>
                    <a:pt x="1499" y="713805"/>
                  </a:lnTo>
                  <a:lnTo>
                    <a:pt x="5937" y="666409"/>
                  </a:lnTo>
                  <a:lnTo>
                    <a:pt x="13224" y="619898"/>
                  </a:lnTo>
                  <a:lnTo>
                    <a:pt x="23272" y="574363"/>
                  </a:lnTo>
                  <a:lnTo>
                    <a:pt x="35990" y="529893"/>
                  </a:lnTo>
                  <a:lnTo>
                    <a:pt x="51291" y="486577"/>
                  </a:lnTo>
                  <a:lnTo>
                    <a:pt x="69084" y="444504"/>
                  </a:lnTo>
                  <a:lnTo>
                    <a:pt x="89280" y="403763"/>
                  </a:lnTo>
                  <a:lnTo>
                    <a:pt x="111790" y="364444"/>
                  </a:lnTo>
                  <a:lnTo>
                    <a:pt x="136525" y="326636"/>
                  </a:lnTo>
                  <a:lnTo>
                    <a:pt x="163395" y="290429"/>
                  </a:lnTo>
                  <a:lnTo>
                    <a:pt x="192311" y="255910"/>
                  </a:lnTo>
                  <a:lnTo>
                    <a:pt x="223185" y="223170"/>
                  </a:lnTo>
                  <a:lnTo>
                    <a:pt x="255925" y="192298"/>
                  </a:lnTo>
                  <a:lnTo>
                    <a:pt x="290445" y="163383"/>
                  </a:lnTo>
                  <a:lnTo>
                    <a:pt x="326653" y="136514"/>
                  </a:lnTo>
                  <a:lnTo>
                    <a:pt x="364461" y="111781"/>
                  </a:lnTo>
                  <a:lnTo>
                    <a:pt x="403780" y="89272"/>
                  </a:lnTo>
                  <a:lnTo>
                    <a:pt x="444520" y="69078"/>
                  </a:lnTo>
                  <a:lnTo>
                    <a:pt x="486592" y="51286"/>
                  </a:lnTo>
                  <a:lnTo>
                    <a:pt x="529907" y="35987"/>
                  </a:lnTo>
                  <a:lnTo>
                    <a:pt x="574376" y="23269"/>
                  </a:lnTo>
                  <a:lnTo>
                    <a:pt x="619908" y="13223"/>
                  </a:lnTo>
                  <a:lnTo>
                    <a:pt x="666416" y="5936"/>
                  </a:lnTo>
                  <a:lnTo>
                    <a:pt x="713810" y="1498"/>
                  </a:lnTo>
                  <a:lnTo>
                    <a:pt x="762000" y="0"/>
                  </a:lnTo>
                  <a:lnTo>
                    <a:pt x="7467600" y="0"/>
                  </a:lnTo>
                  <a:lnTo>
                    <a:pt x="7515794" y="1498"/>
                  </a:lnTo>
                  <a:lnTo>
                    <a:pt x="7563190" y="5936"/>
                  </a:lnTo>
                  <a:lnTo>
                    <a:pt x="7609701" y="13223"/>
                  </a:lnTo>
                  <a:lnTo>
                    <a:pt x="7655236" y="23269"/>
                  </a:lnTo>
                  <a:lnTo>
                    <a:pt x="7699706" y="35987"/>
                  </a:lnTo>
                  <a:lnTo>
                    <a:pt x="7743022" y="51286"/>
                  </a:lnTo>
                  <a:lnTo>
                    <a:pt x="7785095" y="69078"/>
                  </a:lnTo>
                  <a:lnTo>
                    <a:pt x="7825836" y="89272"/>
                  </a:lnTo>
                  <a:lnTo>
                    <a:pt x="7865155" y="111781"/>
                  </a:lnTo>
                  <a:lnTo>
                    <a:pt x="7902963" y="136514"/>
                  </a:lnTo>
                  <a:lnTo>
                    <a:pt x="7939170" y="163383"/>
                  </a:lnTo>
                  <a:lnTo>
                    <a:pt x="7973689" y="192298"/>
                  </a:lnTo>
                  <a:lnTo>
                    <a:pt x="8006429" y="223170"/>
                  </a:lnTo>
                  <a:lnTo>
                    <a:pt x="8037301" y="255910"/>
                  </a:lnTo>
                  <a:lnTo>
                    <a:pt x="8066216" y="290429"/>
                  </a:lnTo>
                  <a:lnTo>
                    <a:pt x="8093085" y="326636"/>
                  </a:lnTo>
                  <a:lnTo>
                    <a:pt x="8117818" y="364444"/>
                  </a:lnTo>
                  <a:lnTo>
                    <a:pt x="8140327" y="403763"/>
                  </a:lnTo>
                  <a:lnTo>
                    <a:pt x="8160521" y="444504"/>
                  </a:lnTo>
                  <a:lnTo>
                    <a:pt x="8178313" y="486577"/>
                  </a:lnTo>
                  <a:lnTo>
                    <a:pt x="8193612" y="529893"/>
                  </a:lnTo>
                  <a:lnTo>
                    <a:pt x="8206330" y="574363"/>
                  </a:lnTo>
                  <a:lnTo>
                    <a:pt x="8216376" y="619898"/>
                  </a:lnTo>
                  <a:lnTo>
                    <a:pt x="8223663" y="666409"/>
                  </a:lnTo>
                  <a:lnTo>
                    <a:pt x="8228101" y="713805"/>
                  </a:lnTo>
                  <a:lnTo>
                    <a:pt x="8229600" y="762000"/>
                  </a:lnTo>
                  <a:lnTo>
                    <a:pt x="8229600" y="3810000"/>
                  </a:lnTo>
                  <a:lnTo>
                    <a:pt x="8228101" y="3858194"/>
                  </a:lnTo>
                  <a:lnTo>
                    <a:pt x="8223663" y="3905590"/>
                  </a:lnTo>
                  <a:lnTo>
                    <a:pt x="8216376" y="3952101"/>
                  </a:lnTo>
                  <a:lnTo>
                    <a:pt x="8206330" y="3997636"/>
                  </a:lnTo>
                  <a:lnTo>
                    <a:pt x="8193612" y="4042106"/>
                  </a:lnTo>
                  <a:lnTo>
                    <a:pt x="8178313" y="4085422"/>
                  </a:lnTo>
                  <a:lnTo>
                    <a:pt x="8160521" y="4127495"/>
                  </a:lnTo>
                  <a:lnTo>
                    <a:pt x="8140327" y="4168236"/>
                  </a:lnTo>
                  <a:lnTo>
                    <a:pt x="8117818" y="4207555"/>
                  </a:lnTo>
                  <a:lnTo>
                    <a:pt x="8093085" y="4245363"/>
                  </a:lnTo>
                  <a:lnTo>
                    <a:pt x="8066216" y="4281570"/>
                  </a:lnTo>
                  <a:lnTo>
                    <a:pt x="8037301" y="4316089"/>
                  </a:lnTo>
                  <a:lnTo>
                    <a:pt x="8006429" y="4348829"/>
                  </a:lnTo>
                  <a:lnTo>
                    <a:pt x="7973689" y="4379701"/>
                  </a:lnTo>
                  <a:lnTo>
                    <a:pt x="7939170" y="4408616"/>
                  </a:lnTo>
                  <a:lnTo>
                    <a:pt x="7902963" y="4435485"/>
                  </a:lnTo>
                  <a:lnTo>
                    <a:pt x="7865155" y="4460218"/>
                  </a:lnTo>
                  <a:lnTo>
                    <a:pt x="7825836" y="4482727"/>
                  </a:lnTo>
                  <a:lnTo>
                    <a:pt x="7785095" y="4502921"/>
                  </a:lnTo>
                  <a:lnTo>
                    <a:pt x="7743022" y="4520713"/>
                  </a:lnTo>
                  <a:lnTo>
                    <a:pt x="7699706" y="4536012"/>
                  </a:lnTo>
                  <a:lnTo>
                    <a:pt x="7655236" y="4548730"/>
                  </a:lnTo>
                  <a:lnTo>
                    <a:pt x="7609701" y="4558776"/>
                  </a:lnTo>
                  <a:lnTo>
                    <a:pt x="7563190" y="4566063"/>
                  </a:lnTo>
                  <a:lnTo>
                    <a:pt x="7515794" y="4570501"/>
                  </a:lnTo>
                  <a:lnTo>
                    <a:pt x="7467600" y="4572000"/>
                  </a:lnTo>
                  <a:lnTo>
                    <a:pt x="762000" y="4572000"/>
                  </a:lnTo>
                  <a:lnTo>
                    <a:pt x="713810" y="4570501"/>
                  </a:lnTo>
                  <a:lnTo>
                    <a:pt x="666416" y="4566063"/>
                  </a:lnTo>
                  <a:lnTo>
                    <a:pt x="619908" y="4558776"/>
                  </a:lnTo>
                  <a:lnTo>
                    <a:pt x="574376" y="4548730"/>
                  </a:lnTo>
                  <a:lnTo>
                    <a:pt x="529907" y="4536012"/>
                  </a:lnTo>
                  <a:lnTo>
                    <a:pt x="486592" y="4520713"/>
                  </a:lnTo>
                  <a:lnTo>
                    <a:pt x="444520" y="4502921"/>
                  </a:lnTo>
                  <a:lnTo>
                    <a:pt x="403780" y="4482727"/>
                  </a:lnTo>
                  <a:lnTo>
                    <a:pt x="364461" y="4460218"/>
                  </a:lnTo>
                  <a:lnTo>
                    <a:pt x="326653" y="4435485"/>
                  </a:lnTo>
                  <a:lnTo>
                    <a:pt x="290445" y="4408616"/>
                  </a:lnTo>
                  <a:lnTo>
                    <a:pt x="255925" y="4379701"/>
                  </a:lnTo>
                  <a:lnTo>
                    <a:pt x="223185" y="4348829"/>
                  </a:lnTo>
                  <a:lnTo>
                    <a:pt x="192311" y="4316089"/>
                  </a:lnTo>
                  <a:lnTo>
                    <a:pt x="163395" y="4281570"/>
                  </a:lnTo>
                  <a:lnTo>
                    <a:pt x="136525" y="4245363"/>
                  </a:lnTo>
                  <a:lnTo>
                    <a:pt x="111790" y="4207555"/>
                  </a:lnTo>
                  <a:lnTo>
                    <a:pt x="89280" y="4168236"/>
                  </a:lnTo>
                  <a:lnTo>
                    <a:pt x="69084" y="4127495"/>
                  </a:lnTo>
                  <a:lnTo>
                    <a:pt x="51291" y="4085422"/>
                  </a:lnTo>
                  <a:lnTo>
                    <a:pt x="35990" y="4042106"/>
                  </a:lnTo>
                  <a:lnTo>
                    <a:pt x="23272" y="3997636"/>
                  </a:lnTo>
                  <a:lnTo>
                    <a:pt x="13224" y="3952101"/>
                  </a:lnTo>
                  <a:lnTo>
                    <a:pt x="5937" y="3905590"/>
                  </a:lnTo>
                  <a:lnTo>
                    <a:pt x="1499" y="3858194"/>
                  </a:lnTo>
                  <a:lnTo>
                    <a:pt x="0" y="3810000"/>
                  </a:lnTo>
                  <a:lnTo>
                    <a:pt x="0" y="7620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5558" y="1237234"/>
            <a:ext cx="69919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A high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white blood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cell count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usually</a:t>
            </a:r>
            <a:r>
              <a:rPr sz="2400" u="heavy" spc="-75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indicates: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558" y="1609195"/>
            <a:ext cx="7470775" cy="405066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4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An </a:t>
            </a:r>
            <a:r>
              <a:rPr sz="22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increased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production of white blood cells to </a:t>
            </a:r>
            <a:r>
              <a:rPr sz="2200" b="1" dirty="0">
                <a:solidFill>
                  <a:srgbClr val="B7DEE8"/>
                </a:solidFill>
                <a:latin typeface="Times New Roman"/>
                <a:cs typeface="Times New Roman"/>
              </a:rPr>
              <a:t>fight</a:t>
            </a:r>
            <a:r>
              <a:rPr sz="2200" b="1" spc="6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an</a:t>
            </a:r>
            <a:endParaRPr sz="2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325"/>
              </a:spcBef>
            </a:pP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infection</a:t>
            </a:r>
            <a:endParaRPr sz="22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AutoNum type="arabicPeriod" startAt="2"/>
              <a:tabLst>
                <a:tab pos="469265" algn="l"/>
                <a:tab pos="469900" algn="l"/>
              </a:tabLst>
            </a:pP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 </a:t>
            </a:r>
            <a:r>
              <a:rPr sz="22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reaction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to a drug that </a:t>
            </a:r>
            <a:r>
              <a:rPr sz="22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increases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white blood</a:t>
            </a:r>
            <a:r>
              <a:rPr sz="2200" b="1" spc="-5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cell</a:t>
            </a:r>
            <a:endParaRPr sz="2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320"/>
              </a:spcBef>
            </a:pP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production</a:t>
            </a:r>
            <a:endParaRPr sz="2200">
              <a:latin typeface="Times New Roman"/>
              <a:cs typeface="Times New Roman"/>
            </a:endParaRPr>
          </a:p>
          <a:p>
            <a:pPr marL="469265" marR="855344" indent="-457200">
              <a:lnSpc>
                <a:spcPct val="150000"/>
              </a:lnSpc>
              <a:buAutoNum type="arabicPeriod" startAt="3"/>
              <a:tabLst>
                <a:tab pos="469265" algn="l"/>
                <a:tab pos="469900" algn="l"/>
              </a:tabLst>
            </a:pP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 disease of bone </a:t>
            </a:r>
            <a:r>
              <a:rPr sz="2200" b="1" spc="-25" dirty="0">
                <a:solidFill>
                  <a:srgbClr val="B7DEE8"/>
                </a:solidFill>
                <a:latin typeface="Times New Roman"/>
                <a:cs typeface="Times New Roman"/>
              </a:rPr>
              <a:t>marrow,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causing abnormally</a:t>
            </a:r>
            <a:r>
              <a:rPr sz="2200" b="1" spc="-7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high  production </a:t>
            </a:r>
            <a:r>
              <a:rPr sz="2200" b="1" dirty="0">
                <a:solidFill>
                  <a:srgbClr val="B7DEE8"/>
                </a:solidFill>
                <a:latin typeface="Times New Roman"/>
                <a:cs typeface="Times New Roman"/>
              </a:rPr>
              <a:t>of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white blood</a:t>
            </a:r>
            <a:r>
              <a:rPr sz="2200" b="1" spc="1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cells</a:t>
            </a:r>
            <a:endParaRPr sz="220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50000"/>
              </a:lnSpc>
              <a:spcBef>
                <a:spcPts val="5"/>
              </a:spcBef>
              <a:buAutoNum type="arabicPeriod" startAt="3"/>
              <a:tabLst>
                <a:tab pos="469265" algn="l"/>
                <a:tab pos="469900" algn="l"/>
              </a:tabLst>
            </a:pP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An immune system disorder that </a:t>
            </a:r>
            <a:r>
              <a:rPr sz="22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increases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white blood cell  production.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755" y="204215"/>
            <a:ext cx="7943215" cy="6495415"/>
            <a:chOff x="714755" y="204215"/>
            <a:chExt cx="7943215" cy="6495415"/>
          </a:xfrm>
        </p:grpSpPr>
        <p:sp>
          <p:nvSpPr>
            <p:cNvPr id="3" name="object 3"/>
            <p:cNvSpPr/>
            <p:nvPr/>
          </p:nvSpPr>
          <p:spPr>
            <a:xfrm>
              <a:off x="714755" y="204215"/>
              <a:ext cx="7943088" cy="64952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4587" y="413004"/>
              <a:ext cx="7030211" cy="62621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999" y="228599"/>
              <a:ext cx="7848600" cy="6400800"/>
            </a:xfrm>
            <a:custGeom>
              <a:avLst/>
              <a:gdLst/>
              <a:ahLst/>
              <a:cxnLst/>
              <a:rect l="l" t="t" r="r" b="b"/>
              <a:pathLst>
                <a:path w="7848600" h="6400800">
                  <a:moveTo>
                    <a:pt x="6781800" y="0"/>
                  </a:moveTo>
                  <a:lnTo>
                    <a:pt x="1066800" y="0"/>
                  </a:lnTo>
                  <a:lnTo>
                    <a:pt x="1017968" y="1097"/>
                  </a:lnTo>
                  <a:lnTo>
                    <a:pt x="969701" y="4359"/>
                  </a:lnTo>
                  <a:lnTo>
                    <a:pt x="922044" y="9739"/>
                  </a:lnTo>
                  <a:lnTo>
                    <a:pt x="875044" y="17188"/>
                  </a:lnTo>
                  <a:lnTo>
                    <a:pt x="828749" y="26660"/>
                  </a:lnTo>
                  <a:lnTo>
                    <a:pt x="783206" y="38108"/>
                  </a:lnTo>
                  <a:lnTo>
                    <a:pt x="738462" y="51485"/>
                  </a:lnTo>
                  <a:lnTo>
                    <a:pt x="694563" y="66744"/>
                  </a:lnTo>
                  <a:lnTo>
                    <a:pt x="651558" y="83837"/>
                  </a:lnTo>
                  <a:lnTo>
                    <a:pt x="609492" y="102718"/>
                  </a:lnTo>
                  <a:lnTo>
                    <a:pt x="568414" y="123340"/>
                  </a:lnTo>
                  <a:lnTo>
                    <a:pt x="528370" y="145654"/>
                  </a:lnTo>
                  <a:lnTo>
                    <a:pt x="489408" y="169615"/>
                  </a:lnTo>
                  <a:lnTo>
                    <a:pt x="451573" y="195176"/>
                  </a:lnTo>
                  <a:lnTo>
                    <a:pt x="414915" y="222288"/>
                  </a:lnTo>
                  <a:lnTo>
                    <a:pt x="379479" y="250906"/>
                  </a:lnTo>
                  <a:lnTo>
                    <a:pt x="345312" y="280981"/>
                  </a:lnTo>
                  <a:lnTo>
                    <a:pt x="312462" y="312467"/>
                  </a:lnTo>
                  <a:lnTo>
                    <a:pt x="280976" y="345317"/>
                  </a:lnTo>
                  <a:lnTo>
                    <a:pt x="250901" y="379484"/>
                  </a:lnTo>
                  <a:lnTo>
                    <a:pt x="222284" y="414920"/>
                  </a:lnTo>
                  <a:lnTo>
                    <a:pt x="195172" y="451579"/>
                  </a:lnTo>
                  <a:lnTo>
                    <a:pt x="169612" y="489413"/>
                  </a:lnTo>
                  <a:lnTo>
                    <a:pt x="145652" y="528376"/>
                  </a:lnTo>
                  <a:lnTo>
                    <a:pt x="123337" y="568420"/>
                  </a:lnTo>
                  <a:lnTo>
                    <a:pt x="102716" y="609498"/>
                  </a:lnTo>
                  <a:lnTo>
                    <a:pt x="83836" y="651563"/>
                  </a:lnTo>
                  <a:lnTo>
                    <a:pt x="66743" y="694568"/>
                  </a:lnTo>
                  <a:lnTo>
                    <a:pt x="51484" y="738466"/>
                  </a:lnTo>
                  <a:lnTo>
                    <a:pt x="38107" y="783210"/>
                  </a:lnTo>
                  <a:lnTo>
                    <a:pt x="26660" y="828753"/>
                  </a:lnTo>
                  <a:lnTo>
                    <a:pt x="17187" y="875047"/>
                  </a:lnTo>
                  <a:lnTo>
                    <a:pt x="9738" y="922046"/>
                  </a:lnTo>
                  <a:lnTo>
                    <a:pt x="4359" y="969703"/>
                  </a:lnTo>
                  <a:lnTo>
                    <a:pt x="1097" y="1017969"/>
                  </a:lnTo>
                  <a:lnTo>
                    <a:pt x="0" y="1066800"/>
                  </a:lnTo>
                  <a:lnTo>
                    <a:pt x="0" y="5334000"/>
                  </a:lnTo>
                  <a:lnTo>
                    <a:pt x="1097" y="5382831"/>
                  </a:lnTo>
                  <a:lnTo>
                    <a:pt x="4359" y="5431098"/>
                  </a:lnTo>
                  <a:lnTo>
                    <a:pt x="9738" y="5478755"/>
                  </a:lnTo>
                  <a:lnTo>
                    <a:pt x="17187" y="5525755"/>
                  </a:lnTo>
                  <a:lnTo>
                    <a:pt x="26660" y="5572050"/>
                  </a:lnTo>
                  <a:lnTo>
                    <a:pt x="38107" y="5617593"/>
                  </a:lnTo>
                  <a:lnTo>
                    <a:pt x="51484" y="5662337"/>
                  </a:lnTo>
                  <a:lnTo>
                    <a:pt x="66743" y="5706236"/>
                  </a:lnTo>
                  <a:lnTo>
                    <a:pt x="83836" y="5749241"/>
                  </a:lnTo>
                  <a:lnTo>
                    <a:pt x="102716" y="5791307"/>
                  </a:lnTo>
                  <a:lnTo>
                    <a:pt x="123337" y="5832385"/>
                  </a:lnTo>
                  <a:lnTo>
                    <a:pt x="145652" y="5872429"/>
                  </a:lnTo>
                  <a:lnTo>
                    <a:pt x="169612" y="5911391"/>
                  </a:lnTo>
                  <a:lnTo>
                    <a:pt x="195172" y="5949226"/>
                  </a:lnTo>
                  <a:lnTo>
                    <a:pt x="222284" y="5985884"/>
                  </a:lnTo>
                  <a:lnTo>
                    <a:pt x="250901" y="6021320"/>
                  </a:lnTo>
                  <a:lnTo>
                    <a:pt x="280976" y="6055487"/>
                  </a:lnTo>
                  <a:lnTo>
                    <a:pt x="312462" y="6088337"/>
                  </a:lnTo>
                  <a:lnTo>
                    <a:pt x="345312" y="6119823"/>
                  </a:lnTo>
                  <a:lnTo>
                    <a:pt x="379479" y="6149898"/>
                  </a:lnTo>
                  <a:lnTo>
                    <a:pt x="414915" y="6178515"/>
                  </a:lnTo>
                  <a:lnTo>
                    <a:pt x="451573" y="6205627"/>
                  </a:lnTo>
                  <a:lnTo>
                    <a:pt x="489408" y="6231187"/>
                  </a:lnTo>
                  <a:lnTo>
                    <a:pt x="528370" y="6255147"/>
                  </a:lnTo>
                  <a:lnTo>
                    <a:pt x="568414" y="6277462"/>
                  </a:lnTo>
                  <a:lnTo>
                    <a:pt x="609492" y="6298083"/>
                  </a:lnTo>
                  <a:lnTo>
                    <a:pt x="651558" y="6316963"/>
                  </a:lnTo>
                  <a:lnTo>
                    <a:pt x="694563" y="6334056"/>
                  </a:lnTo>
                  <a:lnTo>
                    <a:pt x="738462" y="6349315"/>
                  </a:lnTo>
                  <a:lnTo>
                    <a:pt x="783206" y="6362692"/>
                  </a:lnTo>
                  <a:lnTo>
                    <a:pt x="828749" y="6374139"/>
                  </a:lnTo>
                  <a:lnTo>
                    <a:pt x="875044" y="6383612"/>
                  </a:lnTo>
                  <a:lnTo>
                    <a:pt x="922044" y="6391061"/>
                  </a:lnTo>
                  <a:lnTo>
                    <a:pt x="969701" y="6396440"/>
                  </a:lnTo>
                  <a:lnTo>
                    <a:pt x="1017968" y="6399702"/>
                  </a:lnTo>
                  <a:lnTo>
                    <a:pt x="1066800" y="6400800"/>
                  </a:lnTo>
                  <a:lnTo>
                    <a:pt x="6781800" y="6400800"/>
                  </a:lnTo>
                  <a:lnTo>
                    <a:pt x="6830630" y="6399702"/>
                  </a:lnTo>
                  <a:lnTo>
                    <a:pt x="6878896" y="6396440"/>
                  </a:lnTo>
                  <a:lnTo>
                    <a:pt x="6926553" y="6391061"/>
                  </a:lnTo>
                  <a:lnTo>
                    <a:pt x="6973552" y="6383612"/>
                  </a:lnTo>
                  <a:lnTo>
                    <a:pt x="7019846" y="6374139"/>
                  </a:lnTo>
                  <a:lnTo>
                    <a:pt x="7065389" y="6362692"/>
                  </a:lnTo>
                  <a:lnTo>
                    <a:pt x="7110133" y="6349315"/>
                  </a:lnTo>
                  <a:lnTo>
                    <a:pt x="7154031" y="6334056"/>
                  </a:lnTo>
                  <a:lnTo>
                    <a:pt x="7197036" y="6316963"/>
                  </a:lnTo>
                  <a:lnTo>
                    <a:pt x="7239101" y="6298083"/>
                  </a:lnTo>
                  <a:lnTo>
                    <a:pt x="7280179" y="6277462"/>
                  </a:lnTo>
                  <a:lnTo>
                    <a:pt x="7320223" y="6255147"/>
                  </a:lnTo>
                  <a:lnTo>
                    <a:pt x="7359186" y="6231187"/>
                  </a:lnTo>
                  <a:lnTo>
                    <a:pt x="7397020" y="6205627"/>
                  </a:lnTo>
                  <a:lnTo>
                    <a:pt x="7433679" y="6178515"/>
                  </a:lnTo>
                  <a:lnTo>
                    <a:pt x="7469115" y="6149898"/>
                  </a:lnTo>
                  <a:lnTo>
                    <a:pt x="7503282" y="6119823"/>
                  </a:lnTo>
                  <a:lnTo>
                    <a:pt x="7536132" y="6088337"/>
                  </a:lnTo>
                  <a:lnTo>
                    <a:pt x="7567618" y="6055487"/>
                  </a:lnTo>
                  <a:lnTo>
                    <a:pt x="7597693" y="6021320"/>
                  </a:lnTo>
                  <a:lnTo>
                    <a:pt x="7626311" y="5985884"/>
                  </a:lnTo>
                  <a:lnTo>
                    <a:pt x="7653423" y="5949226"/>
                  </a:lnTo>
                  <a:lnTo>
                    <a:pt x="7678984" y="5911391"/>
                  </a:lnTo>
                  <a:lnTo>
                    <a:pt x="7702945" y="5872429"/>
                  </a:lnTo>
                  <a:lnTo>
                    <a:pt x="7725259" y="5832385"/>
                  </a:lnTo>
                  <a:lnTo>
                    <a:pt x="7745881" y="5791307"/>
                  </a:lnTo>
                  <a:lnTo>
                    <a:pt x="7764762" y="5749241"/>
                  </a:lnTo>
                  <a:lnTo>
                    <a:pt x="7781855" y="5706236"/>
                  </a:lnTo>
                  <a:lnTo>
                    <a:pt x="7797114" y="5662337"/>
                  </a:lnTo>
                  <a:lnTo>
                    <a:pt x="7810491" y="5617593"/>
                  </a:lnTo>
                  <a:lnTo>
                    <a:pt x="7821939" y="5572050"/>
                  </a:lnTo>
                  <a:lnTo>
                    <a:pt x="7831411" y="5525755"/>
                  </a:lnTo>
                  <a:lnTo>
                    <a:pt x="7838860" y="5478755"/>
                  </a:lnTo>
                  <a:lnTo>
                    <a:pt x="7844240" y="5431098"/>
                  </a:lnTo>
                  <a:lnTo>
                    <a:pt x="7847502" y="5382831"/>
                  </a:lnTo>
                  <a:lnTo>
                    <a:pt x="7848600" y="5334000"/>
                  </a:lnTo>
                  <a:lnTo>
                    <a:pt x="7848600" y="1066800"/>
                  </a:lnTo>
                  <a:lnTo>
                    <a:pt x="7847502" y="1017969"/>
                  </a:lnTo>
                  <a:lnTo>
                    <a:pt x="7844240" y="969703"/>
                  </a:lnTo>
                  <a:lnTo>
                    <a:pt x="7838860" y="922046"/>
                  </a:lnTo>
                  <a:lnTo>
                    <a:pt x="7831411" y="875047"/>
                  </a:lnTo>
                  <a:lnTo>
                    <a:pt x="7821939" y="828753"/>
                  </a:lnTo>
                  <a:lnTo>
                    <a:pt x="7810491" y="783210"/>
                  </a:lnTo>
                  <a:lnTo>
                    <a:pt x="7797114" y="738466"/>
                  </a:lnTo>
                  <a:lnTo>
                    <a:pt x="7781855" y="694568"/>
                  </a:lnTo>
                  <a:lnTo>
                    <a:pt x="7764762" y="651563"/>
                  </a:lnTo>
                  <a:lnTo>
                    <a:pt x="7745881" y="609498"/>
                  </a:lnTo>
                  <a:lnTo>
                    <a:pt x="7725259" y="568420"/>
                  </a:lnTo>
                  <a:lnTo>
                    <a:pt x="7702945" y="528376"/>
                  </a:lnTo>
                  <a:lnTo>
                    <a:pt x="7678984" y="489413"/>
                  </a:lnTo>
                  <a:lnTo>
                    <a:pt x="7653423" y="451579"/>
                  </a:lnTo>
                  <a:lnTo>
                    <a:pt x="7626311" y="414920"/>
                  </a:lnTo>
                  <a:lnTo>
                    <a:pt x="7597693" y="379484"/>
                  </a:lnTo>
                  <a:lnTo>
                    <a:pt x="7567618" y="345317"/>
                  </a:lnTo>
                  <a:lnTo>
                    <a:pt x="7536132" y="312467"/>
                  </a:lnTo>
                  <a:lnTo>
                    <a:pt x="7503282" y="280981"/>
                  </a:lnTo>
                  <a:lnTo>
                    <a:pt x="7469115" y="250906"/>
                  </a:lnTo>
                  <a:lnTo>
                    <a:pt x="7433679" y="222288"/>
                  </a:lnTo>
                  <a:lnTo>
                    <a:pt x="7397020" y="195176"/>
                  </a:lnTo>
                  <a:lnTo>
                    <a:pt x="7359186" y="169615"/>
                  </a:lnTo>
                  <a:lnTo>
                    <a:pt x="7320223" y="145654"/>
                  </a:lnTo>
                  <a:lnTo>
                    <a:pt x="7280179" y="123340"/>
                  </a:lnTo>
                  <a:lnTo>
                    <a:pt x="7239101" y="102718"/>
                  </a:lnTo>
                  <a:lnTo>
                    <a:pt x="7197036" y="83837"/>
                  </a:lnTo>
                  <a:lnTo>
                    <a:pt x="7154031" y="66744"/>
                  </a:lnTo>
                  <a:lnTo>
                    <a:pt x="7110133" y="51485"/>
                  </a:lnTo>
                  <a:lnTo>
                    <a:pt x="7065389" y="38108"/>
                  </a:lnTo>
                  <a:lnTo>
                    <a:pt x="7019846" y="26660"/>
                  </a:lnTo>
                  <a:lnTo>
                    <a:pt x="6973552" y="17188"/>
                  </a:lnTo>
                  <a:lnTo>
                    <a:pt x="6926553" y="9739"/>
                  </a:lnTo>
                  <a:lnTo>
                    <a:pt x="6878896" y="4359"/>
                  </a:lnTo>
                  <a:lnTo>
                    <a:pt x="6830630" y="1097"/>
                  </a:lnTo>
                  <a:lnTo>
                    <a:pt x="67818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1999" y="228599"/>
              <a:ext cx="7848600" cy="6400800"/>
            </a:xfrm>
            <a:custGeom>
              <a:avLst/>
              <a:gdLst/>
              <a:ahLst/>
              <a:cxnLst/>
              <a:rect l="l" t="t" r="r" b="b"/>
              <a:pathLst>
                <a:path w="7848600" h="6400800">
                  <a:moveTo>
                    <a:pt x="0" y="1066800"/>
                  </a:moveTo>
                  <a:lnTo>
                    <a:pt x="1097" y="1017969"/>
                  </a:lnTo>
                  <a:lnTo>
                    <a:pt x="4359" y="969703"/>
                  </a:lnTo>
                  <a:lnTo>
                    <a:pt x="9738" y="922046"/>
                  </a:lnTo>
                  <a:lnTo>
                    <a:pt x="17187" y="875047"/>
                  </a:lnTo>
                  <a:lnTo>
                    <a:pt x="26660" y="828753"/>
                  </a:lnTo>
                  <a:lnTo>
                    <a:pt x="38107" y="783210"/>
                  </a:lnTo>
                  <a:lnTo>
                    <a:pt x="51484" y="738466"/>
                  </a:lnTo>
                  <a:lnTo>
                    <a:pt x="66743" y="694568"/>
                  </a:lnTo>
                  <a:lnTo>
                    <a:pt x="83836" y="651563"/>
                  </a:lnTo>
                  <a:lnTo>
                    <a:pt x="102716" y="609498"/>
                  </a:lnTo>
                  <a:lnTo>
                    <a:pt x="123337" y="568420"/>
                  </a:lnTo>
                  <a:lnTo>
                    <a:pt x="145652" y="528376"/>
                  </a:lnTo>
                  <a:lnTo>
                    <a:pt x="169612" y="489413"/>
                  </a:lnTo>
                  <a:lnTo>
                    <a:pt x="195172" y="451579"/>
                  </a:lnTo>
                  <a:lnTo>
                    <a:pt x="222284" y="414920"/>
                  </a:lnTo>
                  <a:lnTo>
                    <a:pt x="250901" y="379484"/>
                  </a:lnTo>
                  <a:lnTo>
                    <a:pt x="280976" y="345317"/>
                  </a:lnTo>
                  <a:lnTo>
                    <a:pt x="312462" y="312467"/>
                  </a:lnTo>
                  <a:lnTo>
                    <a:pt x="345312" y="280981"/>
                  </a:lnTo>
                  <a:lnTo>
                    <a:pt x="379479" y="250906"/>
                  </a:lnTo>
                  <a:lnTo>
                    <a:pt x="414915" y="222288"/>
                  </a:lnTo>
                  <a:lnTo>
                    <a:pt x="451573" y="195176"/>
                  </a:lnTo>
                  <a:lnTo>
                    <a:pt x="489408" y="169615"/>
                  </a:lnTo>
                  <a:lnTo>
                    <a:pt x="528370" y="145654"/>
                  </a:lnTo>
                  <a:lnTo>
                    <a:pt x="568414" y="123340"/>
                  </a:lnTo>
                  <a:lnTo>
                    <a:pt x="609492" y="102718"/>
                  </a:lnTo>
                  <a:lnTo>
                    <a:pt x="651558" y="83837"/>
                  </a:lnTo>
                  <a:lnTo>
                    <a:pt x="694563" y="66744"/>
                  </a:lnTo>
                  <a:lnTo>
                    <a:pt x="738462" y="51485"/>
                  </a:lnTo>
                  <a:lnTo>
                    <a:pt x="783206" y="38108"/>
                  </a:lnTo>
                  <a:lnTo>
                    <a:pt x="828749" y="26660"/>
                  </a:lnTo>
                  <a:lnTo>
                    <a:pt x="875044" y="17188"/>
                  </a:lnTo>
                  <a:lnTo>
                    <a:pt x="922044" y="9739"/>
                  </a:lnTo>
                  <a:lnTo>
                    <a:pt x="969701" y="4359"/>
                  </a:lnTo>
                  <a:lnTo>
                    <a:pt x="1017968" y="1097"/>
                  </a:lnTo>
                  <a:lnTo>
                    <a:pt x="1066800" y="0"/>
                  </a:lnTo>
                  <a:lnTo>
                    <a:pt x="6781800" y="0"/>
                  </a:lnTo>
                  <a:lnTo>
                    <a:pt x="6830630" y="1097"/>
                  </a:lnTo>
                  <a:lnTo>
                    <a:pt x="6878896" y="4359"/>
                  </a:lnTo>
                  <a:lnTo>
                    <a:pt x="6926553" y="9739"/>
                  </a:lnTo>
                  <a:lnTo>
                    <a:pt x="6973552" y="17188"/>
                  </a:lnTo>
                  <a:lnTo>
                    <a:pt x="7019846" y="26660"/>
                  </a:lnTo>
                  <a:lnTo>
                    <a:pt x="7065389" y="38108"/>
                  </a:lnTo>
                  <a:lnTo>
                    <a:pt x="7110133" y="51485"/>
                  </a:lnTo>
                  <a:lnTo>
                    <a:pt x="7154031" y="66744"/>
                  </a:lnTo>
                  <a:lnTo>
                    <a:pt x="7197036" y="83837"/>
                  </a:lnTo>
                  <a:lnTo>
                    <a:pt x="7239101" y="102718"/>
                  </a:lnTo>
                  <a:lnTo>
                    <a:pt x="7280179" y="123340"/>
                  </a:lnTo>
                  <a:lnTo>
                    <a:pt x="7320223" y="145654"/>
                  </a:lnTo>
                  <a:lnTo>
                    <a:pt x="7359186" y="169615"/>
                  </a:lnTo>
                  <a:lnTo>
                    <a:pt x="7397020" y="195176"/>
                  </a:lnTo>
                  <a:lnTo>
                    <a:pt x="7433679" y="222288"/>
                  </a:lnTo>
                  <a:lnTo>
                    <a:pt x="7469115" y="250906"/>
                  </a:lnTo>
                  <a:lnTo>
                    <a:pt x="7503282" y="280981"/>
                  </a:lnTo>
                  <a:lnTo>
                    <a:pt x="7536132" y="312467"/>
                  </a:lnTo>
                  <a:lnTo>
                    <a:pt x="7567618" y="345317"/>
                  </a:lnTo>
                  <a:lnTo>
                    <a:pt x="7597693" y="379484"/>
                  </a:lnTo>
                  <a:lnTo>
                    <a:pt x="7626311" y="414920"/>
                  </a:lnTo>
                  <a:lnTo>
                    <a:pt x="7653423" y="451579"/>
                  </a:lnTo>
                  <a:lnTo>
                    <a:pt x="7678984" y="489413"/>
                  </a:lnTo>
                  <a:lnTo>
                    <a:pt x="7702945" y="528376"/>
                  </a:lnTo>
                  <a:lnTo>
                    <a:pt x="7725259" y="568420"/>
                  </a:lnTo>
                  <a:lnTo>
                    <a:pt x="7745881" y="609498"/>
                  </a:lnTo>
                  <a:lnTo>
                    <a:pt x="7764762" y="651563"/>
                  </a:lnTo>
                  <a:lnTo>
                    <a:pt x="7781855" y="694568"/>
                  </a:lnTo>
                  <a:lnTo>
                    <a:pt x="7797114" y="738466"/>
                  </a:lnTo>
                  <a:lnTo>
                    <a:pt x="7810491" y="783210"/>
                  </a:lnTo>
                  <a:lnTo>
                    <a:pt x="7821939" y="828753"/>
                  </a:lnTo>
                  <a:lnTo>
                    <a:pt x="7831411" y="875047"/>
                  </a:lnTo>
                  <a:lnTo>
                    <a:pt x="7838860" y="922046"/>
                  </a:lnTo>
                  <a:lnTo>
                    <a:pt x="7844240" y="969703"/>
                  </a:lnTo>
                  <a:lnTo>
                    <a:pt x="7847502" y="1017969"/>
                  </a:lnTo>
                  <a:lnTo>
                    <a:pt x="7848600" y="1066800"/>
                  </a:lnTo>
                  <a:lnTo>
                    <a:pt x="7848600" y="5334000"/>
                  </a:lnTo>
                  <a:lnTo>
                    <a:pt x="7847502" y="5382831"/>
                  </a:lnTo>
                  <a:lnTo>
                    <a:pt x="7844240" y="5431098"/>
                  </a:lnTo>
                  <a:lnTo>
                    <a:pt x="7838860" y="5478755"/>
                  </a:lnTo>
                  <a:lnTo>
                    <a:pt x="7831411" y="5525755"/>
                  </a:lnTo>
                  <a:lnTo>
                    <a:pt x="7821939" y="5572050"/>
                  </a:lnTo>
                  <a:lnTo>
                    <a:pt x="7810491" y="5617593"/>
                  </a:lnTo>
                  <a:lnTo>
                    <a:pt x="7797114" y="5662337"/>
                  </a:lnTo>
                  <a:lnTo>
                    <a:pt x="7781855" y="5706236"/>
                  </a:lnTo>
                  <a:lnTo>
                    <a:pt x="7764762" y="5749241"/>
                  </a:lnTo>
                  <a:lnTo>
                    <a:pt x="7745881" y="5791307"/>
                  </a:lnTo>
                  <a:lnTo>
                    <a:pt x="7725259" y="5832385"/>
                  </a:lnTo>
                  <a:lnTo>
                    <a:pt x="7702945" y="5872429"/>
                  </a:lnTo>
                  <a:lnTo>
                    <a:pt x="7678984" y="5911391"/>
                  </a:lnTo>
                  <a:lnTo>
                    <a:pt x="7653423" y="5949226"/>
                  </a:lnTo>
                  <a:lnTo>
                    <a:pt x="7626311" y="5985884"/>
                  </a:lnTo>
                  <a:lnTo>
                    <a:pt x="7597693" y="6021320"/>
                  </a:lnTo>
                  <a:lnTo>
                    <a:pt x="7567618" y="6055487"/>
                  </a:lnTo>
                  <a:lnTo>
                    <a:pt x="7536132" y="6088337"/>
                  </a:lnTo>
                  <a:lnTo>
                    <a:pt x="7503282" y="6119823"/>
                  </a:lnTo>
                  <a:lnTo>
                    <a:pt x="7469115" y="6149898"/>
                  </a:lnTo>
                  <a:lnTo>
                    <a:pt x="7433679" y="6178515"/>
                  </a:lnTo>
                  <a:lnTo>
                    <a:pt x="7397020" y="6205627"/>
                  </a:lnTo>
                  <a:lnTo>
                    <a:pt x="7359186" y="6231187"/>
                  </a:lnTo>
                  <a:lnTo>
                    <a:pt x="7320223" y="6255147"/>
                  </a:lnTo>
                  <a:lnTo>
                    <a:pt x="7280179" y="6277462"/>
                  </a:lnTo>
                  <a:lnTo>
                    <a:pt x="7239101" y="6298083"/>
                  </a:lnTo>
                  <a:lnTo>
                    <a:pt x="7197036" y="6316963"/>
                  </a:lnTo>
                  <a:lnTo>
                    <a:pt x="7154031" y="6334056"/>
                  </a:lnTo>
                  <a:lnTo>
                    <a:pt x="7110133" y="6349315"/>
                  </a:lnTo>
                  <a:lnTo>
                    <a:pt x="7065389" y="6362692"/>
                  </a:lnTo>
                  <a:lnTo>
                    <a:pt x="7019846" y="6374139"/>
                  </a:lnTo>
                  <a:lnTo>
                    <a:pt x="6973552" y="6383612"/>
                  </a:lnTo>
                  <a:lnTo>
                    <a:pt x="6926553" y="6391061"/>
                  </a:lnTo>
                  <a:lnTo>
                    <a:pt x="6878896" y="6396440"/>
                  </a:lnTo>
                  <a:lnTo>
                    <a:pt x="6830630" y="6399702"/>
                  </a:lnTo>
                  <a:lnTo>
                    <a:pt x="6781800" y="6400800"/>
                  </a:lnTo>
                  <a:lnTo>
                    <a:pt x="1066800" y="6400800"/>
                  </a:lnTo>
                  <a:lnTo>
                    <a:pt x="1017968" y="6399702"/>
                  </a:lnTo>
                  <a:lnTo>
                    <a:pt x="969701" y="6396440"/>
                  </a:lnTo>
                  <a:lnTo>
                    <a:pt x="922044" y="6391061"/>
                  </a:lnTo>
                  <a:lnTo>
                    <a:pt x="875044" y="6383612"/>
                  </a:lnTo>
                  <a:lnTo>
                    <a:pt x="828749" y="6374139"/>
                  </a:lnTo>
                  <a:lnTo>
                    <a:pt x="783206" y="6362692"/>
                  </a:lnTo>
                  <a:lnTo>
                    <a:pt x="738462" y="6349315"/>
                  </a:lnTo>
                  <a:lnTo>
                    <a:pt x="694563" y="6334056"/>
                  </a:lnTo>
                  <a:lnTo>
                    <a:pt x="651558" y="6316963"/>
                  </a:lnTo>
                  <a:lnTo>
                    <a:pt x="609492" y="6298083"/>
                  </a:lnTo>
                  <a:lnTo>
                    <a:pt x="568414" y="6277462"/>
                  </a:lnTo>
                  <a:lnTo>
                    <a:pt x="528370" y="6255147"/>
                  </a:lnTo>
                  <a:lnTo>
                    <a:pt x="489408" y="6231187"/>
                  </a:lnTo>
                  <a:lnTo>
                    <a:pt x="451573" y="6205627"/>
                  </a:lnTo>
                  <a:lnTo>
                    <a:pt x="414915" y="6178515"/>
                  </a:lnTo>
                  <a:lnTo>
                    <a:pt x="379479" y="6149898"/>
                  </a:lnTo>
                  <a:lnTo>
                    <a:pt x="345312" y="6119823"/>
                  </a:lnTo>
                  <a:lnTo>
                    <a:pt x="312462" y="6088337"/>
                  </a:lnTo>
                  <a:lnTo>
                    <a:pt x="280976" y="6055487"/>
                  </a:lnTo>
                  <a:lnTo>
                    <a:pt x="250901" y="6021320"/>
                  </a:lnTo>
                  <a:lnTo>
                    <a:pt x="222284" y="5985884"/>
                  </a:lnTo>
                  <a:lnTo>
                    <a:pt x="195172" y="5949226"/>
                  </a:lnTo>
                  <a:lnTo>
                    <a:pt x="169612" y="5911391"/>
                  </a:lnTo>
                  <a:lnTo>
                    <a:pt x="145652" y="5872429"/>
                  </a:lnTo>
                  <a:lnTo>
                    <a:pt x="123337" y="5832385"/>
                  </a:lnTo>
                  <a:lnTo>
                    <a:pt x="102716" y="5791307"/>
                  </a:lnTo>
                  <a:lnTo>
                    <a:pt x="83836" y="5749241"/>
                  </a:lnTo>
                  <a:lnTo>
                    <a:pt x="66743" y="5706236"/>
                  </a:lnTo>
                  <a:lnTo>
                    <a:pt x="51484" y="5662337"/>
                  </a:lnTo>
                  <a:lnTo>
                    <a:pt x="38107" y="5617593"/>
                  </a:lnTo>
                  <a:lnTo>
                    <a:pt x="26660" y="5572050"/>
                  </a:lnTo>
                  <a:lnTo>
                    <a:pt x="17187" y="5525755"/>
                  </a:lnTo>
                  <a:lnTo>
                    <a:pt x="9738" y="5478755"/>
                  </a:lnTo>
                  <a:lnTo>
                    <a:pt x="4359" y="5431098"/>
                  </a:lnTo>
                  <a:lnTo>
                    <a:pt x="1097" y="5382831"/>
                  </a:lnTo>
                  <a:lnTo>
                    <a:pt x="0" y="5334000"/>
                  </a:lnTo>
                  <a:lnTo>
                    <a:pt x="0" y="10668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53464" y="522478"/>
            <a:ext cx="51784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u="heavy" spc="-5" dirty="0">
                <a:uFill>
                  <a:solidFill>
                    <a:srgbClr val="000000"/>
                  </a:solidFill>
                </a:uFill>
              </a:rPr>
              <a:t>Specific causes </a:t>
            </a:r>
            <a:r>
              <a:rPr sz="3000" u="heavy" dirty="0">
                <a:uFill>
                  <a:solidFill>
                    <a:srgbClr val="000000"/>
                  </a:solidFill>
                </a:uFill>
              </a:rPr>
              <a:t>of</a:t>
            </a:r>
            <a:r>
              <a:rPr sz="3000" u="heavy" spc="2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</a:rPr>
              <a:t>Leukocytosis: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1153464" y="917681"/>
            <a:ext cx="6556375" cy="551243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53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Infection-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Acute and</a:t>
            </a:r>
            <a:r>
              <a:rPr sz="2400" b="1" spc="-15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Chronic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Leukaemia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Polycythemia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35" dirty="0">
                <a:solidFill>
                  <a:srgbClr val="B7DEE8"/>
                </a:solidFill>
                <a:latin typeface="Times New Roman"/>
                <a:cs typeface="Times New Roman"/>
              </a:rPr>
              <a:t>Trauma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Exercise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, </a:t>
            </a:r>
            <a:r>
              <a:rPr sz="24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Stress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and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 fear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After general</a:t>
            </a:r>
            <a:r>
              <a:rPr sz="2400" b="1" spc="-5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anesthesia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Allergy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Drugs, such as corticosteroids and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epinephrine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Rheumatoid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arthritis</a:t>
            </a:r>
            <a:endParaRPr sz="24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900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Smoking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41007" y="368808"/>
            <a:ext cx="407034" cy="940435"/>
            <a:chOff x="6541007" y="368808"/>
            <a:chExt cx="407034" cy="940435"/>
          </a:xfrm>
        </p:grpSpPr>
        <p:sp>
          <p:nvSpPr>
            <p:cNvPr id="10" name="object 10"/>
            <p:cNvSpPr/>
            <p:nvPr/>
          </p:nvSpPr>
          <p:spPr>
            <a:xfrm>
              <a:off x="6553961" y="381762"/>
              <a:ext cx="381000" cy="914400"/>
            </a:xfrm>
            <a:custGeom>
              <a:avLst/>
              <a:gdLst/>
              <a:ahLst/>
              <a:cxnLst/>
              <a:rect l="l" t="t" r="r" b="b"/>
              <a:pathLst>
                <a:path w="381000" h="914400">
                  <a:moveTo>
                    <a:pt x="190500" y="0"/>
                  </a:moveTo>
                  <a:lnTo>
                    <a:pt x="0" y="190500"/>
                  </a:lnTo>
                  <a:lnTo>
                    <a:pt x="95250" y="190500"/>
                  </a:lnTo>
                  <a:lnTo>
                    <a:pt x="95250" y="914400"/>
                  </a:lnTo>
                  <a:lnTo>
                    <a:pt x="285750" y="914400"/>
                  </a:lnTo>
                  <a:lnTo>
                    <a:pt x="285750" y="190500"/>
                  </a:lnTo>
                  <a:lnTo>
                    <a:pt x="3810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53961" y="381762"/>
              <a:ext cx="381000" cy="914400"/>
            </a:xfrm>
            <a:custGeom>
              <a:avLst/>
              <a:gdLst/>
              <a:ahLst/>
              <a:cxnLst/>
              <a:rect l="l" t="t" r="r" b="b"/>
              <a:pathLst>
                <a:path w="381000" h="914400">
                  <a:moveTo>
                    <a:pt x="0" y="190500"/>
                  </a:moveTo>
                  <a:lnTo>
                    <a:pt x="190500" y="0"/>
                  </a:lnTo>
                  <a:lnTo>
                    <a:pt x="381000" y="190500"/>
                  </a:lnTo>
                  <a:lnTo>
                    <a:pt x="285750" y="190500"/>
                  </a:lnTo>
                  <a:lnTo>
                    <a:pt x="285750" y="914400"/>
                  </a:lnTo>
                  <a:lnTo>
                    <a:pt x="95250" y="914400"/>
                  </a:lnTo>
                  <a:lnTo>
                    <a:pt x="95250" y="190500"/>
                  </a:lnTo>
                  <a:lnTo>
                    <a:pt x="0" y="1905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8555" y="890016"/>
            <a:ext cx="8019415" cy="5297805"/>
            <a:chOff x="638555" y="890016"/>
            <a:chExt cx="8019415" cy="5297805"/>
          </a:xfrm>
        </p:grpSpPr>
        <p:sp>
          <p:nvSpPr>
            <p:cNvPr id="3" name="object 3"/>
            <p:cNvSpPr/>
            <p:nvPr/>
          </p:nvSpPr>
          <p:spPr>
            <a:xfrm>
              <a:off x="638555" y="890016"/>
              <a:ext cx="8019288" cy="5199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5903" y="941832"/>
              <a:ext cx="7458456" cy="5245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914400"/>
              <a:ext cx="7924800" cy="5105400"/>
            </a:xfrm>
            <a:custGeom>
              <a:avLst/>
              <a:gdLst/>
              <a:ahLst/>
              <a:cxnLst/>
              <a:rect l="l" t="t" r="r" b="b"/>
              <a:pathLst>
                <a:path w="7924800" h="5105400">
                  <a:moveTo>
                    <a:pt x="7073900" y="0"/>
                  </a:moveTo>
                  <a:lnTo>
                    <a:pt x="850900" y="0"/>
                  </a:lnTo>
                  <a:lnTo>
                    <a:pt x="802616" y="1347"/>
                  </a:lnTo>
                  <a:lnTo>
                    <a:pt x="755039" y="5340"/>
                  </a:lnTo>
                  <a:lnTo>
                    <a:pt x="708240" y="11908"/>
                  </a:lnTo>
                  <a:lnTo>
                    <a:pt x="662291" y="20979"/>
                  </a:lnTo>
                  <a:lnTo>
                    <a:pt x="617264" y="32480"/>
                  </a:lnTo>
                  <a:lnTo>
                    <a:pt x="573231" y="46340"/>
                  </a:lnTo>
                  <a:lnTo>
                    <a:pt x="530264" y="62487"/>
                  </a:lnTo>
                  <a:lnTo>
                    <a:pt x="488434" y="80850"/>
                  </a:lnTo>
                  <a:lnTo>
                    <a:pt x="447813" y="101355"/>
                  </a:lnTo>
                  <a:lnTo>
                    <a:pt x="408474" y="123932"/>
                  </a:lnTo>
                  <a:lnTo>
                    <a:pt x="370487" y="148509"/>
                  </a:lnTo>
                  <a:lnTo>
                    <a:pt x="333926" y="175014"/>
                  </a:lnTo>
                  <a:lnTo>
                    <a:pt x="298861" y="203374"/>
                  </a:lnTo>
                  <a:lnTo>
                    <a:pt x="265365" y="233518"/>
                  </a:lnTo>
                  <a:lnTo>
                    <a:pt x="233509" y="265375"/>
                  </a:lnTo>
                  <a:lnTo>
                    <a:pt x="203365" y="298872"/>
                  </a:lnTo>
                  <a:lnTo>
                    <a:pt x="175006" y="333937"/>
                  </a:lnTo>
                  <a:lnTo>
                    <a:pt x="148502" y="370499"/>
                  </a:lnTo>
                  <a:lnTo>
                    <a:pt x="123926" y="408485"/>
                  </a:lnTo>
                  <a:lnTo>
                    <a:pt x="101350" y="447824"/>
                  </a:lnTo>
                  <a:lnTo>
                    <a:pt x="80845" y="488445"/>
                  </a:lnTo>
                  <a:lnTo>
                    <a:pt x="62484" y="530274"/>
                  </a:lnTo>
                  <a:lnTo>
                    <a:pt x="46337" y="573241"/>
                  </a:lnTo>
                  <a:lnTo>
                    <a:pt x="32478" y="617273"/>
                  </a:lnTo>
                  <a:lnTo>
                    <a:pt x="20977" y="662299"/>
                  </a:lnTo>
                  <a:lnTo>
                    <a:pt x="11907" y="708246"/>
                  </a:lnTo>
                  <a:lnTo>
                    <a:pt x="5340" y="755043"/>
                  </a:lnTo>
                  <a:lnTo>
                    <a:pt x="1347" y="802618"/>
                  </a:lnTo>
                  <a:lnTo>
                    <a:pt x="0" y="850900"/>
                  </a:lnTo>
                  <a:lnTo>
                    <a:pt x="0" y="4254500"/>
                  </a:lnTo>
                  <a:lnTo>
                    <a:pt x="1347" y="4302783"/>
                  </a:lnTo>
                  <a:lnTo>
                    <a:pt x="5340" y="4350360"/>
                  </a:lnTo>
                  <a:lnTo>
                    <a:pt x="11907" y="4397159"/>
                  </a:lnTo>
                  <a:lnTo>
                    <a:pt x="20977" y="4443108"/>
                  </a:lnTo>
                  <a:lnTo>
                    <a:pt x="32478" y="4488135"/>
                  </a:lnTo>
                  <a:lnTo>
                    <a:pt x="46337" y="4532168"/>
                  </a:lnTo>
                  <a:lnTo>
                    <a:pt x="62484" y="4575135"/>
                  </a:lnTo>
                  <a:lnTo>
                    <a:pt x="80845" y="4616965"/>
                  </a:lnTo>
                  <a:lnTo>
                    <a:pt x="101350" y="4657586"/>
                  </a:lnTo>
                  <a:lnTo>
                    <a:pt x="123926" y="4696925"/>
                  </a:lnTo>
                  <a:lnTo>
                    <a:pt x="148502" y="4734912"/>
                  </a:lnTo>
                  <a:lnTo>
                    <a:pt x="175006" y="4771473"/>
                  </a:lnTo>
                  <a:lnTo>
                    <a:pt x="203365" y="4806538"/>
                  </a:lnTo>
                  <a:lnTo>
                    <a:pt x="233509" y="4840034"/>
                  </a:lnTo>
                  <a:lnTo>
                    <a:pt x="265365" y="4871890"/>
                  </a:lnTo>
                  <a:lnTo>
                    <a:pt x="298861" y="4902034"/>
                  </a:lnTo>
                  <a:lnTo>
                    <a:pt x="333926" y="4930393"/>
                  </a:lnTo>
                  <a:lnTo>
                    <a:pt x="370487" y="4956897"/>
                  </a:lnTo>
                  <a:lnTo>
                    <a:pt x="408474" y="4981473"/>
                  </a:lnTo>
                  <a:lnTo>
                    <a:pt x="447813" y="5004049"/>
                  </a:lnTo>
                  <a:lnTo>
                    <a:pt x="488434" y="5024554"/>
                  </a:lnTo>
                  <a:lnTo>
                    <a:pt x="530264" y="5042915"/>
                  </a:lnTo>
                  <a:lnTo>
                    <a:pt x="573231" y="5059062"/>
                  </a:lnTo>
                  <a:lnTo>
                    <a:pt x="617264" y="5072921"/>
                  </a:lnTo>
                  <a:lnTo>
                    <a:pt x="662291" y="5084422"/>
                  </a:lnTo>
                  <a:lnTo>
                    <a:pt x="708240" y="5093492"/>
                  </a:lnTo>
                  <a:lnTo>
                    <a:pt x="755039" y="5100059"/>
                  </a:lnTo>
                  <a:lnTo>
                    <a:pt x="802616" y="5104052"/>
                  </a:lnTo>
                  <a:lnTo>
                    <a:pt x="850900" y="5105400"/>
                  </a:lnTo>
                  <a:lnTo>
                    <a:pt x="7073900" y="5105400"/>
                  </a:lnTo>
                  <a:lnTo>
                    <a:pt x="7122181" y="5104052"/>
                  </a:lnTo>
                  <a:lnTo>
                    <a:pt x="7169756" y="5100059"/>
                  </a:lnTo>
                  <a:lnTo>
                    <a:pt x="7216553" y="5093492"/>
                  </a:lnTo>
                  <a:lnTo>
                    <a:pt x="7262500" y="5084422"/>
                  </a:lnTo>
                  <a:lnTo>
                    <a:pt x="7307526" y="5072921"/>
                  </a:lnTo>
                  <a:lnTo>
                    <a:pt x="7351558" y="5059062"/>
                  </a:lnTo>
                  <a:lnTo>
                    <a:pt x="7394525" y="5042915"/>
                  </a:lnTo>
                  <a:lnTo>
                    <a:pt x="7436354" y="5024554"/>
                  </a:lnTo>
                  <a:lnTo>
                    <a:pt x="7476975" y="5004049"/>
                  </a:lnTo>
                  <a:lnTo>
                    <a:pt x="7516314" y="4981473"/>
                  </a:lnTo>
                  <a:lnTo>
                    <a:pt x="7554300" y="4956897"/>
                  </a:lnTo>
                  <a:lnTo>
                    <a:pt x="7590862" y="4930393"/>
                  </a:lnTo>
                  <a:lnTo>
                    <a:pt x="7625927" y="4902034"/>
                  </a:lnTo>
                  <a:lnTo>
                    <a:pt x="7659424" y="4871890"/>
                  </a:lnTo>
                  <a:lnTo>
                    <a:pt x="7691281" y="4840034"/>
                  </a:lnTo>
                  <a:lnTo>
                    <a:pt x="7721425" y="4806538"/>
                  </a:lnTo>
                  <a:lnTo>
                    <a:pt x="7749785" y="4771473"/>
                  </a:lnTo>
                  <a:lnTo>
                    <a:pt x="7776290" y="4734912"/>
                  </a:lnTo>
                  <a:lnTo>
                    <a:pt x="7800867" y="4696925"/>
                  </a:lnTo>
                  <a:lnTo>
                    <a:pt x="7823444" y="4657586"/>
                  </a:lnTo>
                  <a:lnTo>
                    <a:pt x="7843949" y="4616965"/>
                  </a:lnTo>
                  <a:lnTo>
                    <a:pt x="7862312" y="4575135"/>
                  </a:lnTo>
                  <a:lnTo>
                    <a:pt x="7878459" y="4532168"/>
                  </a:lnTo>
                  <a:lnTo>
                    <a:pt x="7892319" y="4488135"/>
                  </a:lnTo>
                  <a:lnTo>
                    <a:pt x="7903820" y="4443108"/>
                  </a:lnTo>
                  <a:lnTo>
                    <a:pt x="7912891" y="4397159"/>
                  </a:lnTo>
                  <a:lnTo>
                    <a:pt x="7919459" y="4350360"/>
                  </a:lnTo>
                  <a:lnTo>
                    <a:pt x="7923452" y="4302783"/>
                  </a:lnTo>
                  <a:lnTo>
                    <a:pt x="7924800" y="4254500"/>
                  </a:lnTo>
                  <a:lnTo>
                    <a:pt x="7924800" y="850900"/>
                  </a:lnTo>
                  <a:lnTo>
                    <a:pt x="7923452" y="802618"/>
                  </a:lnTo>
                  <a:lnTo>
                    <a:pt x="7919459" y="755043"/>
                  </a:lnTo>
                  <a:lnTo>
                    <a:pt x="7912891" y="708246"/>
                  </a:lnTo>
                  <a:lnTo>
                    <a:pt x="7903820" y="662299"/>
                  </a:lnTo>
                  <a:lnTo>
                    <a:pt x="7892319" y="617273"/>
                  </a:lnTo>
                  <a:lnTo>
                    <a:pt x="7878459" y="573241"/>
                  </a:lnTo>
                  <a:lnTo>
                    <a:pt x="7862312" y="530274"/>
                  </a:lnTo>
                  <a:lnTo>
                    <a:pt x="7843949" y="488445"/>
                  </a:lnTo>
                  <a:lnTo>
                    <a:pt x="7823444" y="447824"/>
                  </a:lnTo>
                  <a:lnTo>
                    <a:pt x="7800867" y="408485"/>
                  </a:lnTo>
                  <a:lnTo>
                    <a:pt x="7776290" y="370499"/>
                  </a:lnTo>
                  <a:lnTo>
                    <a:pt x="7749785" y="333937"/>
                  </a:lnTo>
                  <a:lnTo>
                    <a:pt x="7721425" y="298872"/>
                  </a:lnTo>
                  <a:lnTo>
                    <a:pt x="7691281" y="265375"/>
                  </a:lnTo>
                  <a:lnTo>
                    <a:pt x="7659424" y="233518"/>
                  </a:lnTo>
                  <a:lnTo>
                    <a:pt x="7625927" y="203374"/>
                  </a:lnTo>
                  <a:lnTo>
                    <a:pt x="7590862" y="175014"/>
                  </a:lnTo>
                  <a:lnTo>
                    <a:pt x="7554300" y="148509"/>
                  </a:lnTo>
                  <a:lnTo>
                    <a:pt x="7516314" y="123932"/>
                  </a:lnTo>
                  <a:lnTo>
                    <a:pt x="7476975" y="101355"/>
                  </a:lnTo>
                  <a:lnTo>
                    <a:pt x="7436354" y="80850"/>
                  </a:lnTo>
                  <a:lnTo>
                    <a:pt x="7394525" y="62487"/>
                  </a:lnTo>
                  <a:lnTo>
                    <a:pt x="7351558" y="46340"/>
                  </a:lnTo>
                  <a:lnTo>
                    <a:pt x="7307526" y="32480"/>
                  </a:lnTo>
                  <a:lnTo>
                    <a:pt x="7262500" y="20979"/>
                  </a:lnTo>
                  <a:lnTo>
                    <a:pt x="7216553" y="11908"/>
                  </a:lnTo>
                  <a:lnTo>
                    <a:pt x="7169756" y="5340"/>
                  </a:lnTo>
                  <a:lnTo>
                    <a:pt x="7122181" y="1347"/>
                  </a:lnTo>
                  <a:lnTo>
                    <a:pt x="70739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799" y="914400"/>
              <a:ext cx="7924800" cy="5105400"/>
            </a:xfrm>
            <a:custGeom>
              <a:avLst/>
              <a:gdLst/>
              <a:ahLst/>
              <a:cxnLst/>
              <a:rect l="l" t="t" r="r" b="b"/>
              <a:pathLst>
                <a:path w="7924800" h="5105400">
                  <a:moveTo>
                    <a:pt x="0" y="850900"/>
                  </a:moveTo>
                  <a:lnTo>
                    <a:pt x="1347" y="802618"/>
                  </a:lnTo>
                  <a:lnTo>
                    <a:pt x="5340" y="755043"/>
                  </a:lnTo>
                  <a:lnTo>
                    <a:pt x="11907" y="708246"/>
                  </a:lnTo>
                  <a:lnTo>
                    <a:pt x="20977" y="662299"/>
                  </a:lnTo>
                  <a:lnTo>
                    <a:pt x="32478" y="617273"/>
                  </a:lnTo>
                  <a:lnTo>
                    <a:pt x="46337" y="573241"/>
                  </a:lnTo>
                  <a:lnTo>
                    <a:pt x="62484" y="530274"/>
                  </a:lnTo>
                  <a:lnTo>
                    <a:pt x="80845" y="488445"/>
                  </a:lnTo>
                  <a:lnTo>
                    <a:pt x="101350" y="447824"/>
                  </a:lnTo>
                  <a:lnTo>
                    <a:pt x="123926" y="408485"/>
                  </a:lnTo>
                  <a:lnTo>
                    <a:pt x="148502" y="370499"/>
                  </a:lnTo>
                  <a:lnTo>
                    <a:pt x="175006" y="333937"/>
                  </a:lnTo>
                  <a:lnTo>
                    <a:pt x="203365" y="298872"/>
                  </a:lnTo>
                  <a:lnTo>
                    <a:pt x="233509" y="265375"/>
                  </a:lnTo>
                  <a:lnTo>
                    <a:pt x="265365" y="233518"/>
                  </a:lnTo>
                  <a:lnTo>
                    <a:pt x="298861" y="203374"/>
                  </a:lnTo>
                  <a:lnTo>
                    <a:pt x="333926" y="175014"/>
                  </a:lnTo>
                  <a:lnTo>
                    <a:pt x="370487" y="148509"/>
                  </a:lnTo>
                  <a:lnTo>
                    <a:pt x="408474" y="123932"/>
                  </a:lnTo>
                  <a:lnTo>
                    <a:pt x="447813" y="101355"/>
                  </a:lnTo>
                  <a:lnTo>
                    <a:pt x="488434" y="80850"/>
                  </a:lnTo>
                  <a:lnTo>
                    <a:pt x="530264" y="62487"/>
                  </a:lnTo>
                  <a:lnTo>
                    <a:pt x="573231" y="46340"/>
                  </a:lnTo>
                  <a:lnTo>
                    <a:pt x="617264" y="32480"/>
                  </a:lnTo>
                  <a:lnTo>
                    <a:pt x="662291" y="20979"/>
                  </a:lnTo>
                  <a:lnTo>
                    <a:pt x="708240" y="11908"/>
                  </a:lnTo>
                  <a:lnTo>
                    <a:pt x="755039" y="5340"/>
                  </a:lnTo>
                  <a:lnTo>
                    <a:pt x="802616" y="1347"/>
                  </a:lnTo>
                  <a:lnTo>
                    <a:pt x="850900" y="0"/>
                  </a:lnTo>
                  <a:lnTo>
                    <a:pt x="7073900" y="0"/>
                  </a:lnTo>
                  <a:lnTo>
                    <a:pt x="7122181" y="1347"/>
                  </a:lnTo>
                  <a:lnTo>
                    <a:pt x="7169756" y="5340"/>
                  </a:lnTo>
                  <a:lnTo>
                    <a:pt x="7216553" y="11908"/>
                  </a:lnTo>
                  <a:lnTo>
                    <a:pt x="7262500" y="20979"/>
                  </a:lnTo>
                  <a:lnTo>
                    <a:pt x="7307526" y="32480"/>
                  </a:lnTo>
                  <a:lnTo>
                    <a:pt x="7351558" y="46340"/>
                  </a:lnTo>
                  <a:lnTo>
                    <a:pt x="7394525" y="62487"/>
                  </a:lnTo>
                  <a:lnTo>
                    <a:pt x="7436354" y="80850"/>
                  </a:lnTo>
                  <a:lnTo>
                    <a:pt x="7476975" y="101355"/>
                  </a:lnTo>
                  <a:lnTo>
                    <a:pt x="7516314" y="123932"/>
                  </a:lnTo>
                  <a:lnTo>
                    <a:pt x="7554300" y="148509"/>
                  </a:lnTo>
                  <a:lnTo>
                    <a:pt x="7590862" y="175014"/>
                  </a:lnTo>
                  <a:lnTo>
                    <a:pt x="7625927" y="203374"/>
                  </a:lnTo>
                  <a:lnTo>
                    <a:pt x="7659424" y="233518"/>
                  </a:lnTo>
                  <a:lnTo>
                    <a:pt x="7691281" y="265375"/>
                  </a:lnTo>
                  <a:lnTo>
                    <a:pt x="7721425" y="298872"/>
                  </a:lnTo>
                  <a:lnTo>
                    <a:pt x="7749785" y="333937"/>
                  </a:lnTo>
                  <a:lnTo>
                    <a:pt x="7776290" y="370499"/>
                  </a:lnTo>
                  <a:lnTo>
                    <a:pt x="7800867" y="408485"/>
                  </a:lnTo>
                  <a:lnTo>
                    <a:pt x="7823444" y="447824"/>
                  </a:lnTo>
                  <a:lnTo>
                    <a:pt x="7843949" y="488445"/>
                  </a:lnTo>
                  <a:lnTo>
                    <a:pt x="7862312" y="530274"/>
                  </a:lnTo>
                  <a:lnTo>
                    <a:pt x="7878459" y="573241"/>
                  </a:lnTo>
                  <a:lnTo>
                    <a:pt x="7892319" y="617273"/>
                  </a:lnTo>
                  <a:lnTo>
                    <a:pt x="7903820" y="662299"/>
                  </a:lnTo>
                  <a:lnTo>
                    <a:pt x="7912891" y="708246"/>
                  </a:lnTo>
                  <a:lnTo>
                    <a:pt x="7919459" y="755043"/>
                  </a:lnTo>
                  <a:lnTo>
                    <a:pt x="7923452" y="802618"/>
                  </a:lnTo>
                  <a:lnTo>
                    <a:pt x="7924800" y="850900"/>
                  </a:lnTo>
                  <a:lnTo>
                    <a:pt x="7924800" y="4254500"/>
                  </a:lnTo>
                  <a:lnTo>
                    <a:pt x="7923452" y="4302783"/>
                  </a:lnTo>
                  <a:lnTo>
                    <a:pt x="7919459" y="4350360"/>
                  </a:lnTo>
                  <a:lnTo>
                    <a:pt x="7912891" y="4397159"/>
                  </a:lnTo>
                  <a:lnTo>
                    <a:pt x="7903820" y="4443108"/>
                  </a:lnTo>
                  <a:lnTo>
                    <a:pt x="7892319" y="4488135"/>
                  </a:lnTo>
                  <a:lnTo>
                    <a:pt x="7878459" y="4532168"/>
                  </a:lnTo>
                  <a:lnTo>
                    <a:pt x="7862312" y="4575135"/>
                  </a:lnTo>
                  <a:lnTo>
                    <a:pt x="7843949" y="4616965"/>
                  </a:lnTo>
                  <a:lnTo>
                    <a:pt x="7823444" y="4657586"/>
                  </a:lnTo>
                  <a:lnTo>
                    <a:pt x="7800867" y="4696925"/>
                  </a:lnTo>
                  <a:lnTo>
                    <a:pt x="7776290" y="4734912"/>
                  </a:lnTo>
                  <a:lnTo>
                    <a:pt x="7749785" y="4771473"/>
                  </a:lnTo>
                  <a:lnTo>
                    <a:pt x="7721425" y="4806538"/>
                  </a:lnTo>
                  <a:lnTo>
                    <a:pt x="7691281" y="4840034"/>
                  </a:lnTo>
                  <a:lnTo>
                    <a:pt x="7659424" y="4871890"/>
                  </a:lnTo>
                  <a:lnTo>
                    <a:pt x="7625927" y="4902034"/>
                  </a:lnTo>
                  <a:lnTo>
                    <a:pt x="7590862" y="4930393"/>
                  </a:lnTo>
                  <a:lnTo>
                    <a:pt x="7554300" y="4956897"/>
                  </a:lnTo>
                  <a:lnTo>
                    <a:pt x="7516314" y="4981473"/>
                  </a:lnTo>
                  <a:lnTo>
                    <a:pt x="7476975" y="5004049"/>
                  </a:lnTo>
                  <a:lnTo>
                    <a:pt x="7436354" y="5024554"/>
                  </a:lnTo>
                  <a:lnTo>
                    <a:pt x="7394525" y="5042915"/>
                  </a:lnTo>
                  <a:lnTo>
                    <a:pt x="7351558" y="5059062"/>
                  </a:lnTo>
                  <a:lnTo>
                    <a:pt x="7307526" y="5072921"/>
                  </a:lnTo>
                  <a:lnTo>
                    <a:pt x="7262500" y="5084422"/>
                  </a:lnTo>
                  <a:lnTo>
                    <a:pt x="7216553" y="5093492"/>
                  </a:lnTo>
                  <a:lnTo>
                    <a:pt x="7169756" y="5100059"/>
                  </a:lnTo>
                  <a:lnTo>
                    <a:pt x="7122181" y="5104052"/>
                  </a:lnTo>
                  <a:lnTo>
                    <a:pt x="7073900" y="5105400"/>
                  </a:lnTo>
                  <a:lnTo>
                    <a:pt x="850900" y="5105400"/>
                  </a:lnTo>
                  <a:lnTo>
                    <a:pt x="802616" y="5104052"/>
                  </a:lnTo>
                  <a:lnTo>
                    <a:pt x="755039" y="5100059"/>
                  </a:lnTo>
                  <a:lnTo>
                    <a:pt x="708240" y="5093492"/>
                  </a:lnTo>
                  <a:lnTo>
                    <a:pt x="662291" y="5084422"/>
                  </a:lnTo>
                  <a:lnTo>
                    <a:pt x="617264" y="5072921"/>
                  </a:lnTo>
                  <a:lnTo>
                    <a:pt x="573231" y="5059062"/>
                  </a:lnTo>
                  <a:lnTo>
                    <a:pt x="530264" y="5042915"/>
                  </a:lnTo>
                  <a:lnTo>
                    <a:pt x="488434" y="5024554"/>
                  </a:lnTo>
                  <a:lnTo>
                    <a:pt x="447813" y="5004049"/>
                  </a:lnTo>
                  <a:lnTo>
                    <a:pt x="408474" y="4981473"/>
                  </a:lnTo>
                  <a:lnTo>
                    <a:pt x="370487" y="4956897"/>
                  </a:lnTo>
                  <a:lnTo>
                    <a:pt x="333926" y="4930393"/>
                  </a:lnTo>
                  <a:lnTo>
                    <a:pt x="298861" y="4902034"/>
                  </a:lnTo>
                  <a:lnTo>
                    <a:pt x="265365" y="4871890"/>
                  </a:lnTo>
                  <a:lnTo>
                    <a:pt x="233509" y="4840034"/>
                  </a:lnTo>
                  <a:lnTo>
                    <a:pt x="203365" y="4806538"/>
                  </a:lnTo>
                  <a:lnTo>
                    <a:pt x="175006" y="4771473"/>
                  </a:lnTo>
                  <a:lnTo>
                    <a:pt x="148502" y="4734912"/>
                  </a:lnTo>
                  <a:lnTo>
                    <a:pt x="123926" y="4696925"/>
                  </a:lnTo>
                  <a:lnTo>
                    <a:pt x="101350" y="4657586"/>
                  </a:lnTo>
                  <a:lnTo>
                    <a:pt x="80845" y="4616965"/>
                  </a:lnTo>
                  <a:lnTo>
                    <a:pt x="62484" y="4575135"/>
                  </a:lnTo>
                  <a:lnTo>
                    <a:pt x="46337" y="4532168"/>
                  </a:lnTo>
                  <a:lnTo>
                    <a:pt x="32478" y="4488135"/>
                  </a:lnTo>
                  <a:lnTo>
                    <a:pt x="20977" y="4443108"/>
                  </a:lnTo>
                  <a:lnTo>
                    <a:pt x="11907" y="4397159"/>
                  </a:lnTo>
                  <a:lnTo>
                    <a:pt x="5340" y="4350360"/>
                  </a:lnTo>
                  <a:lnTo>
                    <a:pt x="1347" y="4302783"/>
                  </a:lnTo>
                  <a:lnTo>
                    <a:pt x="0" y="4254500"/>
                  </a:lnTo>
                  <a:lnTo>
                    <a:pt x="0" y="8509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3866" y="1051305"/>
            <a:ext cx="49891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u="heavy" spc="-5" dirty="0">
                <a:uFill>
                  <a:solidFill>
                    <a:srgbClr val="000000"/>
                  </a:solidFill>
                </a:uFill>
              </a:rPr>
              <a:t>Specific causes </a:t>
            </a:r>
            <a:r>
              <a:rPr sz="3000" u="heavy" dirty="0">
                <a:uFill>
                  <a:solidFill>
                    <a:srgbClr val="000000"/>
                  </a:solidFill>
                </a:uFill>
              </a:rPr>
              <a:t>of</a:t>
            </a:r>
            <a:r>
              <a:rPr sz="3000" u="heavy" spc="2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</a:rPr>
              <a:t>Leukopenia: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1013866" y="2075815"/>
            <a:ext cx="6984365" cy="38665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54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Aplastic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anaemia</a:t>
            </a:r>
            <a:endParaRPr sz="2400" dirty="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Influenza,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measles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and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Respiratory tract</a:t>
            </a:r>
            <a:r>
              <a:rPr sz="2400" b="1" spc="-6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infection</a:t>
            </a:r>
            <a:endParaRPr sz="2400" dirty="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Jaundice</a:t>
            </a:r>
            <a:endParaRPr sz="2400" dirty="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Early</a:t>
            </a:r>
            <a:r>
              <a:rPr sz="2400" b="1" spc="-1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Leukaemia</a:t>
            </a:r>
            <a:endParaRPr sz="2400" dirty="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Depression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of Bone</a:t>
            </a:r>
            <a:r>
              <a:rPr sz="2400" b="1" spc="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marrow</a:t>
            </a:r>
            <a:endParaRPr sz="2400" dirty="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Drug and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chemical</a:t>
            </a:r>
            <a:r>
              <a:rPr sz="2400" b="1" spc="-1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toxicity</a:t>
            </a:r>
            <a:endParaRPr sz="2400" dirty="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Shock</a:t>
            </a:r>
            <a:endParaRPr sz="2400" dirty="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60008" y="749808"/>
            <a:ext cx="407034" cy="940435"/>
            <a:chOff x="6160008" y="749808"/>
            <a:chExt cx="407034" cy="940435"/>
          </a:xfrm>
        </p:grpSpPr>
        <p:sp>
          <p:nvSpPr>
            <p:cNvPr id="10" name="object 10"/>
            <p:cNvSpPr/>
            <p:nvPr/>
          </p:nvSpPr>
          <p:spPr>
            <a:xfrm>
              <a:off x="6172962" y="762762"/>
              <a:ext cx="381000" cy="914400"/>
            </a:xfrm>
            <a:custGeom>
              <a:avLst/>
              <a:gdLst/>
              <a:ahLst/>
              <a:cxnLst/>
              <a:rect l="l" t="t" r="r" b="b"/>
              <a:pathLst>
                <a:path w="381000" h="914400">
                  <a:moveTo>
                    <a:pt x="285750" y="0"/>
                  </a:moveTo>
                  <a:lnTo>
                    <a:pt x="95250" y="0"/>
                  </a:lnTo>
                  <a:lnTo>
                    <a:pt x="95250" y="723900"/>
                  </a:lnTo>
                  <a:lnTo>
                    <a:pt x="0" y="723900"/>
                  </a:lnTo>
                  <a:lnTo>
                    <a:pt x="190500" y="914400"/>
                  </a:lnTo>
                  <a:lnTo>
                    <a:pt x="380999" y="723900"/>
                  </a:lnTo>
                  <a:lnTo>
                    <a:pt x="285750" y="723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72962" y="762762"/>
              <a:ext cx="381000" cy="914400"/>
            </a:xfrm>
            <a:custGeom>
              <a:avLst/>
              <a:gdLst/>
              <a:ahLst/>
              <a:cxnLst/>
              <a:rect l="l" t="t" r="r" b="b"/>
              <a:pathLst>
                <a:path w="381000" h="914400">
                  <a:moveTo>
                    <a:pt x="0" y="723900"/>
                  </a:moveTo>
                  <a:lnTo>
                    <a:pt x="190500" y="914400"/>
                  </a:lnTo>
                  <a:lnTo>
                    <a:pt x="380999" y="723900"/>
                  </a:lnTo>
                  <a:lnTo>
                    <a:pt x="285750" y="723900"/>
                  </a:lnTo>
                  <a:lnTo>
                    <a:pt x="285750" y="0"/>
                  </a:lnTo>
                  <a:lnTo>
                    <a:pt x="95250" y="0"/>
                  </a:lnTo>
                  <a:lnTo>
                    <a:pt x="95250" y="723900"/>
                  </a:lnTo>
                  <a:lnTo>
                    <a:pt x="0" y="7239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65926" y="4552950"/>
            <a:ext cx="1812925" cy="652145"/>
          </a:xfrm>
          <a:custGeom>
            <a:avLst/>
            <a:gdLst/>
            <a:ahLst/>
            <a:cxnLst/>
            <a:rect l="l" t="t" r="r" b="b"/>
            <a:pathLst>
              <a:path w="1812925" h="652145">
                <a:moveTo>
                  <a:pt x="408431" y="0"/>
                </a:moveTo>
                <a:lnTo>
                  <a:pt x="408431" y="544702"/>
                </a:lnTo>
                <a:lnTo>
                  <a:pt x="1812798" y="544702"/>
                </a:lnTo>
                <a:lnTo>
                  <a:pt x="1812798" y="652018"/>
                </a:lnTo>
              </a:path>
              <a:path w="1812925" h="652145">
                <a:moveTo>
                  <a:pt x="408558" y="0"/>
                </a:moveTo>
                <a:lnTo>
                  <a:pt x="408558" y="520192"/>
                </a:lnTo>
                <a:lnTo>
                  <a:pt x="0" y="520192"/>
                </a:lnTo>
                <a:lnTo>
                  <a:pt x="0" y="627633"/>
                </a:lnTo>
              </a:path>
            </a:pathLst>
          </a:custGeom>
          <a:ln w="25908">
            <a:solidFill>
              <a:srgbClr val="467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66665" y="3612641"/>
            <a:ext cx="2107565" cy="457200"/>
          </a:xfrm>
          <a:custGeom>
            <a:avLst/>
            <a:gdLst/>
            <a:ahLst/>
            <a:cxnLst/>
            <a:rect l="l" t="t" r="r" b="b"/>
            <a:pathLst>
              <a:path w="2107565" h="457200">
                <a:moveTo>
                  <a:pt x="0" y="0"/>
                </a:moveTo>
                <a:lnTo>
                  <a:pt x="0" y="349757"/>
                </a:lnTo>
                <a:lnTo>
                  <a:pt x="2107438" y="349757"/>
                </a:lnTo>
                <a:lnTo>
                  <a:pt x="2107438" y="457199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2302" y="4527041"/>
            <a:ext cx="3628390" cy="690245"/>
          </a:xfrm>
          <a:custGeom>
            <a:avLst/>
            <a:gdLst/>
            <a:ahLst/>
            <a:cxnLst/>
            <a:rect l="l" t="t" r="r" b="b"/>
            <a:pathLst>
              <a:path w="3628390" h="690245">
                <a:moveTo>
                  <a:pt x="1734312" y="0"/>
                </a:moveTo>
                <a:lnTo>
                  <a:pt x="1734312" y="582802"/>
                </a:lnTo>
                <a:lnTo>
                  <a:pt x="3628009" y="582802"/>
                </a:lnTo>
                <a:lnTo>
                  <a:pt x="3628009" y="690117"/>
                </a:lnTo>
              </a:path>
              <a:path w="3628390" h="690245">
                <a:moveTo>
                  <a:pt x="1734312" y="0"/>
                </a:moveTo>
                <a:lnTo>
                  <a:pt x="1734312" y="581405"/>
                </a:lnTo>
                <a:lnTo>
                  <a:pt x="1990978" y="581405"/>
                </a:lnTo>
                <a:lnTo>
                  <a:pt x="1990978" y="688847"/>
                </a:lnTo>
              </a:path>
              <a:path w="3628390" h="690245">
                <a:moveTo>
                  <a:pt x="1734947" y="0"/>
                </a:moveTo>
                <a:lnTo>
                  <a:pt x="1734947" y="571626"/>
                </a:lnTo>
                <a:lnTo>
                  <a:pt x="0" y="571626"/>
                </a:lnTo>
                <a:lnTo>
                  <a:pt x="0" y="678941"/>
                </a:lnTo>
              </a:path>
            </a:pathLst>
          </a:custGeom>
          <a:ln w="25908">
            <a:solidFill>
              <a:srgbClr val="467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613596" y="2852864"/>
            <a:ext cx="2675255" cy="1193165"/>
            <a:chOff x="2613596" y="2852864"/>
            <a:chExt cx="2675255" cy="1193165"/>
          </a:xfrm>
        </p:grpSpPr>
        <p:sp>
          <p:nvSpPr>
            <p:cNvPr id="6" name="object 6"/>
            <p:cNvSpPr/>
            <p:nvPr/>
          </p:nvSpPr>
          <p:spPr>
            <a:xfrm>
              <a:off x="2626613" y="3612641"/>
              <a:ext cx="1939925" cy="420370"/>
            </a:xfrm>
            <a:custGeom>
              <a:avLst/>
              <a:gdLst/>
              <a:ahLst/>
              <a:cxnLst/>
              <a:rect l="l" t="t" r="r" b="b"/>
              <a:pathLst>
                <a:path w="1939925" h="420370">
                  <a:moveTo>
                    <a:pt x="1939671" y="0"/>
                  </a:moveTo>
                  <a:lnTo>
                    <a:pt x="1939671" y="313054"/>
                  </a:lnTo>
                  <a:lnTo>
                    <a:pt x="0" y="313054"/>
                  </a:lnTo>
                  <a:lnTo>
                    <a:pt x="0" y="420369"/>
                  </a:lnTo>
                </a:path>
              </a:pathLst>
            </a:custGeom>
            <a:ln w="25908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86022" y="2865881"/>
              <a:ext cx="1160145" cy="746760"/>
            </a:xfrm>
            <a:custGeom>
              <a:avLst/>
              <a:gdLst/>
              <a:ahLst/>
              <a:cxnLst/>
              <a:rect l="l" t="t" r="r" b="b"/>
              <a:pathLst>
                <a:path w="1160145" h="746760">
                  <a:moveTo>
                    <a:pt x="1085088" y="0"/>
                  </a:moveTo>
                  <a:lnTo>
                    <a:pt x="74675" y="0"/>
                  </a:lnTo>
                  <a:lnTo>
                    <a:pt x="45594" y="5863"/>
                  </a:lnTo>
                  <a:lnTo>
                    <a:pt x="21859" y="21859"/>
                  </a:lnTo>
                  <a:lnTo>
                    <a:pt x="5863" y="45594"/>
                  </a:lnTo>
                  <a:lnTo>
                    <a:pt x="0" y="74675"/>
                  </a:lnTo>
                  <a:lnTo>
                    <a:pt x="0" y="672083"/>
                  </a:lnTo>
                  <a:lnTo>
                    <a:pt x="5863" y="701165"/>
                  </a:lnTo>
                  <a:lnTo>
                    <a:pt x="21859" y="724900"/>
                  </a:lnTo>
                  <a:lnTo>
                    <a:pt x="45594" y="740896"/>
                  </a:lnTo>
                  <a:lnTo>
                    <a:pt x="74675" y="746759"/>
                  </a:lnTo>
                  <a:lnTo>
                    <a:pt x="1085088" y="746759"/>
                  </a:lnTo>
                  <a:lnTo>
                    <a:pt x="1114169" y="740896"/>
                  </a:lnTo>
                  <a:lnTo>
                    <a:pt x="1137904" y="724900"/>
                  </a:lnTo>
                  <a:lnTo>
                    <a:pt x="1153900" y="701165"/>
                  </a:lnTo>
                  <a:lnTo>
                    <a:pt x="1159764" y="672083"/>
                  </a:lnTo>
                  <a:lnTo>
                    <a:pt x="1159764" y="74675"/>
                  </a:lnTo>
                  <a:lnTo>
                    <a:pt x="1153900" y="45594"/>
                  </a:lnTo>
                  <a:lnTo>
                    <a:pt x="1137904" y="21859"/>
                  </a:lnTo>
                  <a:lnTo>
                    <a:pt x="1114169" y="5863"/>
                  </a:lnTo>
                  <a:lnTo>
                    <a:pt x="108508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86022" y="2865881"/>
              <a:ext cx="1160145" cy="746760"/>
            </a:xfrm>
            <a:custGeom>
              <a:avLst/>
              <a:gdLst/>
              <a:ahLst/>
              <a:cxnLst/>
              <a:rect l="l" t="t" r="r" b="b"/>
              <a:pathLst>
                <a:path w="1160145" h="746760">
                  <a:moveTo>
                    <a:pt x="0" y="74675"/>
                  </a:moveTo>
                  <a:lnTo>
                    <a:pt x="5863" y="45594"/>
                  </a:lnTo>
                  <a:lnTo>
                    <a:pt x="21859" y="21859"/>
                  </a:lnTo>
                  <a:lnTo>
                    <a:pt x="45594" y="5863"/>
                  </a:lnTo>
                  <a:lnTo>
                    <a:pt x="74675" y="0"/>
                  </a:lnTo>
                  <a:lnTo>
                    <a:pt x="1085088" y="0"/>
                  </a:lnTo>
                  <a:lnTo>
                    <a:pt x="1114169" y="5863"/>
                  </a:lnTo>
                  <a:lnTo>
                    <a:pt x="1137904" y="21859"/>
                  </a:lnTo>
                  <a:lnTo>
                    <a:pt x="1153900" y="45594"/>
                  </a:lnTo>
                  <a:lnTo>
                    <a:pt x="1159764" y="74675"/>
                  </a:lnTo>
                  <a:lnTo>
                    <a:pt x="1159764" y="672083"/>
                  </a:lnTo>
                  <a:lnTo>
                    <a:pt x="1153900" y="701165"/>
                  </a:lnTo>
                  <a:lnTo>
                    <a:pt x="1137904" y="724900"/>
                  </a:lnTo>
                  <a:lnTo>
                    <a:pt x="1114169" y="740896"/>
                  </a:lnTo>
                  <a:lnTo>
                    <a:pt x="1085088" y="746759"/>
                  </a:lnTo>
                  <a:lnTo>
                    <a:pt x="74675" y="746759"/>
                  </a:lnTo>
                  <a:lnTo>
                    <a:pt x="45594" y="740896"/>
                  </a:lnTo>
                  <a:lnTo>
                    <a:pt x="21859" y="724900"/>
                  </a:lnTo>
                  <a:lnTo>
                    <a:pt x="5863" y="701165"/>
                  </a:lnTo>
                  <a:lnTo>
                    <a:pt x="0" y="672083"/>
                  </a:lnTo>
                  <a:lnTo>
                    <a:pt x="0" y="7467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5561" y="2987801"/>
              <a:ext cx="1160145" cy="746760"/>
            </a:xfrm>
            <a:custGeom>
              <a:avLst/>
              <a:gdLst/>
              <a:ahLst/>
              <a:cxnLst/>
              <a:rect l="l" t="t" r="r" b="b"/>
              <a:pathLst>
                <a:path w="1160145" h="746760">
                  <a:moveTo>
                    <a:pt x="1085088" y="0"/>
                  </a:moveTo>
                  <a:lnTo>
                    <a:pt x="74675" y="0"/>
                  </a:lnTo>
                  <a:lnTo>
                    <a:pt x="45594" y="5863"/>
                  </a:lnTo>
                  <a:lnTo>
                    <a:pt x="21859" y="21859"/>
                  </a:lnTo>
                  <a:lnTo>
                    <a:pt x="5863" y="45594"/>
                  </a:lnTo>
                  <a:lnTo>
                    <a:pt x="0" y="74675"/>
                  </a:lnTo>
                  <a:lnTo>
                    <a:pt x="0" y="672084"/>
                  </a:lnTo>
                  <a:lnTo>
                    <a:pt x="5863" y="701165"/>
                  </a:lnTo>
                  <a:lnTo>
                    <a:pt x="21859" y="724900"/>
                  </a:lnTo>
                  <a:lnTo>
                    <a:pt x="45594" y="740896"/>
                  </a:lnTo>
                  <a:lnTo>
                    <a:pt x="74675" y="746760"/>
                  </a:lnTo>
                  <a:lnTo>
                    <a:pt x="1085088" y="746760"/>
                  </a:lnTo>
                  <a:lnTo>
                    <a:pt x="1114169" y="740896"/>
                  </a:lnTo>
                  <a:lnTo>
                    <a:pt x="1137904" y="724900"/>
                  </a:lnTo>
                  <a:lnTo>
                    <a:pt x="1153900" y="701165"/>
                  </a:lnTo>
                  <a:lnTo>
                    <a:pt x="1159764" y="672084"/>
                  </a:lnTo>
                  <a:lnTo>
                    <a:pt x="1159764" y="74675"/>
                  </a:lnTo>
                  <a:lnTo>
                    <a:pt x="1153900" y="45594"/>
                  </a:lnTo>
                  <a:lnTo>
                    <a:pt x="1137904" y="21859"/>
                  </a:lnTo>
                  <a:lnTo>
                    <a:pt x="1114169" y="5863"/>
                  </a:lnTo>
                  <a:lnTo>
                    <a:pt x="108508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5561" y="2987801"/>
              <a:ext cx="1160145" cy="746760"/>
            </a:xfrm>
            <a:custGeom>
              <a:avLst/>
              <a:gdLst/>
              <a:ahLst/>
              <a:cxnLst/>
              <a:rect l="l" t="t" r="r" b="b"/>
              <a:pathLst>
                <a:path w="1160145" h="746760">
                  <a:moveTo>
                    <a:pt x="0" y="74675"/>
                  </a:moveTo>
                  <a:lnTo>
                    <a:pt x="5863" y="45594"/>
                  </a:lnTo>
                  <a:lnTo>
                    <a:pt x="21859" y="21859"/>
                  </a:lnTo>
                  <a:lnTo>
                    <a:pt x="45594" y="5863"/>
                  </a:lnTo>
                  <a:lnTo>
                    <a:pt x="74675" y="0"/>
                  </a:lnTo>
                  <a:lnTo>
                    <a:pt x="1085088" y="0"/>
                  </a:lnTo>
                  <a:lnTo>
                    <a:pt x="1114169" y="5863"/>
                  </a:lnTo>
                  <a:lnTo>
                    <a:pt x="1137904" y="21859"/>
                  </a:lnTo>
                  <a:lnTo>
                    <a:pt x="1153900" y="45594"/>
                  </a:lnTo>
                  <a:lnTo>
                    <a:pt x="1159764" y="74675"/>
                  </a:lnTo>
                  <a:lnTo>
                    <a:pt x="1159764" y="672084"/>
                  </a:lnTo>
                  <a:lnTo>
                    <a:pt x="1153900" y="701165"/>
                  </a:lnTo>
                  <a:lnTo>
                    <a:pt x="1137904" y="724900"/>
                  </a:lnTo>
                  <a:lnTo>
                    <a:pt x="1114169" y="740896"/>
                  </a:lnTo>
                  <a:lnTo>
                    <a:pt x="1085088" y="746760"/>
                  </a:lnTo>
                  <a:lnTo>
                    <a:pt x="74675" y="746760"/>
                  </a:lnTo>
                  <a:lnTo>
                    <a:pt x="45594" y="740896"/>
                  </a:lnTo>
                  <a:lnTo>
                    <a:pt x="21859" y="724900"/>
                  </a:lnTo>
                  <a:lnTo>
                    <a:pt x="5863" y="701165"/>
                  </a:lnTo>
                  <a:lnTo>
                    <a:pt x="0" y="672084"/>
                  </a:lnTo>
                  <a:lnTo>
                    <a:pt x="0" y="74675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377690" y="3169666"/>
            <a:ext cx="633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7030A0"/>
                </a:solidFill>
                <a:latin typeface="Times New Roman"/>
                <a:cs typeface="Times New Roman"/>
              </a:rPr>
              <a:t>WBC</a:t>
            </a:r>
            <a:endParaRPr sz="2000" dirty="0">
              <a:solidFill>
                <a:srgbClr val="7030A0"/>
              </a:solidFill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29448" y="4020248"/>
            <a:ext cx="2524125" cy="641985"/>
            <a:chOff x="1429448" y="4020248"/>
            <a:chExt cx="2524125" cy="641985"/>
          </a:xfrm>
        </p:grpSpPr>
        <p:sp>
          <p:nvSpPr>
            <p:cNvPr id="13" name="object 13"/>
            <p:cNvSpPr/>
            <p:nvPr/>
          </p:nvSpPr>
          <p:spPr>
            <a:xfrm>
              <a:off x="1442466" y="4033265"/>
              <a:ext cx="2368550" cy="494030"/>
            </a:xfrm>
            <a:custGeom>
              <a:avLst/>
              <a:gdLst/>
              <a:ahLst/>
              <a:cxnLst/>
              <a:rect l="l" t="t" r="r" b="b"/>
              <a:pathLst>
                <a:path w="2368550" h="494029">
                  <a:moveTo>
                    <a:pt x="2318893" y="0"/>
                  </a:moveTo>
                  <a:lnTo>
                    <a:pt x="49403" y="0"/>
                  </a:lnTo>
                  <a:lnTo>
                    <a:pt x="30164" y="3879"/>
                  </a:lnTo>
                  <a:lnTo>
                    <a:pt x="14462" y="14462"/>
                  </a:lnTo>
                  <a:lnTo>
                    <a:pt x="3879" y="30164"/>
                  </a:lnTo>
                  <a:lnTo>
                    <a:pt x="0" y="49402"/>
                  </a:lnTo>
                  <a:lnTo>
                    <a:pt x="0" y="444372"/>
                  </a:lnTo>
                  <a:lnTo>
                    <a:pt x="3879" y="463611"/>
                  </a:lnTo>
                  <a:lnTo>
                    <a:pt x="14462" y="479313"/>
                  </a:lnTo>
                  <a:lnTo>
                    <a:pt x="30164" y="489896"/>
                  </a:lnTo>
                  <a:lnTo>
                    <a:pt x="49403" y="493775"/>
                  </a:lnTo>
                  <a:lnTo>
                    <a:pt x="2318893" y="493775"/>
                  </a:lnTo>
                  <a:lnTo>
                    <a:pt x="2338131" y="489896"/>
                  </a:lnTo>
                  <a:lnTo>
                    <a:pt x="2353833" y="479313"/>
                  </a:lnTo>
                  <a:lnTo>
                    <a:pt x="2364416" y="463611"/>
                  </a:lnTo>
                  <a:lnTo>
                    <a:pt x="2368296" y="444372"/>
                  </a:lnTo>
                  <a:lnTo>
                    <a:pt x="2368296" y="49402"/>
                  </a:lnTo>
                  <a:lnTo>
                    <a:pt x="2364416" y="30164"/>
                  </a:lnTo>
                  <a:lnTo>
                    <a:pt x="2353833" y="14462"/>
                  </a:lnTo>
                  <a:lnTo>
                    <a:pt x="2338131" y="3879"/>
                  </a:lnTo>
                  <a:lnTo>
                    <a:pt x="231889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42466" y="4033265"/>
              <a:ext cx="2368550" cy="494030"/>
            </a:xfrm>
            <a:custGeom>
              <a:avLst/>
              <a:gdLst/>
              <a:ahLst/>
              <a:cxnLst/>
              <a:rect l="l" t="t" r="r" b="b"/>
              <a:pathLst>
                <a:path w="2368550" h="494029">
                  <a:moveTo>
                    <a:pt x="0" y="49402"/>
                  </a:moveTo>
                  <a:lnTo>
                    <a:pt x="3879" y="30164"/>
                  </a:lnTo>
                  <a:lnTo>
                    <a:pt x="14462" y="14462"/>
                  </a:lnTo>
                  <a:lnTo>
                    <a:pt x="30164" y="3879"/>
                  </a:lnTo>
                  <a:lnTo>
                    <a:pt x="49403" y="0"/>
                  </a:lnTo>
                  <a:lnTo>
                    <a:pt x="2318893" y="0"/>
                  </a:lnTo>
                  <a:lnTo>
                    <a:pt x="2338131" y="3879"/>
                  </a:lnTo>
                  <a:lnTo>
                    <a:pt x="2353833" y="14462"/>
                  </a:lnTo>
                  <a:lnTo>
                    <a:pt x="2364416" y="30164"/>
                  </a:lnTo>
                  <a:lnTo>
                    <a:pt x="2368296" y="49402"/>
                  </a:lnTo>
                  <a:lnTo>
                    <a:pt x="2368296" y="444372"/>
                  </a:lnTo>
                  <a:lnTo>
                    <a:pt x="2364416" y="463611"/>
                  </a:lnTo>
                  <a:lnTo>
                    <a:pt x="2353833" y="479313"/>
                  </a:lnTo>
                  <a:lnTo>
                    <a:pt x="2338131" y="489896"/>
                  </a:lnTo>
                  <a:lnTo>
                    <a:pt x="2318893" y="493775"/>
                  </a:lnTo>
                  <a:lnTo>
                    <a:pt x="49403" y="493775"/>
                  </a:lnTo>
                  <a:lnTo>
                    <a:pt x="30164" y="489896"/>
                  </a:lnTo>
                  <a:lnTo>
                    <a:pt x="14462" y="479313"/>
                  </a:lnTo>
                  <a:lnTo>
                    <a:pt x="3879" y="463611"/>
                  </a:lnTo>
                  <a:lnTo>
                    <a:pt x="0" y="444372"/>
                  </a:lnTo>
                  <a:lnTo>
                    <a:pt x="0" y="4940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0481" y="4155185"/>
              <a:ext cx="2369820" cy="494030"/>
            </a:xfrm>
            <a:custGeom>
              <a:avLst/>
              <a:gdLst/>
              <a:ahLst/>
              <a:cxnLst/>
              <a:rect l="l" t="t" r="r" b="b"/>
              <a:pathLst>
                <a:path w="2369820" h="494029">
                  <a:moveTo>
                    <a:pt x="2320417" y="0"/>
                  </a:moveTo>
                  <a:lnTo>
                    <a:pt x="49403" y="0"/>
                  </a:lnTo>
                  <a:lnTo>
                    <a:pt x="30164" y="3879"/>
                  </a:lnTo>
                  <a:lnTo>
                    <a:pt x="14462" y="14462"/>
                  </a:lnTo>
                  <a:lnTo>
                    <a:pt x="3879" y="30164"/>
                  </a:lnTo>
                  <a:lnTo>
                    <a:pt x="0" y="49402"/>
                  </a:lnTo>
                  <a:lnTo>
                    <a:pt x="0" y="444372"/>
                  </a:lnTo>
                  <a:lnTo>
                    <a:pt x="3879" y="463611"/>
                  </a:lnTo>
                  <a:lnTo>
                    <a:pt x="14462" y="479313"/>
                  </a:lnTo>
                  <a:lnTo>
                    <a:pt x="30164" y="489896"/>
                  </a:lnTo>
                  <a:lnTo>
                    <a:pt x="49403" y="493775"/>
                  </a:lnTo>
                  <a:lnTo>
                    <a:pt x="2320417" y="493775"/>
                  </a:lnTo>
                  <a:lnTo>
                    <a:pt x="2339655" y="489896"/>
                  </a:lnTo>
                  <a:lnTo>
                    <a:pt x="2355357" y="479313"/>
                  </a:lnTo>
                  <a:lnTo>
                    <a:pt x="2365940" y="463611"/>
                  </a:lnTo>
                  <a:lnTo>
                    <a:pt x="2369820" y="444372"/>
                  </a:lnTo>
                  <a:lnTo>
                    <a:pt x="2369820" y="49402"/>
                  </a:lnTo>
                  <a:lnTo>
                    <a:pt x="2365940" y="30164"/>
                  </a:lnTo>
                  <a:lnTo>
                    <a:pt x="2355357" y="14462"/>
                  </a:lnTo>
                  <a:lnTo>
                    <a:pt x="2339655" y="3879"/>
                  </a:lnTo>
                  <a:lnTo>
                    <a:pt x="232041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70481" y="4155185"/>
              <a:ext cx="2369820" cy="494030"/>
            </a:xfrm>
            <a:custGeom>
              <a:avLst/>
              <a:gdLst/>
              <a:ahLst/>
              <a:cxnLst/>
              <a:rect l="l" t="t" r="r" b="b"/>
              <a:pathLst>
                <a:path w="2369820" h="494029">
                  <a:moveTo>
                    <a:pt x="0" y="49402"/>
                  </a:moveTo>
                  <a:lnTo>
                    <a:pt x="3879" y="30164"/>
                  </a:lnTo>
                  <a:lnTo>
                    <a:pt x="14462" y="14462"/>
                  </a:lnTo>
                  <a:lnTo>
                    <a:pt x="30164" y="3879"/>
                  </a:lnTo>
                  <a:lnTo>
                    <a:pt x="49403" y="0"/>
                  </a:lnTo>
                  <a:lnTo>
                    <a:pt x="2320417" y="0"/>
                  </a:lnTo>
                  <a:lnTo>
                    <a:pt x="2339655" y="3879"/>
                  </a:lnTo>
                  <a:lnTo>
                    <a:pt x="2355357" y="14462"/>
                  </a:lnTo>
                  <a:lnTo>
                    <a:pt x="2365940" y="30164"/>
                  </a:lnTo>
                  <a:lnTo>
                    <a:pt x="2369820" y="49402"/>
                  </a:lnTo>
                  <a:lnTo>
                    <a:pt x="2369820" y="444372"/>
                  </a:lnTo>
                  <a:lnTo>
                    <a:pt x="2365940" y="463611"/>
                  </a:lnTo>
                  <a:lnTo>
                    <a:pt x="2355357" y="479313"/>
                  </a:lnTo>
                  <a:lnTo>
                    <a:pt x="2339655" y="489896"/>
                  </a:lnTo>
                  <a:lnTo>
                    <a:pt x="2320417" y="493775"/>
                  </a:lnTo>
                  <a:lnTo>
                    <a:pt x="49403" y="493775"/>
                  </a:lnTo>
                  <a:lnTo>
                    <a:pt x="30164" y="489896"/>
                  </a:lnTo>
                  <a:lnTo>
                    <a:pt x="14462" y="479313"/>
                  </a:lnTo>
                  <a:lnTo>
                    <a:pt x="3879" y="463611"/>
                  </a:lnTo>
                  <a:lnTo>
                    <a:pt x="0" y="444372"/>
                  </a:lnTo>
                  <a:lnTo>
                    <a:pt x="0" y="49402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12442" y="4210939"/>
            <a:ext cx="14827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7030A0"/>
                </a:solidFill>
                <a:latin typeface="Times New Roman"/>
                <a:cs typeface="Times New Roman"/>
              </a:rPr>
              <a:t>Granulocytes</a:t>
            </a:r>
            <a:endParaRPr sz="2000" dirty="0">
              <a:solidFill>
                <a:srgbClr val="7030A0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296" y="5192267"/>
            <a:ext cx="1746885" cy="883919"/>
            <a:chOff x="82296" y="5192267"/>
            <a:chExt cx="1746885" cy="883919"/>
          </a:xfrm>
        </p:grpSpPr>
        <p:sp>
          <p:nvSpPr>
            <p:cNvPr id="19" name="object 19"/>
            <p:cNvSpPr/>
            <p:nvPr/>
          </p:nvSpPr>
          <p:spPr>
            <a:xfrm>
              <a:off x="95250" y="5205221"/>
              <a:ext cx="1592580" cy="736600"/>
            </a:xfrm>
            <a:custGeom>
              <a:avLst/>
              <a:gdLst/>
              <a:ahLst/>
              <a:cxnLst/>
              <a:rect l="l" t="t" r="r" b="b"/>
              <a:pathLst>
                <a:path w="1592580" h="736600">
                  <a:moveTo>
                    <a:pt x="1518920" y="0"/>
                  </a:moveTo>
                  <a:lnTo>
                    <a:pt x="73609" y="0"/>
                  </a:lnTo>
                  <a:lnTo>
                    <a:pt x="44957" y="5776"/>
                  </a:lnTo>
                  <a:lnTo>
                    <a:pt x="21559" y="21542"/>
                  </a:lnTo>
                  <a:lnTo>
                    <a:pt x="5784" y="44952"/>
                  </a:lnTo>
                  <a:lnTo>
                    <a:pt x="0" y="73659"/>
                  </a:lnTo>
                  <a:lnTo>
                    <a:pt x="0" y="662482"/>
                  </a:lnTo>
                  <a:lnTo>
                    <a:pt x="5784" y="691134"/>
                  </a:lnTo>
                  <a:lnTo>
                    <a:pt x="21559" y="714532"/>
                  </a:lnTo>
                  <a:lnTo>
                    <a:pt x="44957" y="730307"/>
                  </a:lnTo>
                  <a:lnTo>
                    <a:pt x="73609" y="736091"/>
                  </a:lnTo>
                  <a:lnTo>
                    <a:pt x="1518920" y="736091"/>
                  </a:lnTo>
                  <a:lnTo>
                    <a:pt x="1547627" y="730307"/>
                  </a:lnTo>
                  <a:lnTo>
                    <a:pt x="1571037" y="714532"/>
                  </a:lnTo>
                  <a:lnTo>
                    <a:pt x="1586803" y="691134"/>
                  </a:lnTo>
                  <a:lnTo>
                    <a:pt x="1592580" y="662482"/>
                  </a:lnTo>
                  <a:lnTo>
                    <a:pt x="1592580" y="73659"/>
                  </a:lnTo>
                  <a:lnTo>
                    <a:pt x="1586803" y="44952"/>
                  </a:lnTo>
                  <a:lnTo>
                    <a:pt x="1571037" y="21542"/>
                  </a:lnTo>
                  <a:lnTo>
                    <a:pt x="1547627" y="5776"/>
                  </a:lnTo>
                  <a:lnTo>
                    <a:pt x="151892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250" y="5205221"/>
              <a:ext cx="1592580" cy="736600"/>
            </a:xfrm>
            <a:custGeom>
              <a:avLst/>
              <a:gdLst/>
              <a:ahLst/>
              <a:cxnLst/>
              <a:rect l="l" t="t" r="r" b="b"/>
              <a:pathLst>
                <a:path w="1592580" h="736600">
                  <a:moveTo>
                    <a:pt x="0" y="73659"/>
                  </a:moveTo>
                  <a:lnTo>
                    <a:pt x="5784" y="44952"/>
                  </a:lnTo>
                  <a:lnTo>
                    <a:pt x="21559" y="21542"/>
                  </a:lnTo>
                  <a:lnTo>
                    <a:pt x="44957" y="5776"/>
                  </a:lnTo>
                  <a:lnTo>
                    <a:pt x="73609" y="0"/>
                  </a:lnTo>
                  <a:lnTo>
                    <a:pt x="1518920" y="0"/>
                  </a:lnTo>
                  <a:lnTo>
                    <a:pt x="1547627" y="5776"/>
                  </a:lnTo>
                  <a:lnTo>
                    <a:pt x="1571037" y="21542"/>
                  </a:lnTo>
                  <a:lnTo>
                    <a:pt x="1586803" y="44952"/>
                  </a:lnTo>
                  <a:lnTo>
                    <a:pt x="1592580" y="73659"/>
                  </a:lnTo>
                  <a:lnTo>
                    <a:pt x="1592580" y="662482"/>
                  </a:lnTo>
                  <a:lnTo>
                    <a:pt x="1586803" y="691134"/>
                  </a:lnTo>
                  <a:lnTo>
                    <a:pt x="1571037" y="714532"/>
                  </a:lnTo>
                  <a:lnTo>
                    <a:pt x="1547627" y="730307"/>
                  </a:lnTo>
                  <a:lnTo>
                    <a:pt x="1518920" y="736091"/>
                  </a:lnTo>
                  <a:lnTo>
                    <a:pt x="73609" y="736091"/>
                  </a:lnTo>
                  <a:lnTo>
                    <a:pt x="44957" y="730307"/>
                  </a:lnTo>
                  <a:lnTo>
                    <a:pt x="21559" y="714532"/>
                  </a:lnTo>
                  <a:lnTo>
                    <a:pt x="5784" y="691134"/>
                  </a:lnTo>
                  <a:lnTo>
                    <a:pt x="0" y="662482"/>
                  </a:lnTo>
                  <a:lnTo>
                    <a:pt x="0" y="7365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4790" y="5328665"/>
              <a:ext cx="1591310" cy="734695"/>
            </a:xfrm>
            <a:custGeom>
              <a:avLst/>
              <a:gdLst/>
              <a:ahLst/>
              <a:cxnLst/>
              <a:rect l="l" t="t" r="r" b="b"/>
              <a:pathLst>
                <a:path w="1591310" h="734695">
                  <a:moveTo>
                    <a:pt x="1517649" y="0"/>
                  </a:moveTo>
                  <a:lnTo>
                    <a:pt x="73456" y="0"/>
                  </a:lnTo>
                  <a:lnTo>
                    <a:pt x="44866" y="5772"/>
                  </a:lnTo>
                  <a:lnTo>
                    <a:pt x="21516" y="21510"/>
                  </a:lnTo>
                  <a:lnTo>
                    <a:pt x="5773" y="44844"/>
                  </a:lnTo>
                  <a:lnTo>
                    <a:pt x="0" y="73406"/>
                  </a:lnTo>
                  <a:lnTo>
                    <a:pt x="0" y="661111"/>
                  </a:lnTo>
                  <a:lnTo>
                    <a:pt x="5773" y="689701"/>
                  </a:lnTo>
                  <a:lnTo>
                    <a:pt x="21516" y="713051"/>
                  </a:lnTo>
                  <a:lnTo>
                    <a:pt x="44866" y="728794"/>
                  </a:lnTo>
                  <a:lnTo>
                    <a:pt x="73456" y="734568"/>
                  </a:lnTo>
                  <a:lnTo>
                    <a:pt x="1517649" y="734568"/>
                  </a:lnTo>
                  <a:lnTo>
                    <a:pt x="1546211" y="728796"/>
                  </a:lnTo>
                  <a:lnTo>
                    <a:pt x="1569545" y="713055"/>
                  </a:lnTo>
                  <a:lnTo>
                    <a:pt x="1585283" y="689707"/>
                  </a:lnTo>
                  <a:lnTo>
                    <a:pt x="1591055" y="661111"/>
                  </a:lnTo>
                  <a:lnTo>
                    <a:pt x="1591055" y="73406"/>
                  </a:lnTo>
                  <a:lnTo>
                    <a:pt x="1585283" y="44844"/>
                  </a:lnTo>
                  <a:lnTo>
                    <a:pt x="1569545" y="21510"/>
                  </a:lnTo>
                  <a:lnTo>
                    <a:pt x="1546211" y="5772"/>
                  </a:lnTo>
                  <a:lnTo>
                    <a:pt x="151764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4790" y="5328665"/>
              <a:ext cx="1591310" cy="734695"/>
            </a:xfrm>
            <a:custGeom>
              <a:avLst/>
              <a:gdLst/>
              <a:ahLst/>
              <a:cxnLst/>
              <a:rect l="l" t="t" r="r" b="b"/>
              <a:pathLst>
                <a:path w="1591310" h="734695">
                  <a:moveTo>
                    <a:pt x="0" y="73406"/>
                  </a:moveTo>
                  <a:lnTo>
                    <a:pt x="5773" y="44844"/>
                  </a:lnTo>
                  <a:lnTo>
                    <a:pt x="21516" y="21510"/>
                  </a:lnTo>
                  <a:lnTo>
                    <a:pt x="44866" y="5772"/>
                  </a:lnTo>
                  <a:lnTo>
                    <a:pt x="73456" y="0"/>
                  </a:lnTo>
                  <a:lnTo>
                    <a:pt x="1517649" y="0"/>
                  </a:lnTo>
                  <a:lnTo>
                    <a:pt x="1546211" y="5772"/>
                  </a:lnTo>
                  <a:lnTo>
                    <a:pt x="1569545" y="21510"/>
                  </a:lnTo>
                  <a:lnTo>
                    <a:pt x="1585283" y="44844"/>
                  </a:lnTo>
                  <a:lnTo>
                    <a:pt x="1591055" y="73406"/>
                  </a:lnTo>
                  <a:lnTo>
                    <a:pt x="1591055" y="661111"/>
                  </a:lnTo>
                  <a:lnTo>
                    <a:pt x="1585283" y="689707"/>
                  </a:lnTo>
                  <a:lnTo>
                    <a:pt x="1569545" y="713055"/>
                  </a:lnTo>
                  <a:lnTo>
                    <a:pt x="1546211" y="728796"/>
                  </a:lnTo>
                  <a:lnTo>
                    <a:pt x="1517649" y="734568"/>
                  </a:lnTo>
                  <a:lnTo>
                    <a:pt x="73456" y="734568"/>
                  </a:lnTo>
                  <a:lnTo>
                    <a:pt x="44866" y="728794"/>
                  </a:lnTo>
                  <a:lnTo>
                    <a:pt x="21516" y="713051"/>
                  </a:lnTo>
                  <a:lnTo>
                    <a:pt x="5773" y="689701"/>
                  </a:lnTo>
                  <a:lnTo>
                    <a:pt x="0" y="661111"/>
                  </a:lnTo>
                  <a:lnTo>
                    <a:pt x="0" y="73406"/>
                  </a:lnTo>
                  <a:close/>
                </a:path>
              </a:pathLst>
            </a:custGeom>
            <a:ln w="25907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5252" y="5505094"/>
            <a:ext cx="13081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Neutrophils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098484" y="5202872"/>
            <a:ext cx="1697989" cy="884555"/>
            <a:chOff x="2098484" y="5202872"/>
            <a:chExt cx="1697989" cy="884555"/>
          </a:xfrm>
        </p:grpSpPr>
        <p:sp>
          <p:nvSpPr>
            <p:cNvPr id="25" name="object 25"/>
            <p:cNvSpPr/>
            <p:nvPr/>
          </p:nvSpPr>
          <p:spPr>
            <a:xfrm>
              <a:off x="2111502" y="5215889"/>
              <a:ext cx="1544320" cy="736600"/>
            </a:xfrm>
            <a:custGeom>
              <a:avLst/>
              <a:gdLst/>
              <a:ahLst/>
              <a:cxnLst/>
              <a:rect l="l" t="t" r="r" b="b"/>
              <a:pathLst>
                <a:path w="1544320" h="736600">
                  <a:moveTo>
                    <a:pt x="1470152" y="0"/>
                  </a:moveTo>
                  <a:lnTo>
                    <a:pt x="73660" y="0"/>
                  </a:lnTo>
                  <a:lnTo>
                    <a:pt x="44952" y="5776"/>
                  </a:lnTo>
                  <a:lnTo>
                    <a:pt x="21542" y="21542"/>
                  </a:lnTo>
                  <a:lnTo>
                    <a:pt x="5776" y="44952"/>
                  </a:lnTo>
                  <a:lnTo>
                    <a:pt x="0" y="73660"/>
                  </a:lnTo>
                  <a:lnTo>
                    <a:pt x="0" y="662482"/>
                  </a:lnTo>
                  <a:lnTo>
                    <a:pt x="5776" y="691134"/>
                  </a:lnTo>
                  <a:lnTo>
                    <a:pt x="21542" y="714532"/>
                  </a:lnTo>
                  <a:lnTo>
                    <a:pt x="44952" y="730307"/>
                  </a:lnTo>
                  <a:lnTo>
                    <a:pt x="73660" y="736092"/>
                  </a:lnTo>
                  <a:lnTo>
                    <a:pt x="1470152" y="736092"/>
                  </a:lnTo>
                  <a:lnTo>
                    <a:pt x="1498859" y="730307"/>
                  </a:lnTo>
                  <a:lnTo>
                    <a:pt x="1522269" y="714532"/>
                  </a:lnTo>
                  <a:lnTo>
                    <a:pt x="1538035" y="691134"/>
                  </a:lnTo>
                  <a:lnTo>
                    <a:pt x="1543812" y="662482"/>
                  </a:lnTo>
                  <a:lnTo>
                    <a:pt x="1543812" y="73660"/>
                  </a:lnTo>
                  <a:lnTo>
                    <a:pt x="1538035" y="44952"/>
                  </a:lnTo>
                  <a:lnTo>
                    <a:pt x="1522269" y="21542"/>
                  </a:lnTo>
                  <a:lnTo>
                    <a:pt x="1498859" y="5776"/>
                  </a:lnTo>
                  <a:lnTo>
                    <a:pt x="147015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11502" y="5215889"/>
              <a:ext cx="1544320" cy="736600"/>
            </a:xfrm>
            <a:custGeom>
              <a:avLst/>
              <a:gdLst/>
              <a:ahLst/>
              <a:cxnLst/>
              <a:rect l="l" t="t" r="r" b="b"/>
              <a:pathLst>
                <a:path w="1544320" h="736600">
                  <a:moveTo>
                    <a:pt x="0" y="73660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60" y="0"/>
                  </a:lnTo>
                  <a:lnTo>
                    <a:pt x="1470152" y="0"/>
                  </a:lnTo>
                  <a:lnTo>
                    <a:pt x="1498859" y="5776"/>
                  </a:lnTo>
                  <a:lnTo>
                    <a:pt x="1522269" y="21542"/>
                  </a:lnTo>
                  <a:lnTo>
                    <a:pt x="1538035" y="44952"/>
                  </a:lnTo>
                  <a:lnTo>
                    <a:pt x="1543812" y="73660"/>
                  </a:lnTo>
                  <a:lnTo>
                    <a:pt x="1543812" y="662482"/>
                  </a:lnTo>
                  <a:lnTo>
                    <a:pt x="1538035" y="691134"/>
                  </a:lnTo>
                  <a:lnTo>
                    <a:pt x="1522269" y="714532"/>
                  </a:lnTo>
                  <a:lnTo>
                    <a:pt x="1498859" y="730307"/>
                  </a:lnTo>
                  <a:lnTo>
                    <a:pt x="1470152" y="736092"/>
                  </a:lnTo>
                  <a:lnTo>
                    <a:pt x="73660" y="736092"/>
                  </a:lnTo>
                  <a:lnTo>
                    <a:pt x="44952" y="730307"/>
                  </a:lnTo>
                  <a:lnTo>
                    <a:pt x="21542" y="714532"/>
                  </a:lnTo>
                  <a:lnTo>
                    <a:pt x="5776" y="691134"/>
                  </a:lnTo>
                  <a:lnTo>
                    <a:pt x="0" y="662482"/>
                  </a:lnTo>
                  <a:lnTo>
                    <a:pt x="0" y="73660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41042" y="5337809"/>
              <a:ext cx="1542415" cy="736600"/>
            </a:xfrm>
            <a:custGeom>
              <a:avLst/>
              <a:gdLst/>
              <a:ahLst/>
              <a:cxnLst/>
              <a:rect l="l" t="t" r="r" b="b"/>
              <a:pathLst>
                <a:path w="1542414" h="736600">
                  <a:moveTo>
                    <a:pt x="1468628" y="0"/>
                  </a:moveTo>
                  <a:lnTo>
                    <a:pt x="73659" y="0"/>
                  </a:lnTo>
                  <a:lnTo>
                    <a:pt x="44952" y="5776"/>
                  </a:lnTo>
                  <a:lnTo>
                    <a:pt x="21542" y="21542"/>
                  </a:lnTo>
                  <a:lnTo>
                    <a:pt x="5776" y="44952"/>
                  </a:lnTo>
                  <a:lnTo>
                    <a:pt x="0" y="73659"/>
                  </a:lnTo>
                  <a:lnTo>
                    <a:pt x="0" y="662482"/>
                  </a:lnTo>
                  <a:lnTo>
                    <a:pt x="5776" y="691134"/>
                  </a:lnTo>
                  <a:lnTo>
                    <a:pt x="21542" y="714532"/>
                  </a:lnTo>
                  <a:lnTo>
                    <a:pt x="44952" y="730307"/>
                  </a:lnTo>
                  <a:lnTo>
                    <a:pt x="73659" y="736091"/>
                  </a:lnTo>
                  <a:lnTo>
                    <a:pt x="1468628" y="736091"/>
                  </a:lnTo>
                  <a:lnTo>
                    <a:pt x="1497335" y="730307"/>
                  </a:lnTo>
                  <a:lnTo>
                    <a:pt x="1520745" y="714532"/>
                  </a:lnTo>
                  <a:lnTo>
                    <a:pt x="1536511" y="691134"/>
                  </a:lnTo>
                  <a:lnTo>
                    <a:pt x="1542287" y="662482"/>
                  </a:lnTo>
                  <a:lnTo>
                    <a:pt x="1542287" y="73659"/>
                  </a:lnTo>
                  <a:lnTo>
                    <a:pt x="1536511" y="44952"/>
                  </a:lnTo>
                  <a:lnTo>
                    <a:pt x="1520745" y="21542"/>
                  </a:lnTo>
                  <a:lnTo>
                    <a:pt x="1497335" y="5776"/>
                  </a:lnTo>
                  <a:lnTo>
                    <a:pt x="146862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41042" y="5337809"/>
              <a:ext cx="1542415" cy="736600"/>
            </a:xfrm>
            <a:custGeom>
              <a:avLst/>
              <a:gdLst/>
              <a:ahLst/>
              <a:cxnLst/>
              <a:rect l="l" t="t" r="r" b="b"/>
              <a:pathLst>
                <a:path w="1542414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59" y="0"/>
                  </a:lnTo>
                  <a:lnTo>
                    <a:pt x="1468628" y="0"/>
                  </a:lnTo>
                  <a:lnTo>
                    <a:pt x="1497335" y="5776"/>
                  </a:lnTo>
                  <a:lnTo>
                    <a:pt x="1520745" y="21542"/>
                  </a:lnTo>
                  <a:lnTo>
                    <a:pt x="1536511" y="44952"/>
                  </a:lnTo>
                  <a:lnTo>
                    <a:pt x="1542287" y="73659"/>
                  </a:lnTo>
                  <a:lnTo>
                    <a:pt x="1542287" y="662482"/>
                  </a:lnTo>
                  <a:lnTo>
                    <a:pt x="1536511" y="691134"/>
                  </a:lnTo>
                  <a:lnTo>
                    <a:pt x="1520745" y="714532"/>
                  </a:lnTo>
                  <a:lnTo>
                    <a:pt x="1497335" y="730307"/>
                  </a:lnTo>
                  <a:lnTo>
                    <a:pt x="1468628" y="736091"/>
                  </a:lnTo>
                  <a:lnTo>
                    <a:pt x="73659" y="736091"/>
                  </a:lnTo>
                  <a:lnTo>
                    <a:pt x="44952" y="730307"/>
                  </a:lnTo>
                  <a:lnTo>
                    <a:pt x="21542" y="714532"/>
                  </a:lnTo>
                  <a:lnTo>
                    <a:pt x="5776" y="691134"/>
                  </a:lnTo>
                  <a:lnTo>
                    <a:pt x="0" y="662482"/>
                  </a:lnTo>
                  <a:lnTo>
                    <a:pt x="0" y="73659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369311" y="5514847"/>
            <a:ext cx="1283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Eosinophi</a:t>
            </a:r>
            <a:r>
              <a:rPr sz="20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l</a:t>
            </a: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28288" y="5204459"/>
            <a:ext cx="1513840" cy="883919"/>
            <a:chOff x="3828288" y="5204459"/>
            <a:chExt cx="1513840" cy="883919"/>
          </a:xfrm>
        </p:grpSpPr>
        <p:sp>
          <p:nvSpPr>
            <p:cNvPr id="31" name="object 31"/>
            <p:cNvSpPr/>
            <p:nvPr/>
          </p:nvSpPr>
          <p:spPr>
            <a:xfrm>
              <a:off x="3841242" y="5217413"/>
              <a:ext cx="1358265" cy="736600"/>
            </a:xfrm>
            <a:custGeom>
              <a:avLst/>
              <a:gdLst/>
              <a:ahLst/>
              <a:cxnLst/>
              <a:rect l="l" t="t" r="r" b="b"/>
              <a:pathLst>
                <a:path w="1358264" h="736600">
                  <a:moveTo>
                    <a:pt x="1284224" y="0"/>
                  </a:moveTo>
                  <a:lnTo>
                    <a:pt x="73660" y="0"/>
                  </a:lnTo>
                  <a:lnTo>
                    <a:pt x="44952" y="5776"/>
                  </a:lnTo>
                  <a:lnTo>
                    <a:pt x="21542" y="21542"/>
                  </a:lnTo>
                  <a:lnTo>
                    <a:pt x="5776" y="44952"/>
                  </a:lnTo>
                  <a:lnTo>
                    <a:pt x="0" y="73660"/>
                  </a:lnTo>
                  <a:lnTo>
                    <a:pt x="0" y="662482"/>
                  </a:lnTo>
                  <a:lnTo>
                    <a:pt x="5776" y="691134"/>
                  </a:lnTo>
                  <a:lnTo>
                    <a:pt x="21542" y="714532"/>
                  </a:lnTo>
                  <a:lnTo>
                    <a:pt x="44952" y="730307"/>
                  </a:lnTo>
                  <a:lnTo>
                    <a:pt x="73660" y="736092"/>
                  </a:lnTo>
                  <a:lnTo>
                    <a:pt x="1284224" y="736092"/>
                  </a:lnTo>
                  <a:lnTo>
                    <a:pt x="1312931" y="730307"/>
                  </a:lnTo>
                  <a:lnTo>
                    <a:pt x="1336341" y="714532"/>
                  </a:lnTo>
                  <a:lnTo>
                    <a:pt x="1352107" y="691134"/>
                  </a:lnTo>
                  <a:lnTo>
                    <a:pt x="1357884" y="662482"/>
                  </a:lnTo>
                  <a:lnTo>
                    <a:pt x="1357884" y="73660"/>
                  </a:lnTo>
                  <a:lnTo>
                    <a:pt x="1352107" y="44952"/>
                  </a:lnTo>
                  <a:lnTo>
                    <a:pt x="1336341" y="21542"/>
                  </a:lnTo>
                  <a:lnTo>
                    <a:pt x="1312931" y="5776"/>
                  </a:lnTo>
                  <a:lnTo>
                    <a:pt x="128422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1242" y="5217413"/>
              <a:ext cx="1358265" cy="736600"/>
            </a:xfrm>
            <a:custGeom>
              <a:avLst/>
              <a:gdLst/>
              <a:ahLst/>
              <a:cxnLst/>
              <a:rect l="l" t="t" r="r" b="b"/>
              <a:pathLst>
                <a:path w="1358264" h="736600">
                  <a:moveTo>
                    <a:pt x="0" y="73660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60" y="0"/>
                  </a:lnTo>
                  <a:lnTo>
                    <a:pt x="1284224" y="0"/>
                  </a:lnTo>
                  <a:lnTo>
                    <a:pt x="1312931" y="5776"/>
                  </a:lnTo>
                  <a:lnTo>
                    <a:pt x="1336341" y="21542"/>
                  </a:lnTo>
                  <a:lnTo>
                    <a:pt x="1352107" y="44952"/>
                  </a:lnTo>
                  <a:lnTo>
                    <a:pt x="1357884" y="73660"/>
                  </a:lnTo>
                  <a:lnTo>
                    <a:pt x="1357884" y="662482"/>
                  </a:lnTo>
                  <a:lnTo>
                    <a:pt x="1352107" y="691134"/>
                  </a:lnTo>
                  <a:lnTo>
                    <a:pt x="1336341" y="714532"/>
                  </a:lnTo>
                  <a:lnTo>
                    <a:pt x="1312931" y="730307"/>
                  </a:lnTo>
                  <a:lnTo>
                    <a:pt x="1284224" y="736092"/>
                  </a:lnTo>
                  <a:lnTo>
                    <a:pt x="73660" y="736092"/>
                  </a:lnTo>
                  <a:lnTo>
                    <a:pt x="44952" y="730307"/>
                  </a:lnTo>
                  <a:lnTo>
                    <a:pt x="21542" y="714532"/>
                  </a:lnTo>
                  <a:lnTo>
                    <a:pt x="5776" y="691134"/>
                  </a:lnTo>
                  <a:lnTo>
                    <a:pt x="0" y="662482"/>
                  </a:lnTo>
                  <a:lnTo>
                    <a:pt x="0" y="7366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69258" y="5339333"/>
              <a:ext cx="1359535" cy="736600"/>
            </a:xfrm>
            <a:custGeom>
              <a:avLst/>
              <a:gdLst/>
              <a:ahLst/>
              <a:cxnLst/>
              <a:rect l="l" t="t" r="r" b="b"/>
              <a:pathLst>
                <a:path w="1359535" h="736600">
                  <a:moveTo>
                    <a:pt x="1285747" y="0"/>
                  </a:moveTo>
                  <a:lnTo>
                    <a:pt x="73659" y="0"/>
                  </a:lnTo>
                  <a:lnTo>
                    <a:pt x="44952" y="5776"/>
                  </a:lnTo>
                  <a:lnTo>
                    <a:pt x="21542" y="21542"/>
                  </a:lnTo>
                  <a:lnTo>
                    <a:pt x="5776" y="44952"/>
                  </a:lnTo>
                  <a:lnTo>
                    <a:pt x="0" y="73659"/>
                  </a:lnTo>
                  <a:lnTo>
                    <a:pt x="0" y="662482"/>
                  </a:lnTo>
                  <a:lnTo>
                    <a:pt x="5776" y="691134"/>
                  </a:lnTo>
                  <a:lnTo>
                    <a:pt x="21542" y="714532"/>
                  </a:lnTo>
                  <a:lnTo>
                    <a:pt x="44952" y="730307"/>
                  </a:lnTo>
                  <a:lnTo>
                    <a:pt x="73659" y="736091"/>
                  </a:lnTo>
                  <a:lnTo>
                    <a:pt x="1285747" y="736091"/>
                  </a:lnTo>
                  <a:lnTo>
                    <a:pt x="1314455" y="730307"/>
                  </a:lnTo>
                  <a:lnTo>
                    <a:pt x="1337865" y="714532"/>
                  </a:lnTo>
                  <a:lnTo>
                    <a:pt x="1353631" y="691134"/>
                  </a:lnTo>
                  <a:lnTo>
                    <a:pt x="1359407" y="662482"/>
                  </a:lnTo>
                  <a:lnTo>
                    <a:pt x="1359407" y="73659"/>
                  </a:lnTo>
                  <a:lnTo>
                    <a:pt x="1353631" y="44952"/>
                  </a:lnTo>
                  <a:lnTo>
                    <a:pt x="1337865" y="21542"/>
                  </a:lnTo>
                  <a:lnTo>
                    <a:pt x="1314455" y="5776"/>
                  </a:lnTo>
                  <a:lnTo>
                    <a:pt x="128574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69258" y="5339333"/>
              <a:ext cx="1359535" cy="736600"/>
            </a:xfrm>
            <a:custGeom>
              <a:avLst/>
              <a:gdLst/>
              <a:ahLst/>
              <a:cxnLst/>
              <a:rect l="l" t="t" r="r" b="b"/>
              <a:pathLst>
                <a:path w="1359535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59" y="0"/>
                  </a:lnTo>
                  <a:lnTo>
                    <a:pt x="1285747" y="0"/>
                  </a:lnTo>
                  <a:lnTo>
                    <a:pt x="1314455" y="5776"/>
                  </a:lnTo>
                  <a:lnTo>
                    <a:pt x="1337865" y="21542"/>
                  </a:lnTo>
                  <a:lnTo>
                    <a:pt x="1353631" y="44952"/>
                  </a:lnTo>
                  <a:lnTo>
                    <a:pt x="1359407" y="73659"/>
                  </a:lnTo>
                  <a:lnTo>
                    <a:pt x="1359407" y="662482"/>
                  </a:lnTo>
                  <a:lnTo>
                    <a:pt x="1353631" y="691134"/>
                  </a:lnTo>
                  <a:lnTo>
                    <a:pt x="1337865" y="714532"/>
                  </a:lnTo>
                  <a:lnTo>
                    <a:pt x="1314455" y="730307"/>
                  </a:lnTo>
                  <a:lnTo>
                    <a:pt x="1285747" y="736091"/>
                  </a:lnTo>
                  <a:lnTo>
                    <a:pt x="73659" y="736091"/>
                  </a:lnTo>
                  <a:lnTo>
                    <a:pt x="44952" y="730307"/>
                  </a:lnTo>
                  <a:lnTo>
                    <a:pt x="21542" y="714532"/>
                  </a:lnTo>
                  <a:lnTo>
                    <a:pt x="5776" y="691134"/>
                  </a:lnTo>
                  <a:lnTo>
                    <a:pt x="0" y="662482"/>
                  </a:lnTo>
                  <a:lnTo>
                    <a:pt x="0" y="73659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112767" y="5515762"/>
            <a:ext cx="10725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B</a:t>
            </a: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as</a:t>
            </a:r>
            <a:r>
              <a:rPr sz="20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o</a:t>
            </a: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phi</a:t>
            </a:r>
            <a:r>
              <a:rPr sz="20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l</a:t>
            </a: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538215" y="4056888"/>
            <a:ext cx="2400300" cy="631190"/>
            <a:chOff x="5538215" y="4056888"/>
            <a:chExt cx="2400300" cy="631190"/>
          </a:xfrm>
        </p:grpSpPr>
        <p:sp>
          <p:nvSpPr>
            <p:cNvPr id="37" name="object 37"/>
            <p:cNvSpPr/>
            <p:nvPr/>
          </p:nvSpPr>
          <p:spPr>
            <a:xfrm>
              <a:off x="5551169" y="4069842"/>
              <a:ext cx="2245360" cy="483234"/>
            </a:xfrm>
            <a:custGeom>
              <a:avLst/>
              <a:gdLst/>
              <a:ahLst/>
              <a:cxnLst/>
              <a:rect l="l" t="t" r="r" b="b"/>
              <a:pathLst>
                <a:path w="2245359" h="483235">
                  <a:moveTo>
                    <a:pt x="2196591" y="0"/>
                  </a:moveTo>
                  <a:lnTo>
                    <a:pt x="48259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59"/>
                  </a:lnTo>
                  <a:lnTo>
                    <a:pt x="0" y="434847"/>
                  </a:lnTo>
                  <a:lnTo>
                    <a:pt x="3790" y="453640"/>
                  </a:lnTo>
                  <a:lnTo>
                    <a:pt x="14128" y="468979"/>
                  </a:lnTo>
                  <a:lnTo>
                    <a:pt x="29467" y="479317"/>
                  </a:lnTo>
                  <a:lnTo>
                    <a:pt x="48259" y="483107"/>
                  </a:lnTo>
                  <a:lnTo>
                    <a:pt x="2196591" y="483107"/>
                  </a:lnTo>
                  <a:lnTo>
                    <a:pt x="2215384" y="479317"/>
                  </a:lnTo>
                  <a:lnTo>
                    <a:pt x="2230723" y="468979"/>
                  </a:lnTo>
                  <a:lnTo>
                    <a:pt x="2241061" y="453640"/>
                  </a:lnTo>
                  <a:lnTo>
                    <a:pt x="2244852" y="434847"/>
                  </a:lnTo>
                  <a:lnTo>
                    <a:pt x="2244852" y="48259"/>
                  </a:lnTo>
                  <a:lnTo>
                    <a:pt x="2241061" y="29467"/>
                  </a:lnTo>
                  <a:lnTo>
                    <a:pt x="2230723" y="14128"/>
                  </a:lnTo>
                  <a:lnTo>
                    <a:pt x="2215384" y="3790"/>
                  </a:lnTo>
                  <a:lnTo>
                    <a:pt x="219659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51169" y="4069842"/>
              <a:ext cx="2245360" cy="483234"/>
            </a:xfrm>
            <a:custGeom>
              <a:avLst/>
              <a:gdLst/>
              <a:ahLst/>
              <a:cxnLst/>
              <a:rect l="l" t="t" r="r" b="b"/>
              <a:pathLst>
                <a:path w="2245359" h="483235">
                  <a:moveTo>
                    <a:pt x="0" y="48259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59" y="0"/>
                  </a:lnTo>
                  <a:lnTo>
                    <a:pt x="2196591" y="0"/>
                  </a:lnTo>
                  <a:lnTo>
                    <a:pt x="2215384" y="3790"/>
                  </a:lnTo>
                  <a:lnTo>
                    <a:pt x="2230723" y="14128"/>
                  </a:lnTo>
                  <a:lnTo>
                    <a:pt x="2241061" y="29467"/>
                  </a:lnTo>
                  <a:lnTo>
                    <a:pt x="2244852" y="48259"/>
                  </a:lnTo>
                  <a:lnTo>
                    <a:pt x="2244852" y="434847"/>
                  </a:lnTo>
                  <a:lnTo>
                    <a:pt x="2241061" y="453640"/>
                  </a:lnTo>
                  <a:lnTo>
                    <a:pt x="2230723" y="468979"/>
                  </a:lnTo>
                  <a:lnTo>
                    <a:pt x="2215384" y="479317"/>
                  </a:lnTo>
                  <a:lnTo>
                    <a:pt x="2196591" y="483107"/>
                  </a:lnTo>
                  <a:lnTo>
                    <a:pt x="48259" y="483107"/>
                  </a:lnTo>
                  <a:lnTo>
                    <a:pt x="29467" y="479317"/>
                  </a:lnTo>
                  <a:lnTo>
                    <a:pt x="14128" y="468979"/>
                  </a:lnTo>
                  <a:lnTo>
                    <a:pt x="3790" y="453640"/>
                  </a:lnTo>
                  <a:lnTo>
                    <a:pt x="0" y="434847"/>
                  </a:lnTo>
                  <a:lnTo>
                    <a:pt x="0" y="4825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79185" y="4191762"/>
              <a:ext cx="2246630" cy="483234"/>
            </a:xfrm>
            <a:custGeom>
              <a:avLst/>
              <a:gdLst/>
              <a:ahLst/>
              <a:cxnLst/>
              <a:rect l="l" t="t" r="r" b="b"/>
              <a:pathLst>
                <a:path w="2246629" h="483235">
                  <a:moveTo>
                    <a:pt x="2198116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60"/>
                  </a:lnTo>
                  <a:lnTo>
                    <a:pt x="0" y="434848"/>
                  </a:lnTo>
                  <a:lnTo>
                    <a:pt x="3790" y="453640"/>
                  </a:lnTo>
                  <a:lnTo>
                    <a:pt x="14128" y="468979"/>
                  </a:lnTo>
                  <a:lnTo>
                    <a:pt x="29467" y="479317"/>
                  </a:lnTo>
                  <a:lnTo>
                    <a:pt x="48260" y="483107"/>
                  </a:lnTo>
                  <a:lnTo>
                    <a:pt x="2198116" y="483107"/>
                  </a:lnTo>
                  <a:lnTo>
                    <a:pt x="2216908" y="479317"/>
                  </a:lnTo>
                  <a:lnTo>
                    <a:pt x="2232247" y="468979"/>
                  </a:lnTo>
                  <a:lnTo>
                    <a:pt x="2242585" y="453640"/>
                  </a:lnTo>
                  <a:lnTo>
                    <a:pt x="2246375" y="434848"/>
                  </a:lnTo>
                  <a:lnTo>
                    <a:pt x="2246375" y="48260"/>
                  </a:lnTo>
                  <a:lnTo>
                    <a:pt x="2242585" y="29467"/>
                  </a:lnTo>
                  <a:lnTo>
                    <a:pt x="2232247" y="14128"/>
                  </a:lnTo>
                  <a:lnTo>
                    <a:pt x="2216908" y="3790"/>
                  </a:lnTo>
                  <a:lnTo>
                    <a:pt x="219811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9185" y="4191762"/>
              <a:ext cx="2246630" cy="483234"/>
            </a:xfrm>
            <a:custGeom>
              <a:avLst/>
              <a:gdLst/>
              <a:ahLst/>
              <a:cxnLst/>
              <a:rect l="l" t="t" r="r" b="b"/>
              <a:pathLst>
                <a:path w="2246629" h="483235">
                  <a:moveTo>
                    <a:pt x="0" y="48260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2198116" y="0"/>
                  </a:lnTo>
                  <a:lnTo>
                    <a:pt x="2216908" y="3790"/>
                  </a:lnTo>
                  <a:lnTo>
                    <a:pt x="2232247" y="14128"/>
                  </a:lnTo>
                  <a:lnTo>
                    <a:pt x="2242585" y="29467"/>
                  </a:lnTo>
                  <a:lnTo>
                    <a:pt x="2246375" y="48260"/>
                  </a:lnTo>
                  <a:lnTo>
                    <a:pt x="2246375" y="434848"/>
                  </a:lnTo>
                  <a:lnTo>
                    <a:pt x="2242585" y="453640"/>
                  </a:lnTo>
                  <a:lnTo>
                    <a:pt x="2232247" y="468979"/>
                  </a:lnTo>
                  <a:lnTo>
                    <a:pt x="2216908" y="479317"/>
                  </a:lnTo>
                  <a:lnTo>
                    <a:pt x="2198116" y="483107"/>
                  </a:lnTo>
                  <a:lnTo>
                    <a:pt x="48260" y="483107"/>
                  </a:lnTo>
                  <a:lnTo>
                    <a:pt x="29467" y="479317"/>
                  </a:lnTo>
                  <a:lnTo>
                    <a:pt x="14128" y="468979"/>
                  </a:lnTo>
                  <a:lnTo>
                    <a:pt x="3790" y="453640"/>
                  </a:lnTo>
                  <a:lnTo>
                    <a:pt x="0" y="434848"/>
                  </a:lnTo>
                  <a:lnTo>
                    <a:pt x="0" y="48260"/>
                  </a:lnTo>
                  <a:close/>
                </a:path>
              </a:pathLst>
            </a:custGeom>
            <a:ln w="25907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004305" y="4242308"/>
            <a:ext cx="15963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7030A0"/>
                </a:solidFill>
                <a:latin typeface="Times New Roman"/>
                <a:cs typeface="Times New Roman"/>
              </a:rPr>
              <a:t>Agranulocytes</a:t>
            </a:r>
            <a:endParaRPr sz="2000" dirty="0">
              <a:solidFill>
                <a:srgbClr val="7030A0"/>
              </a:solidFill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407152" y="5167884"/>
            <a:ext cx="1845945" cy="883919"/>
            <a:chOff x="5407152" y="5167884"/>
            <a:chExt cx="1845945" cy="883919"/>
          </a:xfrm>
        </p:grpSpPr>
        <p:sp>
          <p:nvSpPr>
            <p:cNvPr id="43" name="object 43"/>
            <p:cNvSpPr/>
            <p:nvPr/>
          </p:nvSpPr>
          <p:spPr>
            <a:xfrm>
              <a:off x="5420106" y="5180838"/>
              <a:ext cx="1690370" cy="736600"/>
            </a:xfrm>
            <a:custGeom>
              <a:avLst/>
              <a:gdLst/>
              <a:ahLst/>
              <a:cxnLst/>
              <a:rect l="l" t="t" r="r" b="b"/>
              <a:pathLst>
                <a:path w="1690370" h="736600">
                  <a:moveTo>
                    <a:pt x="1616455" y="0"/>
                  </a:moveTo>
                  <a:lnTo>
                    <a:pt x="73660" y="0"/>
                  </a:lnTo>
                  <a:lnTo>
                    <a:pt x="44952" y="5776"/>
                  </a:lnTo>
                  <a:lnTo>
                    <a:pt x="21542" y="21542"/>
                  </a:lnTo>
                  <a:lnTo>
                    <a:pt x="5776" y="44952"/>
                  </a:lnTo>
                  <a:lnTo>
                    <a:pt x="0" y="73659"/>
                  </a:lnTo>
                  <a:lnTo>
                    <a:pt x="0" y="662482"/>
                  </a:lnTo>
                  <a:lnTo>
                    <a:pt x="5776" y="691134"/>
                  </a:lnTo>
                  <a:lnTo>
                    <a:pt x="21542" y="714532"/>
                  </a:lnTo>
                  <a:lnTo>
                    <a:pt x="44952" y="730307"/>
                  </a:lnTo>
                  <a:lnTo>
                    <a:pt x="73660" y="736092"/>
                  </a:lnTo>
                  <a:lnTo>
                    <a:pt x="1616455" y="736092"/>
                  </a:lnTo>
                  <a:lnTo>
                    <a:pt x="1645163" y="730307"/>
                  </a:lnTo>
                  <a:lnTo>
                    <a:pt x="1668573" y="714532"/>
                  </a:lnTo>
                  <a:lnTo>
                    <a:pt x="1684339" y="691134"/>
                  </a:lnTo>
                  <a:lnTo>
                    <a:pt x="1690116" y="662482"/>
                  </a:lnTo>
                  <a:lnTo>
                    <a:pt x="1690116" y="73659"/>
                  </a:lnTo>
                  <a:lnTo>
                    <a:pt x="1684339" y="44952"/>
                  </a:lnTo>
                  <a:lnTo>
                    <a:pt x="1668573" y="21542"/>
                  </a:lnTo>
                  <a:lnTo>
                    <a:pt x="1645163" y="5776"/>
                  </a:lnTo>
                  <a:lnTo>
                    <a:pt x="161645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20106" y="5180838"/>
              <a:ext cx="1690370" cy="736600"/>
            </a:xfrm>
            <a:custGeom>
              <a:avLst/>
              <a:gdLst/>
              <a:ahLst/>
              <a:cxnLst/>
              <a:rect l="l" t="t" r="r" b="b"/>
              <a:pathLst>
                <a:path w="1690370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60" y="0"/>
                  </a:lnTo>
                  <a:lnTo>
                    <a:pt x="1616455" y="0"/>
                  </a:lnTo>
                  <a:lnTo>
                    <a:pt x="1645163" y="5776"/>
                  </a:lnTo>
                  <a:lnTo>
                    <a:pt x="1668573" y="21542"/>
                  </a:lnTo>
                  <a:lnTo>
                    <a:pt x="1684339" y="44952"/>
                  </a:lnTo>
                  <a:lnTo>
                    <a:pt x="1690116" y="73659"/>
                  </a:lnTo>
                  <a:lnTo>
                    <a:pt x="1690116" y="662482"/>
                  </a:lnTo>
                  <a:lnTo>
                    <a:pt x="1684339" y="691134"/>
                  </a:lnTo>
                  <a:lnTo>
                    <a:pt x="1668573" y="714532"/>
                  </a:lnTo>
                  <a:lnTo>
                    <a:pt x="1645163" y="730307"/>
                  </a:lnTo>
                  <a:lnTo>
                    <a:pt x="1616455" y="736092"/>
                  </a:lnTo>
                  <a:lnTo>
                    <a:pt x="73660" y="736092"/>
                  </a:lnTo>
                  <a:lnTo>
                    <a:pt x="44952" y="730307"/>
                  </a:lnTo>
                  <a:lnTo>
                    <a:pt x="21542" y="714532"/>
                  </a:lnTo>
                  <a:lnTo>
                    <a:pt x="5776" y="691134"/>
                  </a:lnTo>
                  <a:lnTo>
                    <a:pt x="0" y="662482"/>
                  </a:lnTo>
                  <a:lnTo>
                    <a:pt x="0" y="7365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48122" y="5302758"/>
              <a:ext cx="1691639" cy="736600"/>
            </a:xfrm>
            <a:custGeom>
              <a:avLst/>
              <a:gdLst/>
              <a:ahLst/>
              <a:cxnLst/>
              <a:rect l="l" t="t" r="r" b="b"/>
              <a:pathLst>
                <a:path w="1691640" h="736600">
                  <a:moveTo>
                    <a:pt x="1617979" y="0"/>
                  </a:moveTo>
                  <a:lnTo>
                    <a:pt x="73660" y="0"/>
                  </a:lnTo>
                  <a:lnTo>
                    <a:pt x="44952" y="5776"/>
                  </a:lnTo>
                  <a:lnTo>
                    <a:pt x="21542" y="21542"/>
                  </a:lnTo>
                  <a:lnTo>
                    <a:pt x="5776" y="44952"/>
                  </a:lnTo>
                  <a:lnTo>
                    <a:pt x="0" y="73659"/>
                  </a:lnTo>
                  <a:lnTo>
                    <a:pt x="0" y="662482"/>
                  </a:lnTo>
                  <a:lnTo>
                    <a:pt x="5776" y="691134"/>
                  </a:lnTo>
                  <a:lnTo>
                    <a:pt x="21542" y="714532"/>
                  </a:lnTo>
                  <a:lnTo>
                    <a:pt x="44952" y="730307"/>
                  </a:lnTo>
                  <a:lnTo>
                    <a:pt x="73660" y="736091"/>
                  </a:lnTo>
                  <a:lnTo>
                    <a:pt x="1617979" y="736091"/>
                  </a:lnTo>
                  <a:lnTo>
                    <a:pt x="1646687" y="730307"/>
                  </a:lnTo>
                  <a:lnTo>
                    <a:pt x="1670097" y="714532"/>
                  </a:lnTo>
                  <a:lnTo>
                    <a:pt x="1685863" y="691134"/>
                  </a:lnTo>
                  <a:lnTo>
                    <a:pt x="1691639" y="662482"/>
                  </a:lnTo>
                  <a:lnTo>
                    <a:pt x="1691639" y="73659"/>
                  </a:lnTo>
                  <a:lnTo>
                    <a:pt x="1685863" y="44952"/>
                  </a:lnTo>
                  <a:lnTo>
                    <a:pt x="1670097" y="21542"/>
                  </a:lnTo>
                  <a:lnTo>
                    <a:pt x="1646687" y="5776"/>
                  </a:lnTo>
                  <a:lnTo>
                    <a:pt x="161797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48122" y="5302758"/>
              <a:ext cx="1691639" cy="736600"/>
            </a:xfrm>
            <a:custGeom>
              <a:avLst/>
              <a:gdLst/>
              <a:ahLst/>
              <a:cxnLst/>
              <a:rect l="l" t="t" r="r" b="b"/>
              <a:pathLst>
                <a:path w="1691640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60" y="0"/>
                  </a:lnTo>
                  <a:lnTo>
                    <a:pt x="1617979" y="0"/>
                  </a:lnTo>
                  <a:lnTo>
                    <a:pt x="1646687" y="5776"/>
                  </a:lnTo>
                  <a:lnTo>
                    <a:pt x="1670097" y="21542"/>
                  </a:lnTo>
                  <a:lnTo>
                    <a:pt x="1685863" y="44952"/>
                  </a:lnTo>
                  <a:lnTo>
                    <a:pt x="1691639" y="73659"/>
                  </a:lnTo>
                  <a:lnTo>
                    <a:pt x="1691639" y="662482"/>
                  </a:lnTo>
                  <a:lnTo>
                    <a:pt x="1685863" y="691134"/>
                  </a:lnTo>
                  <a:lnTo>
                    <a:pt x="1670097" y="714532"/>
                  </a:lnTo>
                  <a:lnTo>
                    <a:pt x="1646687" y="730307"/>
                  </a:lnTo>
                  <a:lnTo>
                    <a:pt x="1617979" y="736091"/>
                  </a:lnTo>
                  <a:lnTo>
                    <a:pt x="73660" y="736091"/>
                  </a:lnTo>
                  <a:lnTo>
                    <a:pt x="44952" y="730307"/>
                  </a:lnTo>
                  <a:lnTo>
                    <a:pt x="21542" y="714532"/>
                  </a:lnTo>
                  <a:lnTo>
                    <a:pt x="5776" y="691134"/>
                  </a:lnTo>
                  <a:lnTo>
                    <a:pt x="0" y="662482"/>
                  </a:lnTo>
                  <a:lnTo>
                    <a:pt x="0" y="73659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659628" y="5480100"/>
            <a:ext cx="14700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Lymphocytes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359395" y="5192267"/>
            <a:ext cx="1565275" cy="883919"/>
            <a:chOff x="7359395" y="5192267"/>
            <a:chExt cx="1565275" cy="883919"/>
          </a:xfrm>
        </p:grpSpPr>
        <p:sp>
          <p:nvSpPr>
            <p:cNvPr id="49" name="object 49"/>
            <p:cNvSpPr/>
            <p:nvPr/>
          </p:nvSpPr>
          <p:spPr>
            <a:xfrm>
              <a:off x="7372349" y="5205221"/>
              <a:ext cx="1411605" cy="736600"/>
            </a:xfrm>
            <a:custGeom>
              <a:avLst/>
              <a:gdLst/>
              <a:ahLst/>
              <a:cxnLst/>
              <a:rect l="l" t="t" r="r" b="b"/>
              <a:pathLst>
                <a:path w="1411604" h="736600">
                  <a:moveTo>
                    <a:pt x="1337564" y="0"/>
                  </a:moveTo>
                  <a:lnTo>
                    <a:pt x="73659" y="0"/>
                  </a:lnTo>
                  <a:lnTo>
                    <a:pt x="44952" y="5776"/>
                  </a:lnTo>
                  <a:lnTo>
                    <a:pt x="21542" y="21542"/>
                  </a:lnTo>
                  <a:lnTo>
                    <a:pt x="5776" y="44952"/>
                  </a:lnTo>
                  <a:lnTo>
                    <a:pt x="0" y="73659"/>
                  </a:lnTo>
                  <a:lnTo>
                    <a:pt x="0" y="662482"/>
                  </a:lnTo>
                  <a:lnTo>
                    <a:pt x="5776" y="691134"/>
                  </a:lnTo>
                  <a:lnTo>
                    <a:pt x="21542" y="714532"/>
                  </a:lnTo>
                  <a:lnTo>
                    <a:pt x="44952" y="730307"/>
                  </a:lnTo>
                  <a:lnTo>
                    <a:pt x="73659" y="736091"/>
                  </a:lnTo>
                  <a:lnTo>
                    <a:pt x="1337564" y="736091"/>
                  </a:lnTo>
                  <a:lnTo>
                    <a:pt x="1366218" y="730307"/>
                  </a:lnTo>
                  <a:lnTo>
                    <a:pt x="1389634" y="714532"/>
                  </a:lnTo>
                  <a:lnTo>
                    <a:pt x="1405429" y="691134"/>
                  </a:lnTo>
                  <a:lnTo>
                    <a:pt x="1411224" y="662482"/>
                  </a:lnTo>
                  <a:lnTo>
                    <a:pt x="1411224" y="73659"/>
                  </a:lnTo>
                  <a:lnTo>
                    <a:pt x="1405429" y="44952"/>
                  </a:lnTo>
                  <a:lnTo>
                    <a:pt x="1389633" y="21542"/>
                  </a:lnTo>
                  <a:lnTo>
                    <a:pt x="1366218" y="5776"/>
                  </a:lnTo>
                  <a:lnTo>
                    <a:pt x="133756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72349" y="5205221"/>
              <a:ext cx="1411605" cy="736600"/>
            </a:xfrm>
            <a:custGeom>
              <a:avLst/>
              <a:gdLst/>
              <a:ahLst/>
              <a:cxnLst/>
              <a:rect l="l" t="t" r="r" b="b"/>
              <a:pathLst>
                <a:path w="1411604" h="736600">
                  <a:moveTo>
                    <a:pt x="0" y="73659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59" y="0"/>
                  </a:lnTo>
                  <a:lnTo>
                    <a:pt x="1337564" y="0"/>
                  </a:lnTo>
                  <a:lnTo>
                    <a:pt x="1366218" y="5776"/>
                  </a:lnTo>
                  <a:lnTo>
                    <a:pt x="1389633" y="21542"/>
                  </a:lnTo>
                  <a:lnTo>
                    <a:pt x="1405429" y="44952"/>
                  </a:lnTo>
                  <a:lnTo>
                    <a:pt x="1411224" y="73659"/>
                  </a:lnTo>
                  <a:lnTo>
                    <a:pt x="1411224" y="662482"/>
                  </a:lnTo>
                  <a:lnTo>
                    <a:pt x="1405429" y="691134"/>
                  </a:lnTo>
                  <a:lnTo>
                    <a:pt x="1389634" y="714532"/>
                  </a:lnTo>
                  <a:lnTo>
                    <a:pt x="1366218" y="730307"/>
                  </a:lnTo>
                  <a:lnTo>
                    <a:pt x="1337564" y="736091"/>
                  </a:lnTo>
                  <a:lnTo>
                    <a:pt x="73659" y="736091"/>
                  </a:lnTo>
                  <a:lnTo>
                    <a:pt x="44952" y="730307"/>
                  </a:lnTo>
                  <a:lnTo>
                    <a:pt x="21542" y="714532"/>
                  </a:lnTo>
                  <a:lnTo>
                    <a:pt x="5776" y="691134"/>
                  </a:lnTo>
                  <a:lnTo>
                    <a:pt x="0" y="662482"/>
                  </a:lnTo>
                  <a:lnTo>
                    <a:pt x="0" y="73659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01889" y="5327141"/>
              <a:ext cx="1409700" cy="736600"/>
            </a:xfrm>
            <a:custGeom>
              <a:avLst/>
              <a:gdLst/>
              <a:ahLst/>
              <a:cxnLst/>
              <a:rect l="l" t="t" r="r" b="b"/>
              <a:pathLst>
                <a:path w="1409700" h="736600">
                  <a:moveTo>
                    <a:pt x="1336039" y="0"/>
                  </a:moveTo>
                  <a:lnTo>
                    <a:pt x="73659" y="0"/>
                  </a:lnTo>
                  <a:lnTo>
                    <a:pt x="44952" y="5776"/>
                  </a:lnTo>
                  <a:lnTo>
                    <a:pt x="21542" y="21542"/>
                  </a:lnTo>
                  <a:lnTo>
                    <a:pt x="5776" y="44952"/>
                  </a:lnTo>
                  <a:lnTo>
                    <a:pt x="0" y="73660"/>
                  </a:lnTo>
                  <a:lnTo>
                    <a:pt x="0" y="662482"/>
                  </a:lnTo>
                  <a:lnTo>
                    <a:pt x="5776" y="691134"/>
                  </a:lnTo>
                  <a:lnTo>
                    <a:pt x="21542" y="714532"/>
                  </a:lnTo>
                  <a:lnTo>
                    <a:pt x="44952" y="730307"/>
                  </a:lnTo>
                  <a:lnTo>
                    <a:pt x="73659" y="736092"/>
                  </a:lnTo>
                  <a:lnTo>
                    <a:pt x="1336039" y="736092"/>
                  </a:lnTo>
                  <a:lnTo>
                    <a:pt x="1364694" y="730307"/>
                  </a:lnTo>
                  <a:lnTo>
                    <a:pt x="1388110" y="714532"/>
                  </a:lnTo>
                  <a:lnTo>
                    <a:pt x="1403905" y="691134"/>
                  </a:lnTo>
                  <a:lnTo>
                    <a:pt x="1409700" y="662482"/>
                  </a:lnTo>
                  <a:lnTo>
                    <a:pt x="1409700" y="73660"/>
                  </a:lnTo>
                  <a:lnTo>
                    <a:pt x="1403923" y="44952"/>
                  </a:lnTo>
                  <a:lnTo>
                    <a:pt x="1388157" y="21542"/>
                  </a:lnTo>
                  <a:lnTo>
                    <a:pt x="1364747" y="5776"/>
                  </a:lnTo>
                  <a:lnTo>
                    <a:pt x="133603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501889" y="5327141"/>
              <a:ext cx="1409700" cy="736600"/>
            </a:xfrm>
            <a:custGeom>
              <a:avLst/>
              <a:gdLst/>
              <a:ahLst/>
              <a:cxnLst/>
              <a:rect l="l" t="t" r="r" b="b"/>
              <a:pathLst>
                <a:path w="1409700" h="736600">
                  <a:moveTo>
                    <a:pt x="0" y="73660"/>
                  </a:moveTo>
                  <a:lnTo>
                    <a:pt x="5776" y="44952"/>
                  </a:lnTo>
                  <a:lnTo>
                    <a:pt x="21542" y="21542"/>
                  </a:lnTo>
                  <a:lnTo>
                    <a:pt x="44952" y="5776"/>
                  </a:lnTo>
                  <a:lnTo>
                    <a:pt x="73659" y="0"/>
                  </a:lnTo>
                  <a:lnTo>
                    <a:pt x="1336039" y="0"/>
                  </a:lnTo>
                  <a:lnTo>
                    <a:pt x="1364747" y="5776"/>
                  </a:lnTo>
                  <a:lnTo>
                    <a:pt x="1388157" y="21542"/>
                  </a:lnTo>
                  <a:lnTo>
                    <a:pt x="1403923" y="44952"/>
                  </a:lnTo>
                  <a:lnTo>
                    <a:pt x="1409700" y="73660"/>
                  </a:lnTo>
                  <a:lnTo>
                    <a:pt x="1409700" y="662482"/>
                  </a:lnTo>
                  <a:lnTo>
                    <a:pt x="1403905" y="691134"/>
                  </a:lnTo>
                  <a:lnTo>
                    <a:pt x="1388110" y="714532"/>
                  </a:lnTo>
                  <a:lnTo>
                    <a:pt x="1364694" y="730307"/>
                  </a:lnTo>
                  <a:lnTo>
                    <a:pt x="1336039" y="736092"/>
                  </a:lnTo>
                  <a:lnTo>
                    <a:pt x="73659" y="736092"/>
                  </a:lnTo>
                  <a:lnTo>
                    <a:pt x="44952" y="730307"/>
                  </a:lnTo>
                  <a:lnTo>
                    <a:pt x="21542" y="714532"/>
                  </a:lnTo>
                  <a:lnTo>
                    <a:pt x="5776" y="691134"/>
                  </a:lnTo>
                  <a:lnTo>
                    <a:pt x="0" y="662482"/>
                  </a:lnTo>
                  <a:lnTo>
                    <a:pt x="0" y="73660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607045" y="5504484"/>
            <a:ext cx="1200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M</a:t>
            </a:r>
            <a:r>
              <a:rPr sz="20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o</a:t>
            </a: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n</a:t>
            </a:r>
            <a:r>
              <a:rPr sz="20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o</a:t>
            </a:r>
            <a:r>
              <a:rPr sz="2000" b="1" dirty="0">
                <a:solidFill>
                  <a:srgbClr val="6F2F9F"/>
                </a:solidFill>
                <a:latin typeface="Times New Roman"/>
                <a:cs typeface="Times New Roman"/>
              </a:rPr>
              <a:t>cytes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77012" y="1100327"/>
            <a:ext cx="8333740" cy="1823085"/>
            <a:chOff x="477012" y="1100327"/>
            <a:chExt cx="8333740" cy="1823085"/>
          </a:xfrm>
        </p:grpSpPr>
        <p:sp>
          <p:nvSpPr>
            <p:cNvPr id="55" name="object 55"/>
            <p:cNvSpPr/>
            <p:nvPr/>
          </p:nvSpPr>
          <p:spPr>
            <a:xfrm>
              <a:off x="486156" y="1118615"/>
              <a:ext cx="8324088" cy="16946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7012" y="1100327"/>
              <a:ext cx="8289036" cy="182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33400" y="1142999"/>
              <a:ext cx="8229600" cy="1600200"/>
            </a:xfrm>
            <a:custGeom>
              <a:avLst/>
              <a:gdLst/>
              <a:ahLst/>
              <a:cxnLst/>
              <a:rect l="l" t="t" r="r" b="b"/>
              <a:pathLst>
                <a:path w="8229600" h="1600200">
                  <a:moveTo>
                    <a:pt x="7962900" y="0"/>
                  </a:moveTo>
                  <a:lnTo>
                    <a:pt x="266700" y="0"/>
                  </a:lnTo>
                  <a:lnTo>
                    <a:pt x="218760" y="4296"/>
                  </a:lnTo>
                  <a:lnTo>
                    <a:pt x="173639" y="16682"/>
                  </a:lnTo>
                  <a:lnTo>
                    <a:pt x="132091" y="36406"/>
                  </a:lnTo>
                  <a:lnTo>
                    <a:pt x="94868" y="62716"/>
                  </a:lnTo>
                  <a:lnTo>
                    <a:pt x="62724" y="94858"/>
                  </a:lnTo>
                  <a:lnTo>
                    <a:pt x="36412" y="132080"/>
                  </a:lnTo>
                  <a:lnTo>
                    <a:pt x="16685" y="173629"/>
                  </a:lnTo>
                  <a:lnTo>
                    <a:pt x="4296" y="218753"/>
                  </a:lnTo>
                  <a:lnTo>
                    <a:pt x="0" y="266700"/>
                  </a:lnTo>
                  <a:lnTo>
                    <a:pt x="0" y="1333500"/>
                  </a:lnTo>
                  <a:lnTo>
                    <a:pt x="4296" y="1381446"/>
                  </a:lnTo>
                  <a:lnTo>
                    <a:pt x="16685" y="1426570"/>
                  </a:lnTo>
                  <a:lnTo>
                    <a:pt x="36412" y="1468120"/>
                  </a:lnTo>
                  <a:lnTo>
                    <a:pt x="62724" y="1505341"/>
                  </a:lnTo>
                  <a:lnTo>
                    <a:pt x="94868" y="1537483"/>
                  </a:lnTo>
                  <a:lnTo>
                    <a:pt x="132091" y="1563793"/>
                  </a:lnTo>
                  <a:lnTo>
                    <a:pt x="173639" y="1583517"/>
                  </a:lnTo>
                  <a:lnTo>
                    <a:pt x="218760" y="1595903"/>
                  </a:lnTo>
                  <a:lnTo>
                    <a:pt x="266700" y="1600200"/>
                  </a:lnTo>
                  <a:lnTo>
                    <a:pt x="7962900" y="1600200"/>
                  </a:lnTo>
                  <a:lnTo>
                    <a:pt x="8010846" y="1595903"/>
                  </a:lnTo>
                  <a:lnTo>
                    <a:pt x="8055970" y="1583517"/>
                  </a:lnTo>
                  <a:lnTo>
                    <a:pt x="8097520" y="1563793"/>
                  </a:lnTo>
                  <a:lnTo>
                    <a:pt x="8134741" y="1537483"/>
                  </a:lnTo>
                  <a:lnTo>
                    <a:pt x="8166883" y="1505341"/>
                  </a:lnTo>
                  <a:lnTo>
                    <a:pt x="8193193" y="1468119"/>
                  </a:lnTo>
                  <a:lnTo>
                    <a:pt x="8212917" y="1426570"/>
                  </a:lnTo>
                  <a:lnTo>
                    <a:pt x="8225303" y="1381446"/>
                  </a:lnTo>
                  <a:lnTo>
                    <a:pt x="8229600" y="1333500"/>
                  </a:lnTo>
                  <a:lnTo>
                    <a:pt x="8229600" y="266700"/>
                  </a:lnTo>
                  <a:lnTo>
                    <a:pt x="8225303" y="218753"/>
                  </a:lnTo>
                  <a:lnTo>
                    <a:pt x="8212917" y="173629"/>
                  </a:lnTo>
                  <a:lnTo>
                    <a:pt x="8193193" y="132079"/>
                  </a:lnTo>
                  <a:lnTo>
                    <a:pt x="8166883" y="94858"/>
                  </a:lnTo>
                  <a:lnTo>
                    <a:pt x="8134741" y="62716"/>
                  </a:lnTo>
                  <a:lnTo>
                    <a:pt x="8097520" y="36406"/>
                  </a:lnTo>
                  <a:lnTo>
                    <a:pt x="8055970" y="16682"/>
                  </a:lnTo>
                  <a:lnTo>
                    <a:pt x="8010846" y="4296"/>
                  </a:lnTo>
                  <a:lnTo>
                    <a:pt x="79629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3400" y="1142999"/>
              <a:ext cx="8229600" cy="1600200"/>
            </a:xfrm>
            <a:custGeom>
              <a:avLst/>
              <a:gdLst/>
              <a:ahLst/>
              <a:cxnLst/>
              <a:rect l="l" t="t" r="r" b="b"/>
              <a:pathLst>
                <a:path w="8229600" h="1600200">
                  <a:moveTo>
                    <a:pt x="0" y="266700"/>
                  </a:moveTo>
                  <a:lnTo>
                    <a:pt x="4296" y="218753"/>
                  </a:lnTo>
                  <a:lnTo>
                    <a:pt x="16685" y="173629"/>
                  </a:lnTo>
                  <a:lnTo>
                    <a:pt x="36412" y="132080"/>
                  </a:lnTo>
                  <a:lnTo>
                    <a:pt x="62724" y="94858"/>
                  </a:lnTo>
                  <a:lnTo>
                    <a:pt x="94868" y="62716"/>
                  </a:lnTo>
                  <a:lnTo>
                    <a:pt x="132091" y="36406"/>
                  </a:lnTo>
                  <a:lnTo>
                    <a:pt x="173639" y="16682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7962900" y="0"/>
                  </a:lnTo>
                  <a:lnTo>
                    <a:pt x="8010846" y="4296"/>
                  </a:lnTo>
                  <a:lnTo>
                    <a:pt x="8055970" y="16682"/>
                  </a:lnTo>
                  <a:lnTo>
                    <a:pt x="8097520" y="36406"/>
                  </a:lnTo>
                  <a:lnTo>
                    <a:pt x="8134741" y="62716"/>
                  </a:lnTo>
                  <a:lnTo>
                    <a:pt x="8166883" y="94858"/>
                  </a:lnTo>
                  <a:lnTo>
                    <a:pt x="8193193" y="132079"/>
                  </a:lnTo>
                  <a:lnTo>
                    <a:pt x="8212917" y="173629"/>
                  </a:lnTo>
                  <a:lnTo>
                    <a:pt x="8225303" y="218753"/>
                  </a:lnTo>
                  <a:lnTo>
                    <a:pt x="8229600" y="266700"/>
                  </a:lnTo>
                  <a:lnTo>
                    <a:pt x="8229600" y="1333500"/>
                  </a:lnTo>
                  <a:lnTo>
                    <a:pt x="8225303" y="1381446"/>
                  </a:lnTo>
                  <a:lnTo>
                    <a:pt x="8212917" y="1426570"/>
                  </a:lnTo>
                  <a:lnTo>
                    <a:pt x="8193193" y="1468119"/>
                  </a:lnTo>
                  <a:lnTo>
                    <a:pt x="8166883" y="1505341"/>
                  </a:lnTo>
                  <a:lnTo>
                    <a:pt x="8134741" y="1537483"/>
                  </a:lnTo>
                  <a:lnTo>
                    <a:pt x="8097520" y="1563793"/>
                  </a:lnTo>
                  <a:lnTo>
                    <a:pt x="8055970" y="1583517"/>
                  </a:lnTo>
                  <a:lnTo>
                    <a:pt x="8010846" y="1595903"/>
                  </a:lnTo>
                  <a:lnTo>
                    <a:pt x="7962900" y="1600200"/>
                  </a:lnTo>
                  <a:lnTo>
                    <a:pt x="266700" y="1600200"/>
                  </a:lnTo>
                  <a:lnTo>
                    <a:pt x="218760" y="1595903"/>
                  </a:lnTo>
                  <a:lnTo>
                    <a:pt x="173639" y="1583517"/>
                  </a:lnTo>
                  <a:lnTo>
                    <a:pt x="132091" y="1563793"/>
                  </a:lnTo>
                  <a:lnTo>
                    <a:pt x="94868" y="1537483"/>
                  </a:lnTo>
                  <a:lnTo>
                    <a:pt x="62724" y="1505341"/>
                  </a:lnTo>
                  <a:lnTo>
                    <a:pt x="36412" y="1468120"/>
                  </a:lnTo>
                  <a:lnTo>
                    <a:pt x="16685" y="1426570"/>
                  </a:lnTo>
                  <a:lnTo>
                    <a:pt x="4296" y="1381446"/>
                  </a:lnTo>
                  <a:lnTo>
                    <a:pt x="0" y="1333500"/>
                  </a:lnTo>
                  <a:lnTo>
                    <a:pt x="0" y="2667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90473" y="1188465"/>
            <a:ext cx="77863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White blood </a:t>
            </a:r>
            <a:r>
              <a:rPr sz="2400" b="1" dirty="0">
                <a:latin typeface="Times New Roman"/>
                <a:cs typeface="Times New Roman"/>
              </a:rPr>
              <a:t>cell </a:t>
            </a:r>
            <a:r>
              <a:rPr sz="2400" b="1" spc="-5" dirty="0">
                <a:latin typeface="Times New Roman"/>
                <a:cs typeface="Times New Roman"/>
              </a:rPr>
              <a:t>(WBC) differential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count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White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blood cells are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comprised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several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types of  cells that are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differentiated,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 distinguished, based on their</a:t>
            </a:r>
            <a:r>
              <a:rPr sz="2400" spc="-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size  and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shape.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969007" y="315468"/>
            <a:ext cx="5207635" cy="688975"/>
            <a:chOff x="1969007" y="315468"/>
            <a:chExt cx="5207635" cy="688975"/>
          </a:xfrm>
        </p:grpSpPr>
        <p:sp>
          <p:nvSpPr>
            <p:cNvPr id="61" name="object 61"/>
            <p:cNvSpPr/>
            <p:nvPr/>
          </p:nvSpPr>
          <p:spPr>
            <a:xfrm>
              <a:off x="1981961" y="3284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5071110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5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5071110" y="662939"/>
                  </a:lnTo>
                  <a:lnTo>
                    <a:pt x="5114091" y="654248"/>
                  </a:lnTo>
                  <a:lnTo>
                    <a:pt x="5149214" y="630554"/>
                  </a:lnTo>
                  <a:lnTo>
                    <a:pt x="5172908" y="595431"/>
                  </a:lnTo>
                  <a:lnTo>
                    <a:pt x="5181599" y="552450"/>
                  </a:lnTo>
                  <a:lnTo>
                    <a:pt x="5181599" y="110489"/>
                  </a:lnTo>
                  <a:lnTo>
                    <a:pt x="5172908" y="67508"/>
                  </a:lnTo>
                  <a:lnTo>
                    <a:pt x="5149215" y="32385"/>
                  </a:lnTo>
                  <a:lnTo>
                    <a:pt x="5114091" y="8691"/>
                  </a:lnTo>
                  <a:lnTo>
                    <a:pt x="50711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81961" y="3284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5071110" y="0"/>
                  </a:lnTo>
                  <a:lnTo>
                    <a:pt x="5114091" y="8691"/>
                  </a:lnTo>
                  <a:lnTo>
                    <a:pt x="5149215" y="32385"/>
                  </a:lnTo>
                  <a:lnTo>
                    <a:pt x="5172908" y="67508"/>
                  </a:lnTo>
                  <a:lnTo>
                    <a:pt x="5181599" y="110489"/>
                  </a:lnTo>
                  <a:lnTo>
                    <a:pt x="5181599" y="552450"/>
                  </a:lnTo>
                  <a:lnTo>
                    <a:pt x="5172908" y="595431"/>
                  </a:lnTo>
                  <a:lnTo>
                    <a:pt x="5149214" y="630554"/>
                  </a:lnTo>
                  <a:lnTo>
                    <a:pt x="5114091" y="654248"/>
                  </a:lnTo>
                  <a:lnTo>
                    <a:pt x="5071110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2521711" y="341833"/>
            <a:ext cx="396494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20" dirty="0">
                <a:solidFill>
                  <a:srgbClr val="FFFFFF"/>
                </a:solidFill>
                <a:latin typeface="Carlito"/>
                <a:cs typeface="Carlito"/>
              </a:rPr>
              <a:t>Differential </a:t>
            </a:r>
            <a:r>
              <a:rPr sz="3300" b="0" spc="-15" dirty="0">
                <a:solidFill>
                  <a:srgbClr val="FFFFFF"/>
                </a:solidFill>
                <a:latin typeface="Carlito"/>
                <a:cs typeface="Carlito"/>
              </a:rPr>
              <a:t>Count</a:t>
            </a:r>
            <a:r>
              <a:rPr sz="3300" b="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dirty="0">
                <a:solidFill>
                  <a:srgbClr val="FFFFFF"/>
                </a:solidFill>
                <a:latin typeface="Carlito"/>
                <a:cs typeface="Carlito"/>
              </a:rPr>
              <a:t>WBC</a:t>
            </a:r>
            <a:endParaRPr sz="3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8555" y="509016"/>
            <a:ext cx="8248015" cy="5581015"/>
            <a:chOff x="638555" y="509016"/>
            <a:chExt cx="8248015" cy="5581015"/>
          </a:xfrm>
        </p:grpSpPr>
        <p:sp>
          <p:nvSpPr>
            <p:cNvPr id="3" name="object 3"/>
            <p:cNvSpPr/>
            <p:nvPr/>
          </p:nvSpPr>
          <p:spPr>
            <a:xfrm>
              <a:off x="638555" y="509016"/>
              <a:ext cx="8247888" cy="5580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4107" y="1022604"/>
              <a:ext cx="6981444" cy="4713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533400"/>
              <a:ext cx="8153400" cy="5486400"/>
            </a:xfrm>
            <a:custGeom>
              <a:avLst/>
              <a:gdLst/>
              <a:ahLst/>
              <a:cxnLst/>
              <a:rect l="l" t="t" r="r" b="b"/>
              <a:pathLst>
                <a:path w="8153400" h="5486400">
                  <a:moveTo>
                    <a:pt x="7239000" y="0"/>
                  </a:moveTo>
                  <a:lnTo>
                    <a:pt x="914400" y="0"/>
                  </a:lnTo>
                  <a:lnTo>
                    <a:pt x="865837" y="1267"/>
                  </a:lnTo>
                  <a:lnTo>
                    <a:pt x="817935" y="5028"/>
                  </a:lnTo>
                  <a:lnTo>
                    <a:pt x="770756" y="11219"/>
                  </a:lnTo>
                  <a:lnTo>
                    <a:pt x="724364" y="19776"/>
                  </a:lnTo>
                  <a:lnTo>
                    <a:pt x="678821" y="30637"/>
                  </a:lnTo>
                  <a:lnTo>
                    <a:pt x="634192" y="43738"/>
                  </a:lnTo>
                  <a:lnTo>
                    <a:pt x="590538" y="59016"/>
                  </a:lnTo>
                  <a:lnTo>
                    <a:pt x="547924" y="76408"/>
                  </a:lnTo>
                  <a:lnTo>
                    <a:pt x="506412" y="95851"/>
                  </a:lnTo>
                  <a:lnTo>
                    <a:pt x="466066" y="117281"/>
                  </a:lnTo>
                  <a:lnTo>
                    <a:pt x="426949" y="140635"/>
                  </a:lnTo>
                  <a:lnTo>
                    <a:pt x="389124" y="165849"/>
                  </a:lnTo>
                  <a:lnTo>
                    <a:pt x="352654" y="192862"/>
                  </a:lnTo>
                  <a:lnTo>
                    <a:pt x="317602" y="221609"/>
                  </a:lnTo>
                  <a:lnTo>
                    <a:pt x="284033" y="252027"/>
                  </a:lnTo>
                  <a:lnTo>
                    <a:pt x="252008" y="284053"/>
                  </a:lnTo>
                  <a:lnTo>
                    <a:pt x="221592" y="317623"/>
                  </a:lnTo>
                  <a:lnTo>
                    <a:pt x="192846" y="352675"/>
                  </a:lnTo>
                  <a:lnTo>
                    <a:pt x="165835" y="389146"/>
                  </a:lnTo>
                  <a:lnTo>
                    <a:pt x="140622" y="426971"/>
                  </a:lnTo>
                  <a:lnTo>
                    <a:pt x="117270" y="466088"/>
                  </a:lnTo>
                  <a:lnTo>
                    <a:pt x="95842" y="506434"/>
                  </a:lnTo>
                  <a:lnTo>
                    <a:pt x="76401" y="547945"/>
                  </a:lnTo>
                  <a:lnTo>
                    <a:pt x="59010" y="590559"/>
                  </a:lnTo>
                  <a:lnTo>
                    <a:pt x="43734" y="634211"/>
                  </a:lnTo>
                  <a:lnTo>
                    <a:pt x="30634" y="678839"/>
                  </a:lnTo>
                  <a:lnTo>
                    <a:pt x="19774" y="724379"/>
                  </a:lnTo>
                  <a:lnTo>
                    <a:pt x="11217" y="770768"/>
                  </a:lnTo>
                  <a:lnTo>
                    <a:pt x="5027" y="817944"/>
                  </a:lnTo>
                  <a:lnTo>
                    <a:pt x="1267" y="865842"/>
                  </a:lnTo>
                  <a:lnTo>
                    <a:pt x="0" y="914400"/>
                  </a:lnTo>
                  <a:lnTo>
                    <a:pt x="0" y="4572000"/>
                  </a:lnTo>
                  <a:lnTo>
                    <a:pt x="1267" y="4620562"/>
                  </a:lnTo>
                  <a:lnTo>
                    <a:pt x="5027" y="4668464"/>
                  </a:lnTo>
                  <a:lnTo>
                    <a:pt x="11217" y="4715643"/>
                  </a:lnTo>
                  <a:lnTo>
                    <a:pt x="19774" y="4762035"/>
                  </a:lnTo>
                  <a:lnTo>
                    <a:pt x="30634" y="4807578"/>
                  </a:lnTo>
                  <a:lnTo>
                    <a:pt x="43734" y="4852207"/>
                  </a:lnTo>
                  <a:lnTo>
                    <a:pt x="59010" y="4895861"/>
                  </a:lnTo>
                  <a:lnTo>
                    <a:pt x="76401" y="4938475"/>
                  </a:lnTo>
                  <a:lnTo>
                    <a:pt x="95842" y="4979987"/>
                  </a:lnTo>
                  <a:lnTo>
                    <a:pt x="117270" y="5020333"/>
                  </a:lnTo>
                  <a:lnTo>
                    <a:pt x="140622" y="5059450"/>
                  </a:lnTo>
                  <a:lnTo>
                    <a:pt x="165835" y="5097275"/>
                  </a:lnTo>
                  <a:lnTo>
                    <a:pt x="192846" y="5133745"/>
                  </a:lnTo>
                  <a:lnTo>
                    <a:pt x="221592" y="5168797"/>
                  </a:lnTo>
                  <a:lnTo>
                    <a:pt x="252008" y="5202366"/>
                  </a:lnTo>
                  <a:lnTo>
                    <a:pt x="284033" y="5234391"/>
                  </a:lnTo>
                  <a:lnTo>
                    <a:pt x="317602" y="5264807"/>
                  </a:lnTo>
                  <a:lnTo>
                    <a:pt x="352654" y="5293553"/>
                  </a:lnTo>
                  <a:lnTo>
                    <a:pt x="389124" y="5320564"/>
                  </a:lnTo>
                  <a:lnTo>
                    <a:pt x="426949" y="5345777"/>
                  </a:lnTo>
                  <a:lnTo>
                    <a:pt x="466066" y="5369129"/>
                  </a:lnTo>
                  <a:lnTo>
                    <a:pt x="506412" y="5390557"/>
                  </a:lnTo>
                  <a:lnTo>
                    <a:pt x="547924" y="5409998"/>
                  </a:lnTo>
                  <a:lnTo>
                    <a:pt x="590538" y="5427389"/>
                  </a:lnTo>
                  <a:lnTo>
                    <a:pt x="634192" y="5442665"/>
                  </a:lnTo>
                  <a:lnTo>
                    <a:pt x="678821" y="5455765"/>
                  </a:lnTo>
                  <a:lnTo>
                    <a:pt x="724364" y="5466625"/>
                  </a:lnTo>
                  <a:lnTo>
                    <a:pt x="770756" y="5475182"/>
                  </a:lnTo>
                  <a:lnTo>
                    <a:pt x="817935" y="5481372"/>
                  </a:lnTo>
                  <a:lnTo>
                    <a:pt x="865837" y="5485132"/>
                  </a:lnTo>
                  <a:lnTo>
                    <a:pt x="914400" y="5486400"/>
                  </a:lnTo>
                  <a:lnTo>
                    <a:pt x="7239000" y="5486400"/>
                  </a:lnTo>
                  <a:lnTo>
                    <a:pt x="7287557" y="5485132"/>
                  </a:lnTo>
                  <a:lnTo>
                    <a:pt x="7335455" y="5481372"/>
                  </a:lnTo>
                  <a:lnTo>
                    <a:pt x="7382631" y="5475182"/>
                  </a:lnTo>
                  <a:lnTo>
                    <a:pt x="7429020" y="5466625"/>
                  </a:lnTo>
                  <a:lnTo>
                    <a:pt x="7474560" y="5455765"/>
                  </a:lnTo>
                  <a:lnTo>
                    <a:pt x="7519188" y="5442665"/>
                  </a:lnTo>
                  <a:lnTo>
                    <a:pt x="7562840" y="5427389"/>
                  </a:lnTo>
                  <a:lnTo>
                    <a:pt x="7605454" y="5409998"/>
                  </a:lnTo>
                  <a:lnTo>
                    <a:pt x="7646965" y="5390557"/>
                  </a:lnTo>
                  <a:lnTo>
                    <a:pt x="7687311" y="5369129"/>
                  </a:lnTo>
                  <a:lnTo>
                    <a:pt x="7726428" y="5345777"/>
                  </a:lnTo>
                  <a:lnTo>
                    <a:pt x="7764253" y="5320564"/>
                  </a:lnTo>
                  <a:lnTo>
                    <a:pt x="7800724" y="5293553"/>
                  </a:lnTo>
                  <a:lnTo>
                    <a:pt x="7835776" y="5264807"/>
                  </a:lnTo>
                  <a:lnTo>
                    <a:pt x="7869346" y="5234391"/>
                  </a:lnTo>
                  <a:lnTo>
                    <a:pt x="7901372" y="5202366"/>
                  </a:lnTo>
                  <a:lnTo>
                    <a:pt x="7931790" y="5168797"/>
                  </a:lnTo>
                  <a:lnTo>
                    <a:pt x="7960537" y="5133745"/>
                  </a:lnTo>
                  <a:lnTo>
                    <a:pt x="7987550" y="5097275"/>
                  </a:lnTo>
                  <a:lnTo>
                    <a:pt x="8012764" y="5059450"/>
                  </a:lnTo>
                  <a:lnTo>
                    <a:pt x="8036118" y="5020333"/>
                  </a:lnTo>
                  <a:lnTo>
                    <a:pt x="8057548" y="4979987"/>
                  </a:lnTo>
                  <a:lnTo>
                    <a:pt x="8076991" y="4938475"/>
                  </a:lnTo>
                  <a:lnTo>
                    <a:pt x="8094383" y="4895861"/>
                  </a:lnTo>
                  <a:lnTo>
                    <a:pt x="8109661" y="4852207"/>
                  </a:lnTo>
                  <a:lnTo>
                    <a:pt x="8122762" y="4807578"/>
                  </a:lnTo>
                  <a:lnTo>
                    <a:pt x="8133623" y="4762035"/>
                  </a:lnTo>
                  <a:lnTo>
                    <a:pt x="8142180" y="4715643"/>
                  </a:lnTo>
                  <a:lnTo>
                    <a:pt x="8148371" y="4668464"/>
                  </a:lnTo>
                  <a:lnTo>
                    <a:pt x="8152132" y="4620562"/>
                  </a:lnTo>
                  <a:lnTo>
                    <a:pt x="8153400" y="4572000"/>
                  </a:lnTo>
                  <a:lnTo>
                    <a:pt x="8153400" y="914400"/>
                  </a:lnTo>
                  <a:lnTo>
                    <a:pt x="8152132" y="865842"/>
                  </a:lnTo>
                  <a:lnTo>
                    <a:pt x="8148371" y="817944"/>
                  </a:lnTo>
                  <a:lnTo>
                    <a:pt x="8142180" y="770768"/>
                  </a:lnTo>
                  <a:lnTo>
                    <a:pt x="8133623" y="724379"/>
                  </a:lnTo>
                  <a:lnTo>
                    <a:pt x="8122762" y="678839"/>
                  </a:lnTo>
                  <a:lnTo>
                    <a:pt x="8109661" y="634211"/>
                  </a:lnTo>
                  <a:lnTo>
                    <a:pt x="8094383" y="590559"/>
                  </a:lnTo>
                  <a:lnTo>
                    <a:pt x="8076991" y="547945"/>
                  </a:lnTo>
                  <a:lnTo>
                    <a:pt x="8057548" y="506434"/>
                  </a:lnTo>
                  <a:lnTo>
                    <a:pt x="8036118" y="466088"/>
                  </a:lnTo>
                  <a:lnTo>
                    <a:pt x="8012764" y="426971"/>
                  </a:lnTo>
                  <a:lnTo>
                    <a:pt x="7987550" y="389146"/>
                  </a:lnTo>
                  <a:lnTo>
                    <a:pt x="7960537" y="352675"/>
                  </a:lnTo>
                  <a:lnTo>
                    <a:pt x="7931790" y="317623"/>
                  </a:lnTo>
                  <a:lnTo>
                    <a:pt x="7901372" y="284053"/>
                  </a:lnTo>
                  <a:lnTo>
                    <a:pt x="7869346" y="252027"/>
                  </a:lnTo>
                  <a:lnTo>
                    <a:pt x="7835776" y="221609"/>
                  </a:lnTo>
                  <a:lnTo>
                    <a:pt x="7800724" y="192862"/>
                  </a:lnTo>
                  <a:lnTo>
                    <a:pt x="7764253" y="165849"/>
                  </a:lnTo>
                  <a:lnTo>
                    <a:pt x="7726428" y="140635"/>
                  </a:lnTo>
                  <a:lnTo>
                    <a:pt x="7687311" y="117281"/>
                  </a:lnTo>
                  <a:lnTo>
                    <a:pt x="7646965" y="95851"/>
                  </a:lnTo>
                  <a:lnTo>
                    <a:pt x="7605454" y="76408"/>
                  </a:lnTo>
                  <a:lnTo>
                    <a:pt x="7562840" y="59016"/>
                  </a:lnTo>
                  <a:lnTo>
                    <a:pt x="7519188" y="43738"/>
                  </a:lnTo>
                  <a:lnTo>
                    <a:pt x="7474560" y="30637"/>
                  </a:lnTo>
                  <a:lnTo>
                    <a:pt x="7429020" y="19776"/>
                  </a:lnTo>
                  <a:lnTo>
                    <a:pt x="7382631" y="11219"/>
                  </a:lnTo>
                  <a:lnTo>
                    <a:pt x="7335455" y="5028"/>
                  </a:lnTo>
                  <a:lnTo>
                    <a:pt x="7287557" y="1267"/>
                  </a:lnTo>
                  <a:lnTo>
                    <a:pt x="72390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799" y="533400"/>
              <a:ext cx="8153400" cy="5486400"/>
            </a:xfrm>
            <a:custGeom>
              <a:avLst/>
              <a:gdLst/>
              <a:ahLst/>
              <a:cxnLst/>
              <a:rect l="l" t="t" r="r" b="b"/>
              <a:pathLst>
                <a:path w="8153400" h="5486400">
                  <a:moveTo>
                    <a:pt x="0" y="914400"/>
                  </a:moveTo>
                  <a:lnTo>
                    <a:pt x="1267" y="865842"/>
                  </a:lnTo>
                  <a:lnTo>
                    <a:pt x="5027" y="817944"/>
                  </a:lnTo>
                  <a:lnTo>
                    <a:pt x="11217" y="770768"/>
                  </a:lnTo>
                  <a:lnTo>
                    <a:pt x="19774" y="724379"/>
                  </a:lnTo>
                  <a:lnTo>
                    <a:pt x="30634" y="678839"/>
                  </a:lnTo>
                  <a:lnTo>
                    <a:pt x="43734" y="634211"/>
                  </a:lnTo>
                  <a:lnTo>
                    <a:pt x="59010" y="590559"/>
                  </a:lnTo>
                  <a:lnTo>
                    <a:pt x="76401" y="547945"/>
                  </a:lnTo>
                  <a:lnTo>
                    <a:pt x="95842" y="506434"/>
                  </a:lnTo>
                  <a:lnTo>
                    <a:pt x="117270" y="466088"/>
                  </a:lnTo>
                  <a:lnTo>
                    <a:pt x="140622" y="426971"/>
                  </a:lnTo>
                  <a:lnTo>
                    <a:pt x="165835" y="389146"/>
                  </a:lnTo>
                  <a:lnTo>
                    <a:pt x="192846" y="352675"/>
                  </a:lnTo>
                  <a:lnTo>
                    <a:pt x="221592" y="317623"/>
                  </a:lnTo>
                  <a:lnTo>
                    <a:pt x="252008" y="284053"/>
                  </a:lnTo>
                  <a:lnTo>
                    <a:pt x="284033" y="252027"/>
                  </a:lnTo>
                  <a:lnTo>
                    <a:pt x="317602" y="221609"/>
                  </a:lnTo>
                  <a:lnTo>
                    <a:pt x="352654" y="192862"/>
                  </a:lnTo>
                  <a:lnTo>
                    <a:pt x="389124" y="165849"/>
                  </a:lnTo>
                  <a:lnTo>
                    <a:pt x="426949" y="140635"/>
                  </a:lnTo>
                  <a:lnTo>
                    <a:pt x="466066" y="117281"/>
                  </a:lnTo>
                  <a:lnTo>
                    <a:pt x="506412" y="95851"/>
                  </a:lnTo>
                  <a:lnTo>
                    <a:pt x="547924" y="76408"/>
                  </a:lnTo>
                  <a:lnTo>
                    <a:pt x="590538" y="59016"/>
                  </a:lnTo>
                  <a:lnTo>
                    <a:pt x="634192" y="43738"/>
                  </a:lnTo>
                  <a:lnTo>
                    <a:pt x="678821" y="30637"/>
                  </a:lnTo>
                  <a:lnTo>
                    <a:pt x="724364" y="19776"/>
                  </a:lnTo>
                  <a:lnTo>
                    <a:pt x="770756" y="11219"/>
                  </a:lnTo>
                  <a:lnTo>
                    <a:pt x="817935" y="5028"/>
                  </a:lnTo>
                  <a:lnTo>
                    <a:pt x="865837" y="1267"/>
                  </a:lnTo>
                  <a:lnTo>
                    <a:pt x="914400" y="0"/>
                  </a:lnTo>
                  <a:lnTo>
                    <a:pt x="7239000" y="0"/>
                  </a:lnTo>
                  <a:lnTo>
                    <a:pt x="7287557" y="1267"/>
                  </a:lnTo>
                  <a:lnTo>
                    <a:pt x="7335455" y="5028"/>
                  </a:lnTo>
                  <a:lnTo>
                    <a:pt x="7382631" y="11219"/>
                  </a:lnTo>
                  <a:lnTo>
                    <a:pt x="7429020" y="19776"/>
                  </a:lnTo>
                  <a:lnTo>
                    <a:pt x="7474560" y="30637"/>
                  </a:lnTo>
                  <a:lnTo>
                    <a:pt x="7519188" y="43738"/>
                  </a:lnTo>
                  <a:lnTo>
                    <a:pt x="7562840" y="59016"/>
                  </a:lnTo>
                  <a:lnTo>
                    <a:pt x="7605454" y="76408"/>
                  </a:lnTo>
                  <a:lnTo>
                    <a:pt x="7646965" y="95851"/>
                  </a:lnTo>
                  <a:lnTo>
                    <a:pt x="7687311" y="117281"/>
                  </a:lnTo>
                  <a:lnTo>
                    <a:pt x="7726428" y="140635"/>
                  </a:lnTo>
                  <a:lnTo>
                    <a:pt x="7764253" y="165849"/>
                  </a:lnTo>
                  <a:lnTo>
                    <a:pt x="7800724" y="192862"/>
                  </a:lnTo>
                  <a:lnTo>
                    <a:pt x="7835776" y="221609"/>
                  </a:lnTo>
                  <a:lnTo>
                    <a:pt x="7869346" y="252027"/>
                  </a:lnTo>
                  <a:lnTo>
                    <a:pt x="7901372" y="284053"/>
                  </a:lnTo>
                  <a:lnTo>
                    <a:pt x="7931790" y="317623"/>
                  </a:lnTo>
                  <a:lnTo>
                    <a:pt x="7960537" y="352675"/>
                  </a:lnTo>
                  <a:lnTo>
                    <a:pt x="7987550" y="389146"/>
                  </a:lnTo>
                  <a:lnTo>
                    <a:pt x="8012764" y="426971"/>
                  </a:lnTo>
                  <a:lnTo>
                    <a:pt x="8036118" y="466088"/>
                  </a:lnTo>
                  <a:lnTo>
                    <a:pt x="8057548" y="506434"/>
                  </a:lnTo>
                  <a:lnTo>
                    <a:pt x="8076991" y="547945"/>
                  </a:lnTo>
                  <a:lnTo>
                    <a:pt x="8094383" y="590559"/>
                  </a:lnTo>
                  <a:lnTo>
                    <a:pt x="8109661" y="634211"/>
                  </a:lnTo>
                  <a:lnTo>
                    <a:pt x="8122762" y="678839"/>
                  </a:lnTo>
                  <a:lnTo>
                    <a:pt x="8133623" y="724379"/>
                  </a:lnTo>
                  <a:lnTo>
                    <a:pt x="8142180" y="770768"/>
                  </a:lnTo>
                  <a:lnTo>
                    <a:pt x="8148371" y="817944"/>
                  </a:lnTo>
                  <a:lnTo>
                    <a:pt x="8152132" y="865842"/>
                  </a:lnTo>
                  <a:lnTo>
                    <a:pt x="8153400" y="914400"/>
                  </a:lnTo>
                  <a:lnTo>
                    <a:pt x="8153400" y="4572000"/>
                  </a:lnTo>
                  <a:lnTo>
                    <a:pt x="8152132" y="4620562"/>
                  </a:lnTo>
                  <a:lnTo>
                    <a:pt x="8148371" y="4668464"/>
                  </a:lnTo>
                  <a:lnTo>
                    <a:pt x="8142180" y="4715643"/>
                  </a:lnTo>
                  <a:lnTo>
                    <a:pt x="8133623" y="4762035"/>
                  </a:lnTo>
                  <a:lnTo>
                    <a:pt x="8122762" y="4807578"/>
                  </a:lnTo>
                  <a:lnTo>
                    <a:pt x="8109661" y="4852207"/>
                  </a:lnTo>
                  <a:lnTo>
                    <a:pt x="8094383" y="4895861"/>
                  </a:lnTo>
                  <a:lnTo>
                    <a:pt x="8076991" y="4938475"/>
                  </a:lnTo>
                  <a:lnTo>
                    <a:pt x="8057548" y="4979987"/>
                  </a:lnTo>
                  <a:lnTo>
                    <a:pt x="8036118" y="5020333"/>
                  </a:lnTo>
                  <a:lnTo>
                    <a:pt x="8012764" y="5059450"/>
                  </a:lnTo>
                  <a:lnTo>
                    <a:pt x="7987550" y="5097275"/>
                  </a:lnTo>
                  <a:lnTo>
                    <a:pt x="7960537" y="5133745"/>
                  </a:lnTo>
                  <a:lnTo>
                    <a:pt x="7931790" y="5168797"/>
                  </a:lnTo>
                  <a:lnTo>
                    <a:pt x="7901372" y="5202366"/>
                  </a:lnTo>
                  <a:lnTo>
                    <a:pt x="7869346" y="5234391"/>
                  </a:lnTo>
                  <a:lnTo>
                    <a:pt x="7835776" y="5264807"/>
                  </a:lnTo>
                  <a:lnTo>
                    <a:pt x="7800724" y="5293553"/>
                  </a:lnTo>
                  <a:lnTo>
                    <a:pt x="7764253" y="5320564"/>
                  </a:lnTo>
                  <a:lnTo>
                    <a:pt x="7726428" y="5345777"/>
                  </a:lnTo>
                  <a:lnTo>
                    <a:pt x="7687311" y="5369129"/>
                  </a:lnTo>
                  <a:lnTo>
                    <a:pt x="7646965" y="5390557"/>
                  </a:lnTo>
                  <a:lnTo>
                    <a:pt x="7605454" y="5409998"/>
                  </a:lnTo>
                  <a:lnTo>
                    <a:pt x="7562840" y="5427389"/>
                  </a:lnTo>
                  <a:lnTo>
                    <a:pt x="7519188" y="5442665"/>
                  </a:lnTo>
                  <a:lnTo>
                    <a:pt x="7474560" y="5455765"/>
                  </a:lnTo>
                  <a:lnTo>
                    <a:pt x="7429020" y="5466625"/>
                  </a:lnTo>
                  <a:lnTo>
                    <a:pt x="7382631" y="5475182"/>
                  </a:lnTo>
                  <a:lnTo>
                    <a:pt x="7335455" y="5481372"/>
                  </a:lnTo>
                  <a:lnTo>
                    <a:pt x="7287557" y="5485132"/>
                  </a:lnTo>
                  <a:lnTo>
                    <a:pt x="7239000" y="5486400"/>
                  </a:lnTo>
                  <a:lnTo>
                    <a:pt x="914400" y="5486400"/>
                  </a:lnTo>
                  <a:lnTo>
                    <a:pt x="865837" y="5485132"/>
                  </a:lnTo>
                  <a:lnTo>
                    <a:pt x="817935" y="5481372"/>
                  </a:lnTo>
                  <a:lnTo>
                    <a:pt x="770756" y="5475182"/>
                  </a:lnTo>
                  <a:lnTo>
                    <a:pt x="724364" y="5466625"/>
                  </a:lnTo>
                  <a:lnTo>
                    <a:pt x="678821" y="5455765"/>
                  </a:lnTo>
                  <a:lnTo>
                    <a:pt x="634192" y="5442665"/>
                  </a:lnTo>
                  <a:lnTo>
                    <a:pt x="590538" y="5427389"/>
                  </a:lnTo>
                  <a:lnTo>
                    <a:pt x="547924" y="5409998"/>
                  </a:lnTo>
                  <a:lnTo>
                    <a:pt x="506412" y="5390557"/>
                  </a:lnTo>
                  <a:lnTo>
                    <a:pt x="466066" y="5369129"/>
                  </a:lnTo>
                  <a:lnTo>
                    <a:pt x="426949" y="5345777"/>
                  </a:lnTo>
                  <a:lnTo>
                    <a:pt x="389124" y="5320564"/>
                  </a:lnTo>
                  <a:lnTo>
                    <a:pt x="352654" y="5293553"/>
                  </a:lnTo>
                  <a:lnTo>
                    <a:pt x="317602" y="5264807"/>
                  </a:lnTo>
                  <a:lnTo>
                    <a:pt x="284033" y="5234391"/>
                  </a:lnTo>
                  <a:lnTo>
                    <a:pt x="252008" y="5202366"/>
                  </a:lnTo>
                  <a:lnTo>
                    <a:pt x="221592" y="5168797"/>
                  </a:lnTo>
                  <a:lnTo>
                    <a:pt x="192846" y="5133745"/>
                  </a:lnTo>
                  <a:lnTo>
                    <a:pt x="165835" y="5097275"/>
                  </a:lnTo>
                  <a:lnTo>
                    <a:pt x="140622" y="5059450"/>
                  </a:lnTo>
                  <a:lnTo>
                    <a:pt x="117270" y="5020333"/>
                  </a:lnTo>
                  <a:lnTo>
                    <a:pt x="95842" y="4979987"/>
                  </a:lnTo>
                  <a:lnTo>
                    <a:pt x="76401" y="4938475"/>
                  </a:lnTo>
                  <a:lnTo>
                    <a:pt x="59010" y="4895861"/>
                  </a:lnTo>
                  <a:lnTo>
                    <a:pt x="43734" y="4852207"/>
                  </a:lnTo>
                  <a:lnTo>
                    <a:pt x="30634" y="4807578"/>
                  </a:lnTo>
                  <a:lnTo>
                    <a:pt x="19774" y="4762035"/>
                  </a:lnTo>
                  <a:lnTo>
                    <a:pt x="11217" y="4715643"/>
                  </a:lnTo>
                  <a:lnTo>
                    <a:pt x="5027" y="4668464"/>
                  </a:lnTo>
                  <a:lnTo>
                    <a:pt x="1267" y="4620562"/>
                  </a:lnTo>
                  <a:lnTo>
                    <a:pt x="0" y="4572000"/>
                  </a:lnTo>
                  <a:lnTo>
                    <a:pt x="0" y="9144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7095" y="1156157"/>
            <a:ext cx="36722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heavy" spc="-5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Comic Sans MS"/>
                <a:cs typeface="Comic Sans MS"/>
              </a:rPr>
              <a:t>Normal</a:t>
            </a:r>
            <a:r>
              <a:rPr sz="4000" u="heavy" spc="-15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Comic Sans MS"/>
                <a:cs typeface="Comic Sans MS"/>
              </a:rPr>
              <a:t> </a:t>
            </a:r>
            <a:r>
              <a:rPr sz="4000" u="heavy" spc="-10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Comic Sans MS"/>
                <a:cs typeface="Comic Sans MS"/>
              </a:rPr>
              <a:t>values: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8959" y="1800826"/>
            <a:ext cx="6683375" cy="3707129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278765" indent="-203200">
              <a:lnSpc>
                <a:spcPct val="100000"/>
              </a:lnSpc>
              <a:spcBef>
                <a:spcPts val="1695"/>
              </a:spcBef>
              <a:buClr>
                <a:srgbClr val="6F2F9F"/>
              </a:buClr>
              <a:buSzPct val="72000"/>
              <a:buFont typeface="Verdana"/>
              <a:buChar char="•"/>
              <a:tabLst>
                <a:tab pos="279400" algn="l"/>
              </a:tabLst>
            </a:pPr>
            <a:r>
              <a:rPr sz="2500" b="1" spc="-10" dirty="0">
                <a:latin typeface="Verdana"/>
                <a:cs typeface="Verdana"/>
              </a:rPr>
              <a:t>Granulocytes </a:t>
            </a:r>
            <a:r>
              <a:rPr sz="2500" spc="-10" dirty="0">
                <a:latin typeface="Verdana"/>
                <a:cs typeface="Verdana"/>
              </a:rPr>
              <a:t>(or</a:t>
            </a:r>
            <a:r>
              <a:rPr sz="2500" spc="-285" dirty="0">
                <a:latin typeface="Verdana"/>
                <a:cs typeface="Verdana"/>
              </a:rPr>
              <a:t> </a:t>
            </a:r>
            <a:r>
              <a:rPr sz="2500" spc="-5" dirty="0">
                <a:latin typeface="Verdana"/>
                <a:cs typeface="Verdana"/>
              </a:rPr>
              <a:t>polymorphonuclears)</a:t>
            </a:r>
            <a:endParaRPr sz="2500">
              <a:latin typeface="Verdana"/>
              <a:cs typeface="Verdana"/>
            </a:endParaRPr>
          </a:p>
          <a:p>
            <a:pPr marL="662305" lvl="1" indent="-129539">
              <a:lnSpc>
                <a:spcPct val="100000"/>
              </a:lnSpc>
              <a:spcBef>
                <a:spcPts val="1405"/>
              </a:spcBef>
              <a:buSzPct val="95454"/>
              <a:buFont typeface="Symbol"/>
              <a:buChar char=""/>
              <a:tabLst>
                <a:tab pos="662940" algn="l"/>
                <a:tab pos="3966845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Neutrophils: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2.0–7.0×10</a:t>
            </a:r>
            <a:r>
              <a:rPr sz="2175" spc="-7" baseline="24904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/l	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(40–80%)</a:t>
            </a:r>
            <a:endParaRPr sz="2200">
              <a:latin typeface="Times New Roman"/>
              <a:cs typeface="Times New Roman"/>
            </a:endParaRPr>
          </a:p>
          <a:p>
            <a:pPr marL="662305" lvl="1" indent="-129539">
              <a:lnSpc>
                <a:spcPct val="100000"/>
              </a:lnSpc>
              <a:spcBef>
                <a:spcPts val="1320"/>
              </a:spcBef>
              <a:buSzPct val="95454"/>
              <a:buFont typeface="Symbol"/>
              <a:buChar char=""/>
              <a:tabLst>
                <a:tab pos="662940" algn="l"/>
                <a:tab pos="2275205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Eosinophils:	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0.02–0.5×10</a:t>
            </a:r>
            <a:r>
              <a:rPr sz="2175" baseline="24904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/l</a:t>
            </a:r>
            <a:r>
              <a:rPr sz="2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(1–6%)</a:t>
            </a:r>
            <a:endParaRPr sz="2200">
              <a:latin typeface="Times New Roman"/>
              <a:cs typeface="Times New Roman"/>
            </a:endParaRPr>
          </a:p>
          <a:p>
            <a:pPr marL="662305" lvl="1" indent="-129539">
              <a:lnSpc>
                <a:spcPct val="100000"/>
              </a:lnSpc>
              <a:spcBef>
                <a:spcPts val="1320"/>
              </a:spcBef>
              <a:buSzPct val="95454"/>
              <a:buFont typeface="Symbol"/>
              <a:buChar char=""/>
              <a:tabLst>
                <a:tab pos="662940" algn="l"/>
                <a:tab pos="398526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Basophils:</a:t>
            </a:r>
            <a:r>
              <a:rPr sz="2200" b="1" spc="25" dirty="0"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0.02–0.1×10</a:t>
            </a:r>
            <a:r>
              <a:rPr sz="2175" baseline="24904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/l	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(&lt;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1–2%)</a:t>
            </a:r>
            <a:endParaRPr sz="2200">
              <a:latin typeface="Times New Roman"/>
              <a:cs typeface="Times New Roman"/>
            </a:endParaRPr>
          </a:p>
          <a:p>
            <a:pPr marL="278765" indent="-203200">
              <a:lnSpc>
                <a:spcPct val="100000"/>
              </a:lnSpc>
              <a:spcBef>
                <a:spcPts val="1420"/>
              </a:spcBef>
              <a:buClr>
                <a:srgbClr val="B7DEE8"/>
              </a:buClr>
              <a:buSzPct val="72000"/>
              <a:buFont typeface="Verdana"/>
              <a:buChar char="•"/>
              <a:tabLst>
                <a:tab pos="279400" algn="l"/>
              </a:tabLst>
            </a:pPr>
            <a:r>
              <a:rPr sz="2500" b="1" spc="-10" dirty="0">
                <a:latin typeface="Verdana"/>
                <a:cs typeface="Verdana"/>
              </a:rPr>
              <a:t>Agranulocytes </a:t>
            </a:r>
            <a:r>
              <a:rPr sz="2500" spc="-10" dirty="0">
                <a:latin typeface="Verdana"/>
                <a:cs typeface="Verdana"/>
              </a:rPr>
              <a:t>(or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spc="-5" dirty="0">
                <a:latin typeface="Verdana"/>
                <a:cs typeface="Verdana"/>
              </a:rPr>
              <a:t>mononuclear)</a:t>
            </a:r>
            <a:endParaRPr sz="2500">
              <a:latin typeface="Verdana"/>
              <a:cs typeface="Verdana"/>
            </a:endParaRPr>
          </a:p>
          <a:p>
            <a:pPr marL="662305" lvl="1" indent="-129539">
              <a:lnSpc>
                <a:spcPct val="100000"/>
              </a:lnSpc>
              <a:spcBef>
                <a:spcPts val="1400"/>
              </a:spcBef>
              <a:buSzPct val="95454"/>
              <a:buFont typeface="Symbol"/>
              <a:buChar char=""/>
              <a:tabLst>
                <a:tab pos="662940" algn="l"/>
              </a:tabLst>
            </a:pPr>
            <a:r>
              <a:rPr sz="2200" b="1" spc="-15" dirty="0">
                <a:latin typeface="Times New Roman"/>
                <a:cs typeface="Times New Roman"/>
              </a:rPr>
              <a:t>Lymphocytes: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1.0–3.0×10</a:t>
            </a:r>
            <a:r>
              <a:rPr sz="2175" baseline="24904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/l</a:t>
            </a:r>
            <a:r>
              <a:rPr sz="2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(20–40%)</a:t>
            </a:r>
            <a:endParaRPr sz="2200">
              <a:latin typeface="Times New Roman"/>
              <a:cs typeface="Times New Roman"/>
            </a:endParaRPr>
          </a:p>
          <a:p>
            <a:pPr marL="662305" lvl="1" indent="-129539">
              <a:lnSpc>
                <a:spcPct val="100000"/>
              </a:lnSpc>
              <a:spcBef>
                <a:spcPts val="1325"/>
              </a:spcBef>
              <a:buSzPct val="95454"/>
              <a:buFont typeface="Symbol"/>
              <a:buChar char=""/>
              <a:tabLst>
                <a:tab pos="662940" algn="l"/>
                <a:tab pos="398526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Monocytes:</a:t>
            </a:r>
            <a:r>
              <a:rPr sz="2200" b="1" spc="30" dirty="0"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0.2–1.0×10</a:t>
            </a:r>
            <a:r>
              <a:rPr sz="2175" baseline="24904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/l	(2–10%)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0955" y="89915"/>
            <a:ext cx="7867015" cy="6609715"/>
            <a:chOff x="790955" y="89915"/>
            <a:chExt cx="7867015" cy="6609715"/>
          </a:xfrm>
        </p:grpSpPr>
        <p:sp>
          <p:nvSpPr>
            <p:cNvPr id="3" name="object 3"/>
            <p:cNvSpPr/>
            <p:nvPr/>
          </p:nvSpPr>
          <p:spPr>
            <a:xfrm>
              <a:off x="790955" y="128015"/>
              <a:ext cx="7866888" cy="6571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7611" y="89915"/>
              <a:ext cx="6510528" cy="6510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199" y="152400"/>
              <a:ext cx="7772400" cy="6477000"/>
            </a:xfrm>
            <a:custGeom>
              <a:avLst/>
              <a:gdLst/>
              <a:ahLst/>
              <a:cxnLst/>
              <a:rect l="l" t="t" r="r" b="b"/>
              <a:pathLst>
                <a:path w="7772400" h="6477000">
                  <a:moveTo>
                    <a:pt x="6692900" y="0"/>
                  </a:moveTo>
                  <a:lnTo>
                    <a:pt x="1079500" y="0"/>
                  </a:lnTo>
                  <a:lnTo>
                    <a:pt x="1031418" y="1051"/>
                  </a:lnTo>
                  <a:lnTo>
                    <a:pt x="983876" y="4178"/>
                  </a:lnTo>
                  <a:lnTo>
                    <a:pt x="936915" y="9335"/>
                  </a:lnTo>
                  <a:lnTo>
                    <a:pt x="890580" y="16479"/>
                  </a:lnTo>
                  <a:lnTo>
                    <a:pt x="844915" y="25566"/>
                  </a:lnTo>
                  <a:lnTo>
                    <a:pt x="799964" y="36551"/>
                  </a:lnTo>
                  <a:lnTo>
                    <a:pt x="755770" y="49392"/>
                  </a:lnTo>
                  <a:lnTo>
                    <a:pt x="712378" y="64044"/>
                  </a:lnTo>
                  <a:lnTo>
                    <a:pt x="669831" y="80464"/>
                  </a:lnTo>
                  <a:lnTo>
                    <a:pt x="628174" y="98606"/>
                  </a:lnTo>
                  <a:lnTo>
                    <a:pt x="587450" y="118429"/>
                  </a:lnTo>
                  <a:lnTo>
                    <a:pt x="547703" y="139886"/>
                  </a:lnTo>
                  <a:lnTo>
                    <a:pt x="508977" y="162936"/>
                  </a:lnTo>
                  <a:lnTo>
                    <a:pt x="471316" y="187533"/>
                  </a:lnTo>
                  <a:lnTo>
                    <a:pt x="434764" y="213634"/>
                  </a:lnTo>
                  <a:lnTo>
                    <a:pt x="399365" y="241195"/>
                  </a:lnTo>
                  <a:lnTo>
                    <a:pt x="365162" y="270173"/>
                  </a:lnTo>
                  <a:lnTo>
                    <a:pt x="332200" y="300522"/>
                  </a:lnTo>
                  <a:lnTo>
                    <a:pt x="300522" y="332200"/>
                  </a:lnTo>
                  <a:lnTo>
                    <a:pt x="270173" y="365162"/>
                  </a:lnTo>
                  <a:lnTo>
                    <a:pt x="241195" y="399365"/>
                  </a:lnTo>
                  <a:lnTo>
                    <a:pt x="213634" y="434764"/>
                  </a:lnTo>
                  <a:lnTo>
                    <a:pt x="187533" y="471316"/>
                  </a:lnTo>
                  <a:lnTo>
                    <a:pt x="162936" y="508977"/>
                  </a:lnTo>
                  <a:lnTo>
                    <a:pt x="139886" y="547703"/>
                  </a:lnTo>
                  <a:lnTo>
                    <a:pt x="118429" y="587450"/>
                  </a:lnTo>
                  <a:lnTo>
                    <a:pt x="98606" y="628174"/>
                  </a:lnTo>
                  <a:lnTo>
                    <a:pt x="80464" y="669831"/>
                  </a:lnTo>
                  <a:lnTo>
                    <a:pt x="64044" y="712378"/>
                  </a:lnTo>
                  <a:lnTo>
                    <a:pt x="49392" y="755770"/>
                  </a:lnTo>
                  <a:lnTo>
                    <a:pt x="36551" y="799964"/>
                  </a:lnTo>
                  <a:lnTo>
                    <a:pt x="25566" y="844915"/>
                  </a:lnTo>
                  <a:lnTo>
                    <a:pt x="16479" y="890580"/>
                  </a:lnTo>
                  <a:lnTo>
                    <a:pt x="9335" y="936915"/>
                  </a:lnTo>
                  <a:lnTo>
                    <a:pt x="4178" y="983876"/>
                  </a:lnTo>
                  <a:lnTo>
                    <a:pt x="1051" y="1031418"/>
                  </a:lnTo>
                  <a:lnTo>
                    <a:pt x="0" y="1079500"/>
                  </a:lnTo>
                  <a:lnTo>
                    <a:pt x="0" y="5397500"/>
                  </a:lnTo>
                  <a:lnTo>
                    <a:pt x="1051" y="5445583"/>
                  </a:lnTo>
                  <a:lnTo>
                    <a:pt x="4178" y="5493129"/>
                  </a:lnTo>
                  <a:lnTo>
                    <a:pt x="9335" y="5540092"/>
                  </a:lnTo>
                  <a:lnTo>
                    <a:pt x="16479" y="5586429"/>
                  </a:lnTo>
                  <a:lnTo>
                    <a:pt x="25566" y="5632096"/>
                  </a:lnTo>
                  <a:lnTo>
                    <a:pt x="36551" y="5677048"/>
                  </a:lnTo>
                  <a:lnTo>
                    <a:pt x="49392" y="5721243"/>
                  </a:lnTo>
                  <a:lnTo>
                    <a:pt x="64044" y="5764636"/>
                  </a:lnTo>
                  <a:lnTo>
                    <a:pt x="80464" y="5807184"/>
                  </a:lnTo>
                  <a:lnTo>
                    <a:pt x="98606" y="5848841"/>
                  </a:lnTo>
                  <a:lnTo>
                    <a:pt x="118429" y="5889566"/>
                  </a:lnTo>
                  <a:lnTo>
                    <a:pt x="139886" y="5929313"/>
                  </a:lnTo>
                  <a:lnTo>
                    <a:pt x="162936" y="5968039"/>
                  </a:lnTo>
                  <a:lnTo>
                    <a:pt x="187533" y="6005699"/>
                  </a:lnTo>
                  <a:lnTo>
                    <a:pt x="213634" y="6042251"/>
                  </a:lnTo>
                  <a:lnTo>
                    <a:pt x="241195" y="6077650"/>
                  </a:lnTo>
                  <a:lnTo>
                    <a:pt x="270173" y="6111852"/>
                  </a:lnTo>
                  <a:lnTo>
                    <a:pt x="300522" y="6144814"/>
                  </a:lnTo>
                  <a:lnTo>
                    <a:pt x="332200" y="6176491"/>
                  </a:lnTo>
                  <a:lnTo>
                    <a:pt x="365162" y="6206839"/>
                  </a:lnTo>
                  <a:lnTo>
                    <a:pt x="399365" y="6235816"/>
                  </a:lnTo>
                  <a:lnTo>
                    <a:pt x="434764" y="6263376"/>
                  </a:lnTo>
                  <a:lnTo>
                    <a:pt x="471316" y="6289476"/>
                  </a:lnTo>
                  <a:lnTo>
                    <a:pt x="508977" y="6314072"/>
                  </a:lnTo>
                  <a:lnTo>
                    <a:pt x="547703" y="6337121"/>
                  </a:lnTo>
                  <a:lnTo>
                    <a:pt x="587450" y="6358578"/>
                  </a:lnTo>
                  <a:lnTo>
                    <a:pt x="628174" y="6378399"/>
                  </a:lnTo>
                  <a:lnTo>
                    <a:pt x="669831" y="6396540"/>
                  </a:lnTo>
                  <a:lnTo>
                    <a:pt x="712378" y="6412959"/>
                  </a:lnTo>
                  <a:lnTo>
                    <a:pt x="755770" y="6427610"/>
                  </a:lnTo>
                  <a:lnTo>
                    <a:pt x="799964" y="6440450"/>
                  </a:lnTo>
                  <a:lnTo>
                    <a:pt x="844915" y="6451435"/>
                  </a:lnTo>
                  <a:lnTo>
                    <a:pt x="890580" y="6460521"/>
                  </a:lnTo>
                  <a:lnTo>
                    <a:pt x="936915" y="6467665"/>
                  </a:lnTo>
                  <a:lnTo>
                    <a:pt x="983876" y="6472821"/>
                  </a:lnTo>
                  <a:lnTo>
                    <a:pt x="1031418" y="6475948"/>
                  </a:lnTo>
                  <a:lnTo>
                    <a:pt x="1079500" y="6477000"/>
                  </a:lnTo>
                  <a:lnTo>
                    <a:pt x="6692900" y="6477000"/>
                  </a:lnTo>
                  <a:lnTo>
                    <a:pt x="6740981" y="6475948"/>
                  </a:lnTo>
                  <a:lnTo>
                    <a:pt x="6788523" y="6472821"/>
                  </a:lnTo>
                  <a:lnTo>
                    <a:pt x="6835484" y="6467665"/>
                  </a:lnTo>
                  <a:lnTo>
                    <a:pt x="6881819" y="6460521"/>
                  </a:lnTo>
                  <a:lnTo>
                    <a:pt x="6927484" y="6451435"/>
                  </a:lnTo>
                  <a:lnTo>
                    <a:pt x="6972435" y="6440450"/>
                  </a:lnTo>
                  <a:lnTo>
                    <a:pt x="7016629" y="6427610"/>
                  </a:lnTo>
                  <a:lnTo>
                    <a:pt x="7060021" y="6412959"/>
                  </a:lnTo>
                  <a:lnTo>
                    <a:pt x="7102568" y="6396540"/>
                  </a:lnTo>
                  <a:lnTo>
                    <a:pt x="7144225" y="6378399"/>
                  </a:lnTo>
                  <a:lnTo>
                    <a:pt x="7184949" y="6358578"/>
                  </a:lnTo>
                  <a:lnTo>
                    <a:pt x="7224696" y="6337121"/>
                  </a:lnTo>
                  <a:lnTo>
                    <a:pt x="7263422" y="6314072"/>
                  </a:lnTo>
                  <a:lnTo>
                    <a:pt x="7301083" y="6289476"/>
                  </a:lnTo>
                  <a:lnTo>
                    <a:pt x="7337635" y="6263376"/>
                  </a:lnTo>
                  <a:lnTo>
                    <a:pt x="7373034" y="6235816"/>
                  </a:lnTo>
                  <a:lnTo>
                    <a:pt x="7407237" y="6206839"/>
                  </a:lnTo>
                  <a:lnTo>
                    <a:pt x="7440199" y="6176491"/>
                  </a:lnTo>
                  <a:lnTo>
                    <a:pt x="7471877" y="6144814"/>
                  </a:lnTo>
                  <a:lnTo>
                    <a:pt x="7502226" y="6111852"/>
                  </a:lnTo>
                  <a:lnTo>
                    <a:pt x="7531204" y="6077650"/>
                  </a:lnTo>
                  <a:lnTo>
                    <a:pt x="7558765" y="6042251"/>
                  </a:lnTo>
                  <a:lnTo>
                    <a:pt x="7584866" y="6005699"/>
                  </a:lnTo>
                  <a:lnTo>
                    <a:pt x="7609463" y="5968039"/>
                  </a:lnTo>
                  <a:lnTo>
                    <a:pt x="7632513" y="5929313"/>
                  </a:lnTo>
                  <a:lnTo>
                    <a:pt x="7653970" y="5889566"/>
                  </a:lnTo>
                  <a:lnTo>
                    <a:pt x="7673793" y="5848841"/>
                  </a:lnTo>
                  <a:lnTo>
                    <a:pt x="7691935" y="5807184"/>
                  </a:lnTo>
                  <a:lnTo>
                    <a:pt x="7708355" y="5764636"/>
                  </a:lnTo>
                  <a:lnTo>
                    <a:pt x="7723007" y="5721243"/>
                  </a:lnTo>
                  <a:lnTo>
                    <a:pt x="7735848" y="5677048"/>
                  </a:lnTo>
                  <a:lnTo>
                    <a:pt x="7746833" y="5632096"/>
                  </a:lnTo>
                  <a:lnTo>
                    <a:pt x="7755920" y="5586429"/>
                  </a:lnTo>
                  <a:lnTo>
                    <a:pt x="7763064" y="5540092"/>
                  </a:lnTo>
                  <a:lnTo>
                    <a:pt x="7768221" y="5493129"/>
                  </a:lnTo>
                  <a:lnTo>
                    <a:pt x="7771348" y="5445583"/>
                  </a:lnTo>
                  <a:lnTo>
                    <a:pt x="7772400" y="5397500"/>
                  </a:lnTo>
                  <a:lnTo>
                    <a:pt x="7772400" y="1079500"/>
                  </a:lnTo>
                  <a:lnTo>
                    <a:pt x="7771348" y="1031418"/>
                  </a:lnTo>
                  <a:lnTo>
                    <a:pt x="7768221" y="983876"/>
                  </a:lnTo>
                  <a:lnTo>
                    <a:pt x="7763064" y="936915"/>
                  </a:lnTo>
                  <a:lnTo>
                    <a:pt x="7755920" y="890580"/>
                  </a:lnTo>
                  <a:lnTo>
                    <a:pt x="7746833" y="844915"/>
                  </a:lnTo>
                  <a:lnTo>
                    <a:pt x="7735848" y="799964"/>
                  </a:lnTo>
                  <a:lnTo>
                    <a:pt x="7723007" y="755770"/>
                  </a:lnTo>
                  <a:lnTo>
                    <a:pt x="7708355" y="712378"/>
                  </a:lnTo>
                  <a:lnTo>
                    <a:pt x="7691935" y="669831"/>
                  </a:lnTo>
                  <a:lnTo>
                    <a:pt x="7673793" y="628174"/>
                  </a:lnTo>
                  <a:lnTo>
                    <a:pt x="7653970" y="587450"/>
                  </a:lnTo>
                  <a:lnTo>
                    <a:pt x="7632513" y="547703"/>
                  </a:lnTo>
                  <a:lnTo>
                    <a:pt x="7609463" y="508977"/>
                  </a:lnTo>
                  <a:lnTo>
                    <a:pt x="7584866" y="471316"/>
                  </a:lnTo>
                  <a:lnTo>
                    <a:pt x="7558765" y="434764"/>
                  </a:lnTo>
                  <a:lnTo>
                    <a:pt x="7531204" y="399365"/>
                  </a:lnTo>
                  <a:lnTo>
                    <a:pt x="7502226" y="365162"/>
                  </a:lnTo>
                  <a:lnTo>
                    <a:pt x="7471877" y="332200"/>
                  </a:lnTo>
                  <a:lnTo>
                    <a:pt x="7440199" y="300522"/>
                  </a:lnTo>
                  <a:lnTo>
                    <a:pt x="7407237" y="270173"/>
                  </a:lnTo>
                  <a:lnTo>
                    <a:pt x="7373034" y="241195"/>
                  </a:lnTo>
                  <a:lnTo>
                    <a:pt x="7337635" y="213634"/>
                  </a:lnTo>
                  <a:lnTo>
                    <a:pt x="7301083" y="187533"/>
                  </a:lnTo>
                  <a:lnTo>
                    <a:pt x="7263422" y="162936"/>
                  </a:lnTo>
                  <a:lnTo>
                    <a:pt x="7224696" y="139886"/>
                  </a:lnTo>
                  <a:lnTo>
                    <a:pt x="7184949" y="118429"/>
                  </a:lnTo>
                  <a:lnTo>
                    <a:pt x="7144225" y="98606"/>
                  </a:lnTo>
                  <a:lnTo>
                    <a:pt x="7102568" y="80464"/>
                  </a:lnTo>
                  <a:lnTo>
                    <a:pt x="7060021" y="64044"/>
                  </a:lnTo>
                  <a:lnTo>
                    <a:pt x="7016629" y="49392"/>
                  </a:lnTo>
                  <a:lnTo>
                    <a:pt x="6972435" y="36551"/>
                  </a:lnTo>
                  <a:lnTo>
                    <a:pt x="6927484" y="25566"/>
                  </a:lnTo>
                  <a:lnTo>
                    <a:pt x="6881819" y="16479"/>
                  </a:lnTo>
                  <a:lnTo>
                    <a:pt x="6835484" y="9335"/>
                  </a:lnTo>
                  <a:lnTo>
                    <a:pt x="6788523" y="4178"/>
                  </a:lnTo>
                  <a:lnTo>
                    <a:pt x="6740981" y="1051"/>
                  </a:lnTo>
                  <a:lnTo>
                    <a:pt x="66929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199" y="152400"/>
              <a:ext cx="7772400" cy="6477000"/>
            </a:xfrm>
            <a:custGeom>
              <a:avLst/>
              <a:gdLst/>
              <a:ahLst/>
              <a:cxnLst/>
              <a:rect l="l" t="t" r="r" b="b"/>
              <a:pathLst>
                <a:path w="7772400" h="6477000">
                  <a:moveTo>
                    <a:pt x="0" y="1079500"/>
                  </a:moveTo>
                  <a:lnTo>
                    <a:pt x="1051" y="1031418"/>
                  </a:lnTo>
                  <a:lnTo>
                    <a:pt x="4178" y="983876"/>
                  </a:lnTo>
                  <a:lnTo>
                    <a:pt x="9335" y="936915"/>
                  </a:lnTo>
                  <a:lnTo>
                    <a:pt x="16479" y="890580"/>
                  </a:lnTo>
                  <a:lnTo>
                    <a:pt x="25566" y="844915"/>
                  </a:lnTo>
                  <a:lnTo>
                    <a:pt x="36551" y="799964"/>
                  </a:lnTo>
                  <a:lnTo>
                    <a:pt x="49392" y="755770"/>
                  </a:lnTo>
                  <a:lnTo>
                    <a:pt x="64044" y="712378"/>
                  </a:lnTo>
                  <a:lnTo>
                    <a:pt x="80464" y="669831"/>
                  </a:lnTo>
                  <a:lnTo>
                    <a:pt x="98606" y="628174"/>
                  </a:lnTo>
                  <a:lnTo>
                    <a:pt x="118429" y="587450"/>
                  </a:lnTo>
                  <a:lnTo>
                    <a:pt x="139886" y="547703"/>
                  </a:lnTo>
                  <a:lnTo>
                    <a:pt x="162936" y="508977"/>
                  </a:lnTo>
                  <a:lnTo>
                    <a:pt x="187533" y="471316"/>
                  </a:lnTo>
                  <a:lnTo>
                    <a:pt x="213634" y="434764"/>
                  </a:lnTo>
                  <a:lnTo>
                    <a:pt x="241195" y="399365"/>
                  </a:lnTo>
                  <a:lnTo>
                    <a:pt x="270173" y="365162"/>
                  </a:lnTo>
                  <a:lnTo>
                    <a:pt x="300522" y="332200"/>
                  </a:lnTo>
                  <a:lnTo>
                    <a:pt x="332200" y="300522"/>
                  </a:lnTo>
                  <a:lnTo>
                    <a:pt x="365162" y="270173"/>
                  </a:lnTo>
                  <a:lnTo>
                    <a:pt x="399365" y="241195"/>
                  </a:lnTo>
                  <a:lnTo>
                    <a:pt x="434764" y="213634"/>
                  </a:lnTo>
                  <a:lnTo>
                    <a:pt x="471316" y="187533"/>
                  </a:lnTo>
                  <a:lnTo>
                    <a:pt x="508977" y="162936"/>
                  </a:lnTo>
                  <a:lnTo>
                    <a:pt x="547703" y="139886"/>
                  </a:lnTo>
                  <a:lnTo>
                    <a:pt x="587450" y="118429"/>
                  </a:lnTo>
                  <a:lnTo>
                    <a:pt x="628174" y="98606"/>
                  </a:lnTo>
                  <a:lnTo>
                    <a:pt x="669831" y="80464"/>
                  </a:lnTo>
                  <a:lnTo>
                    <a:pt x="712378" y="64044"/>
                  </a:lnTo>
                  <a:lnTo>
                    <a:pt x="755770" y="49392"/>
                  </a:lnTo>
                  <a:lnTo>
                    <a:pt x="799964" y="36551"/>
                  </a:lnTo>
                  <a:lnTo>
                    <a:pt x="844915" y="25566"/>
                  </a:lnTo>
                  <a:lnTo>
                    <a:pt x="890580" y="16479"/>
                  </a:lnTo>
                  <a:lnTo>
                    <a:pt x="936915" y="9335"/>
                  </a:lnTo>
                  <a:lnTo>
                    <a:pt x="983876" y="4178"/>
                  </a:lnTo>
                  <a:lnTo>
                    <a:pt x="1031418" y="1051"/>
                  </a:lnTo>
                  <a:lnTo>
                    <a:pt x="1079500" y="0"/>
                  </a:lnTo>
                  <a:lnTo>
                    <a:pt x="6692900" y="0"/>
                  </a:lnTo>
                  <a:lnTo>
                    <a:pt x="6740981" y="1051"/>
                  </a:lnTo>
                  <a:lnTo>
                    <a:pt x="6788523" y="4178"/>
                  </a:lnTo>
                  <a:lnTo>
                    <a:pt x="6835484" y="9335"/>
                  </a:lnTo>
                  <a:lnTo>
                    <a:pt x="6881819" y="16479"/>
                  </a:lnTo>
                  <a:lnTo>
                    <a:pt x="6927484" y="25566"/>
                  </a:lnTo>
                  <a:lnTo>
                    <a:pt x="6972435" y="36551"/>
                  </a:lnTo>
                  <a:lnTo>
                    <a:pt x="7016629" y="49392"/>
                  </a:lnTo>
                  <a:lnTo>
                    <a:pt x="7060021" y="64044"/>
                  </a:lnTo>
                  <a:lnTo>
                    <a:pt x="7102568" y="80464"/>
                  </a:lnTo>
                  <a:lnTo>
                    <a:pt x="7144225" y="98606"/>
                  </a:lnTo>
                  <a:lnTo>
                    <a:pt x="7184949" y="118429"/>
                  </a:lnTo>
                  <a:lnTo>
                    <a:pt x="7224696" y="139886"/>
                  </a:lnTo>
                  <a:lnTo>
                    <a:pt x="7263422" y="162936"/>
                  </a:lnTo>
                  <a:lnTo>
                    <a:pt x="7301083" y="187533"/>
                  </a:lnTo>
                  <a:lnTo>
                    <a:pt x="7337635" y="213634"/>
                  </a:lnTo>
                  <a:lnTo>
                    <a:pt x="7373034" y="241195"/>
                  </a:lnTo>
                  <a:lnTo>
                    <a:pt x="7407237" y="270173"/>
                  </a:lnTo>
                  <a:lnTo>
                    <a:pt x="7440199" y="300522"/>
                  </a:lnTo>
                  <a:lnTo>
                    <a:pt x="7471877" y="332200"/>
                  </a:lnTo>
                  <a:lnTo>
                    <a:pt x="7502226" y="365162"/>
                  </a:lnTo>
                  <a:lnTo>
                    <a:pt x="7531204" y="399365"/>
                  </a:lnTo>
                  <a:lnTo>
                    <a:pt x="7558765" y="434764"/>
                  </a:lnTo>
                  <a:lnTo>
                    <a:pt x="7584866" y="471316"/>
                  </a:lnTo>
                  <a:lnTo>
                    <a:pt x="7609463" y="508977"/>
                  </a:lnTo>
                  <a:lnTo>
                    <a:pt x="7632513" y="547703"/>
                  </a:lnTo>
                  <a:lnTo>
                    <a:pt x="7653970" y="587450"/>
                  </a:lnTo>
                  <a:lnTo>
                    <a:pt x="7673793" y="628174"/>
                  </a:lnTo>
                  <a:lnTo>
                    <a:pt x="7691935" y="669831"/>
                  </a:lnTo>
                  <a:lnTo>
                    <a:pt x="7708355" y="712378"/>
                  </a:lnTo>
                  <a:lnTo>
                    <a:pt x="7723007" y="755770"/>
                  </a:lnTo>
                  <a:lnTo>
                    <a:pt x="7735848" y="799964"/>
                  </a:lnTo>
                  <a:lnTo>
                    <a:pt x="7746833" y="844915"/>
                  </a:lnTo>
                  <a:lnTo>
                    <a:pt x="7755920" y="890580"/>
                  </a:lnTo>
                  <a:lnTo>
                    <a:pt x="7763064" y="936915"/>
                  </a:lnTo>
                  <a:lnTo>
                    <a:pt x="7768221" y="983876"/>
                  </a:lnTo>
                  <a:lnTo>
                    <a:pt x="7771348" y="1031418"/>
                  </a:lnTo>
                  <a:lnTo>
                    <a:pt x="7772400" y="1079500"/>
                  </a:lnTo>
                  <a:lnTo>
                    <a:pt x="7772400" y="5397500"/>
                  </a:lnTo>
                  <a:lnTo>
                    <a:pt x="7771348" y="5445583"/>
                  </a:lnTo>
                  <a:lnTo>
                    <a:pt x="7768221" y="5493129"/>
                  </a:lnTo>
                  <a:lnTo>
                    <a:pt x="7763064" y="5540092"/>
                  </a:lnTo>
                  <a:lnTo>
                    <a:pt x="7755920" y="5586429"/>
                  </a:lnTo>
                  <a:lnTo>
                    <a:pt x="7746833" y="5632096"/>
                  </a:lnTo>
                  <a:lnTo>
                    <a:pt x="7735848" y="5677048"/>
                  </a:lnTo>
                  <a:lnTo>
                    <a:pt x="7723007" y="5721243"/>
                  </a:lnTo>
                  <a:lnTo>
                    <a:pt x="7708355" y="5764636"/>
                  </a:lnTo>
                  <a:lnTo>
                    <a:pt x="7691935" y="5807184"/>
                  </a:lnTo>
                  <a:lnTo>
                    <a:pt x="7673793" y="5848841"/>
                  </a:lnTo>
                  <a:lnTo>
                    <a:pt x="7653970" y="5889566"/>
                  </a:lnTo>
                  <a:lnTo>
                    <a:pt x="7632513" y="5929313"/>
                  </a:lnTo>
                  <a:lnTo>
                    <a:pt x="7609463" y="5968039"/>
                  </a:lnTo>
                  <a:lnTo>
                    <a:pt x="7584866" y="6005699"/>
                  </a:lnTo>
                  <a:lnTo>
                    <a:pt x="7558765" y="6042251"/>
                  </a:lnTo>
                  <a:lnTo>
                    <a:pt x="7531204" y="6077650"/>
                  </a:lnTo>
                  <a:lnTo>
                    <a:pt x="7502226" y="6111852"/>
                  </a:lnTo>
                  <a:lnTo>
                    <a:pt x="7471877" y="6144814"/>
                  </a:lnTo>
                  <a:lnTo>
                    <a:pt x="7440199" y="6176491"/>
                  </a:lnTo>
                  <a:lnTo>
                    <a:pt x="7407237" y="6206839"/>
                  </a:lnTo>
                  <a:lnTo>
                    <a:pt x="7373034" y="6235816"/>
                  </a:lnTo>
                  <a:lnTo>
                    <a:pt x="7337635" y="6263376"/>
                  </a:lnTo>
                  <a:lnTo>
                    <a:pt x="7301083" y="6289476"/>
                  </a:lnTo>
                  <a:lnTo>
                    <a:pt x="7263422" y="6314072"/>
                  </a:lnTo>
                  <a:lnTo>
                    <a:pt x="7224696" y="6337121"/>
                  </a:lnTo>
                  <a:lnTo>
                    <a:pt x="7184949" y="6358578"/>
                  </a:lnTo>
                  <a:lnTo>
                    <a:pt x="7144225" y="6378399"/>
                  </a:lnTo>
                  <a:lnTo>
                    <a:pt x="7102568" y="6396540"/>
                  </a:lnTo>
                  <a:lnTo>
                    <a:pt x="7060021" y="6412959"/>
                  </a:lnTo>
                  <a:lnTo>
                    <a:pt x="7016629" y="6427610"/>
                  </a:lnTo>
                  <a:lnTo>
                    <a:pt x="6972435" y="6440450"/>
                  </a:lnTo>
                  <a:lnTo>
                    <a:pt x="6927484" y="6451435"/>
                  </a:lnTo>
                  <a:lnTo>
                    <a:pt x="6881819" y="6460521"/>
                  </a:lnTo>
                  <a:lnTo>
                    <a:pt x="6835484" y="6467665"/>
                  </a:lnTo>
                  <a:lnTo>
                    <a:pt x="6788523" y="6472821"/>
                  </a:lnTo>
                  <a:lnTo>
                    <a:pt x="6740981" y="6475948"/>
                  </a:lnTo>
                  <a:lnTo>
                    <a:pt x="6692900" y="6477000"/>
                  </a:lnTo>
                  <a:lnTo>
                    <a:pt x="1079500" y="6477000"/>
                  </a:lnTo>
                  <a:lnTo>
                    <a:pt x="1031418" y="6475948"/>
                  </a:lnTo>
                  <a:lnTo>
                    <a:pt x="983876" y="6472821"/>
                  </a:lnTo>
                  <a:lnTo>
                    <a:pt x="936915" y="6467665"/>
                  </a:lnTo>
                  <a:lnTo>
                    <a:pt x="890580" y="6460521"/>
                  </a:lnTo>
                  <a:lnTo>
                    <a:pt x="844915" y="6451435"/>
                  </a:lnTo>
                  <a:lnTo>
                    <a:pt x="799964" y="6440450"/>
                  </a:lnTo>
                  <a:lnTo>
                    <a:pt x="755770" y="6427610"/>
                  </a:lnTo>
                  <a:lnTo>
                    <a:pt x="712378" y="6412959"/>
                  </a:lnTo>
                  <a:lnTo>
                    <a:pt x="669831" y="6396540"/>
                  </a:lnTo>
                  <a:lnTo>
                    <a:pt x="628174" y="6378399"/>
                  </a:lnTo>
                  <a:lnTo>
                    <a:pt x="587450" y="6358578"/>
                  </a:lnTo>
                  <a:lnTo>
                    <a:pt x="547703" y="6337121"/>
                  </a:lnTo>
                  <a:lnTo>
                    <a:pt x="508977" y="6314072"/>
                  </a:lnTo>
                  <a:lnTo>
                    <a:pt x="471316" y="6289476"/>
                  </a:lnTo>
                  <a:lnTo>
                    <a:pt x="434764" y="6263376"/>
                  </a:lnTo>
                  <a:lnTo>
                    <a:pt x="399365" y="6235816"/>
                  </a:lnTo>
                  <a:lnTo>
                    <a:pt x="365162" y="6206839"/>
                  </a:lnTo>
                  <a:lnTo>
                    <a:pt x="332200" y="6176491"/>
                  </a:lnTo>
                  <a:lnTo>
                    <a:pt x="300522" y="6144814"/>
                  </a:lnTo>
                  <a:lnTo>
                    <a:pt x="270173" y="6111852"/>
                  </a:lnTo>
                  <a:lnTo>
                    <a:pt x="241195" y="6077650"/>
                  </a:lnTo>
                  <a:lnTo>
                    <a:pt x="213634" y="6042251"/>
                  </a:lnTo>
                  <a:lnTo>
                    <a:pt x="187533" y="6005699"/>
                  </a:lnTo>
                  <a:lnTo>
                    <a:pt x="162936" y="5968039"/>
                  </a:lnTo>
                  <a:lnTo>
                    <a:pt x="139886" y="5929313"/>
                  </a:lnTo>
                  <a:lnTo>
                    <a:pt x="118429" y="5889566"/>
                  </a:lnTo>
                  <a:lnTo>
                    <a:pt x="98606" y="5848841"/>
                  </a:lnTo>
                  <a:lnTo>
                    <a:pt x="80464" y="5807184"/>
                  </a:lnTo>
                  <a:lnTo>
                    <a:pt x="64044" y="5764636"/>
                  </a:lnTo>
                  <a:lnTo>
                    <a:pt x="49392" y="5721243"/>
                  </a:lnTo>
                  <a:lnTo>
                    <a:pt x="36551" y="5677048"/>
                  </a:lnTo>
                  <a:lnTo>
                    <a:pt x="25566" y="5632096"/>
                  </a:lnTo>
                  <a:lnTo>
                    <a:pt x="16479" y="5586429"/>
                  </a:lnTo>
                  <a:lnTo>
                    <a:pt x="9335" y="5540092"/>
                  </a:lnTo>
                  <a:lnTo>
                    <a:pt x="4178" y="5493129"/>
                  </a:lnTo>
                  <a:lnTo>
                    <a:pt x="1051" y="5445583"/>
                  </a:lnTo>
                  <a:lnTo>
                    <a:pt x="0" y="5397500"/>
                  </a:lnTo>
                  <a:lnTo>
                    <a:pt x="0" y="10795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65173" y="207645"/>
            <a:ext cx="592137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u="heavy" spc="5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Comic Sans MS"/>
                <a:cs typeface="Comic Sans MS"/>
              </a:rPr>
              <a:t>CLINICAL</a:t>
            </a:r>
            <a:r>
              <a:rPr sz="3500" u="heavy" spc="-120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Comic Sans MS"/>
                <a:cs typeface="Comic Sans MS"/>
              </a:rPr>
              <a:t> </a:t>
            </a:r>
            <a:r>
              <a:rPr sz="3500" u="heavy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Comic Sans MS"/>
                <a:cs typeface="Comic Sans MS"/>
              </a:rPr>
              <a:t>SIGNIFICANCE</a:t>
            </a:r>
            <a:endParaRPr sz="35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1532" y="1207770"/>
            <a:ext cx="286131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DECREASES</a:t>
            </a:r>
            <a:r>
              <a:rPr sz="2400" b="1" spc="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Aplastic 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Anaemia  </a:t>
            </a: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Cyclic Neutropenia  Malignant</a:t>
            </a:r>
            <a:r>
              <a:rPr sz="2400" spc="-10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Neutropenia  Early</a:t>
            </a:r>
            <a:r>
              <a:rPr sz="2400" spc="-3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Leukemia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0497" y="841324"/>
            <a:ext cx="2655570" cy="551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Symbol"/>
              <a:buChar char=""/>
              <a:tabLst>
                <a:tab pos="15367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Neutrophils  INCREASES in: 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Inflammatory</a:t>
            </a:r>
            <a:r>
              <a:rPr sz="2400" spc="-6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disease  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Stress</a:t>
            </a:r>
            <a:endParaRPr sz="2400">
              <a:latin typeface="Times New Roman"/>
              <a:cs typeface="Times New Roman"/>
            </a:endParaRPr>
          </a:p>
          <a:p>
            <a:pPr marL="12700" marR="124777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Exercise  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Pregnancy  Infection  Exci</a:t>
            </a:r>
            <a:r>
              <a:rPr sz="2400" spc="5" dirty="0">
                <a:solidFill>
                  <a:srgbClr val="92CDDD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e</a:t>
            </a:r>
            <a:r>
              <a:rPr sz="2400" spc="-25" dirty="0">
                <a:solidFill>
                  <a:srgbClr val="92CDDD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ent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309880">
              <a:lnSpc>
                <a:spcPct val="100000"/>
              </a:lnSpc>
              <a:spcBef>
                <a:spcPts val="5"/>
              </a:spcBef>
              <a:buSzPct val="95833"/>
              <a:buFont typeface="Symbol"/>
              <a:buChar char=""/>
              <a:tabLst>
                <a:tab pos="153670" algn="l"/>
              </a:tabLst>
            </a:pPr>
            <a:r>
              <a:rPr sz="2400" b="1" dirty="0">
                <a:latin typeface="Times New Roman"/>
                <a:cs typeface="Times New Roman"/>
              </a:rPr>
              <a:t>Eosinophils  </a:t>
            </a:r>
            <a:r>
              <a:rPr sz="2400" b="1" spc="-5" dirty="0">
                <a:latin typeface="Times New Roman"/>
                <a:cs typeface="Times New Roman"/>
              </a:rPr>
              <a:t>INCEASES in: 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Parasitic</a:t>
            </a:r>
            <a:r>
              <a:rPr sz="2400" spc="-13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infections  Hypersensitivity/  </a:t>
            </a:r>
            <a:r>
              <a:rPr sz="2400" spc="-10" dirty="0">
                <a:solidFill>
                  <a:srgbClr val="92CDDD"/>
                </a:solidFill>
                <a:latin typeface="Times New Roman"/>
                <a:cs typeface="Times New Roman"/>
              </a:rPr>
              <a:t>Allergic </a:t>
            </a: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responses  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Scarlet</a:t>
            </a:r>
            <a:r>
              <a:rPr sz="2400" spc="-3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Fever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91532" y="4500117"/>
            <a:ext cx="228917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DECREASES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in:</a:t>
            </a:r>
            <a:endParaRPr sz="2400">
              <a:latin typeface="Times New Roman"/>
              <a:cs typeface="Times New Roman"/>
            </a:endParaRPr>
          </a:p>
          <a:p>
            <a:pPr marL="12700" marR="95885">
              <a:lnSpc>
                <a:spcPct val="100000"/>
              </a:lnSpc>
            </a:pPr>
            <a:r>
              <a:rPr sz="2400" spc="-10" dirty="0">
                <a:solidFill>
                  <a:srgbClr val="92CDDD"/>
                </a:solidFill>
                <a:latin typeface="Times New Roman"/>
                <a:cs typeface="Times New Roman"/>
              </a:rPr>
              <a:t>Immune </a:t>
            </a: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defect  Acute stress  </a:t>
            </a:r>
            <a:r>
              <a:rPr sz="2400" spc="-25" dirty="0">
                <a:solidFill>
                  <a:srgbClr val="92CDDD"/>
                </a:solidFill>
                <a:latin typeface="Times New Roman"/>
                <a:cs typeface="Times New Roman"/>
              </a:rPr>
              <a:t>Typhoid </a:t>
            </a: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Fever  Aplastic</a:t>
            </a:r>
            <a:r>
              <a:rPr sz="2400" spc="-22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Anaemia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94276" y="1906523"/>
            <a:ext cx="3175" cy="4646930"/>
          </a:xfrm>
          <a:custGeom>
            <a:avLst/>
            <a:gdLst/>
            <a:ahLst/>
            <a:cxnLst/>
            <a:rect l="l" t="t" r="r" b="b"/>
            <a:pathLst>
              <a:path w="3175" h="4646930">
                <a:moveTo>
                  <a:pt x="1650" y="0"/>
                </a:moveTo>
                <a:lnTo>
                  <a:pt x="0" y="2286000"/>
                </a:lnTo>
              </a:path>
              <a:path w="3175" h="4646930">
                <a:moveTo>
                  <a:pt x="3175" y="1979676"/>
                </a:moveTo>
                <a:lnTo>
                  <a:pt x="1524" y="4646676"/>
                </a:lnTo>
              </a:path>
            </a:pathLst>
          </a:custGeom>
          <a:ln w="762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0955" y="509016"/>
            <a:ext cx="7867015" cy="6190615"/>
            <a:chOff x="790955" y="509016"/>
            <a:chExt cx="7867015" cy="6190615"/>
          </a:xfrm>
        </p:grpSpPr>
        <p:sp>
          <p:nvSpPr>
            <p:cNvPr id="3" name="object 3"/>
            <p:cNvSpPr/>
            <p:nvPr/>
          </p:nvSpPr>
          <p:spPr>
            <a:xfrm>
              <a:off x="790955" y="509016"/>
              <a:ext cx="7866888" cy="6190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8199" y="533400"/>
              <a:ext cx="7772400" cy="6096000"/>
            </a:xfrm>
            <a:custGeom>
              <a:avLst/>
              <a:gdLst/>
              <a:ahLst/>
              <a:cxnLst/>
              <a:rect l="l" t="t" r="r" b="b"/>
              <a:pathLst>
                <a:path w="7772400" h="6096000">
                  <a:moveTo>
                    <a:pt x="6756400" y="0"/>
                  </a:moveTo>
                  <a:lnTo>
                    <a:pt x="1016000" y="0"/>
                  </a:lnTo>
                  <a:lnTo>
                    <a:pt x="968175" y="1105"/>
                  </a:lnTo>
                  <a:lnTo>
                    <a:pt x="920918" y="4391"/>
                  </a:lnTo>
                  <a:lnTo>
                    <a:pt x="874280" y="9807"/>
                  </a:lnTo>
                  <a:lnTo>
                    <a:pt x="828308" y="17304"/>
                  </a:lnTo>
                  <a:lnTo>
                    <a:pt x="783051" y="26835"/>
                  </a:lnTo>
                  <a:lnTo>
                    <a:pt x="738558" y="38349"/>
                  </a:lnTo>
                  <a:lnTo>
                    <a:pt x="694878" y="51799"/>
                  </a:lnTo>
                  <a:lnTo>
                    <a:pt x="652060" y="67136"/>
                  </a:lnTo>
                  <a:lnTo>
                    <a:pt x="610152" y="84310"/>
                  </a:lnTo>
                  <a:lnTo>
                    <a:pt x="569204" y="103273"/>
                  </a:lnTo>
                  <a:lnTo>
                    <a:pt x="529263" y="123976"/>
                  </a:lnTo>
                  <a:lnTo>
                    <a:pt x="490380" y="146371"/>
                  </a:lnTo>
                  <a:lnTo>
                    <a:pt x="452602" y="170408"/>
                  </a:lnTo>
                  <a:lnTo>
                    <a:pt x="415978" y="196039"/>
                  </a:lnTo>
                  <a:lnTo>
                    <a:pt x="380558" y="223214"/>
                  </a:lnTo>
                  <a:lnTo>
                    <a:pt x="346390" y="251886"/>
                  </a:lnTo>
                  <a:lnTo>
                    <a:pt x="313523" y="282005"/>
                  </a:lnTo>
                  <a:lnTo>
                    <a:pt x="282005" y="313523"/>
                  </a:lnTo>
                  <a:lnTo>
                    <a:pt x="251886" y="346390"/>
                  </a:lnTo>
                  <a:lnTo>
                    <a:pt x="223214" y="380558"/>
                  </a:lnTo>
                  <a:lnTo>
                    <a:pt x="196039" y="415978"/>
                  </a:lnTo>
                  <a:lnTo>
                    <a:pt x="170408" y="452602"/>
                  </a:lnTo>
                  <a:lnTo>
                    <a:pt x="146371" y="490380"/>
                  </a:lnTo>
                  <a:lnTo>
                    <a:pt x="123976" y="529263"/>
                  </a:lnTo>
                  <a:lnTo>
                    <a:pt x="103273" y="569204"/>
                  </a:lnTo>
                  <a:lnTo>
                    <a:pt x="84310" y="610152"/>
                  </a:lnTo>
                  <a:lnTo>
                    <a:pt x="67136" y="652060"/>
                  </a:lnTo>
                  <a:lnTo>
                    <a:pt x="51799" y="694878"/>
                  </a:lnTo>
                  <a:lnTo>
                    <a:pt x="38349" y="738558"/>
                  </a:lnTo>
                  <a:lnTo>
                    <a:pt x="26835" y="783051"/>
                  </a:lnTo>
                  <a:lnTo>
                    <a:pt x="17304" y="828308"/>
                  </a:lnTo>
                  <a:lnTo>
                    <a:pt x="9807" y="874280"/>
                  </a:lnTo>
                  <a:lnTo>
                    <a:pt x="4391" y="920918"/>
                  </a:lnTo>
                  <a:lnTo>
                    <a:pt x="1105" y="968175"/>
                  </a:lnTo>
                  <a:lnTo>
                    <a:pt x="0" y="1016000"/>
                  </a:lnTo>
                  <a:lnTo>
                    <a:pt x="0" y="5079974"/>
                  </a:lnTo>
                  <a:lnTo>
                    <a:pt x="1105" y="5127803"/>
                  </a:lnTo>
                  <a:lnTo>
                    <a:pt x="4391" y="5175063"/>
                  </a:lnTo>
                  <a:lnTo>
                    <a:pt x="9807" y="5221705"/>
                  </a:lnTo>
                  <a:lnTo>
                    <a:pt x="17304" y="5267680"/>
                  </a:lnTo>
                  <a:lnTo>
                    <a:pt x="26835" y="5312940"/>
                  </a:lnTo>
                  <a:lnTo>
                    <a:pt x="38349" y="5357435"/>
                  </a:lnTo>
                  <a:lnTo>
                    <a:pt x="51799" y="5401117"/>
                  </a:lnTo>
                  <a:lnTo>
                    <a:pt x="67136" y="5443937"/>
                  </a:lnTo>
                  <a:lnTo>
                    <a:pt x="84310" y="5485847"/>
                  </a:lnTo>
                  <a:lnTo>
                    <a:pt x="103273" y="5526797"/>
                  </a:lnTo>
                  <a:lnTo>
                    <a:pt x="123976" y="5566739"/>
                  </a:lnTo>
                  <a:lnTo>
                    <a:pt x="146371" y="5605623"/>
                  </a:lnTo>
                  <a:lnTo>
                    <a:pt x="170408" y="5643402"/>
                  </a:lnTo>
                  <a:lnTo>
                    <a:pt x="196039" y="5680026"/>
                  </a:lnTo>
                  <a:lnTo>
                    <a:pt x="223214" y="5715447"/>
                  </a:lnTo>
                  <a:lnTo>
                    <a:pt x="251886" y="5749615"/>
                  </a:lnTo>
                  <a:lnTo>
                    <a:pt x="282005" y="5782483"/>
                  </a:lnTo>
                  <a:lnTo>
                    <a:pt x="313523" y="5814000"/>
                  </a:lnTo>
                  <a:lnTo>
                    <a:pt x="346390" y="5844119"/>
                  </a:lnTo>
                  <a:lnTo>
                    <a:pt x="380558" y="5872791"/>
                  </a:lnTo>
                  <a:lnTo>
                    <a:pt x="415978" y="5899966"/>
                  </a:lnTo>
                  <a:lnTo>
                    <a:pt x="452602" y="5925596"/>
                  </a:lnTo>
                  <a:lnTo>
                    <a:pt x="490380" y="5949633"/>
                  </a:lnTo>
                  <a:lnTo>
                    <a:pt x="529263" y="5972027"/>
                  </a:lnTo>
                  <a:lnTo>
                    <a:pt x="569204" y="5992730"/>
                  </a:lnTo>
                  <a:lnTo>
                    <a:pt x="610152" y="6011692"/>
                  </a:lnTo>
                  <a:lnTo>
                    <a:pt x="652060" y="6028866"/>
                  </a:lnTo>
                  <a:lnTo>
                    <a:pt x="694878" y="6044202"/>
                  </a:lnTo>
                  <a:lnTo>
                    <a:pt x="738558" y="6057651"/>
                  </a:lnTo>
                  <a:lnTo>
                    <a:pt x="783051" y="6069166"/>
                  </a:lnTo>
                  <a:lnTo>
                    <a:pt x="828308" y="6078696"/>
                  </a:lnTo>
                  <a:lnTo>
                    <a:pt x="874280" y="6086193"/>
                  </a:lnTo>
                  <a:lnTo>
                    <a:pt x="920918" y="6091609"/>
                  </a:lnTo>
                  <a:lnTo>
                    <a:pt x="968175" y="6094894"/>
                  </a:lnTo>
                  <a:lnTo>
                    <a:pt x="1016000" y="6096000"/>
                  </a:lnTo>
                  <a:lnTo>
                    <a:pt x="6756400" y="6096000"/>
                  </a:lnTo>
                  <a:lnTo>
                    <a:pt x="6804224" y="6094894"/>
                  </a:lnTo>
                  <a:lnTo>
                    <a:pt x="6851481" y="6091609"/>
                  </a:lnTo>
                  <a:lnTo>
                    <a:pt x="6898119" y="6086193"/>
                  </a:lnTo>
                  <a:lnTo>
                    <a:pt x="6944091" y="6078696"/>
                  </a:lnTo>
                  <a:lnTo>
                    <a:pt x="6989348" y="6069166"/>
                  </a:lnTo>
                  <a:lnTo>
                    <a:pt x="7033841" y="6057651"/>
                  </a:lnTo>
                  <a:lnTo>
                    <a:pt x="7077521" y="6044202"/>
                  </a:lnTo>
                  <a:lnTo>
                    <a:pt x="7120339" y="6028866"/>
                  </a:lnTo>
                  <a:lnTo>
                    <a:pt x="7162247" y="6011692"/>
                  </a:lnTo>
                  <a:lnTo>
                    <a:pt x="7203195" y="5992730"/>
                  </a:lnTo>
                  <a:lnTo>
                    <a:pt x="7243136" y="5972027"/>
                  </a:lnTo>
                  <a:lnTo>
                    <a:pt x="7282019" y="5949633"/>
                  </a:lnTo>
                  <a:lnTo>
                    <a:pt x="7319797" y="5925596"/>
                  </a:lnTo>
                  <a:lnTo>
                    <a:pt x="7356421" y="5899966"/>
                  </a:lnTo>
                  <a:lnTo>
                    <a:pt x="7391841" y="5872791"/>
                  </a:lnTo>
                  <a:lnTo>
                    <a:pt x="7426009" y="5844119"/>
                  </a:lnTo>
                  <a:lnTo>
                    <a:pt x="7458876" y="5814000"/>
                  </a:lnTo>
                  <a:lnTo>
                    <a:pt x="7490394" y="5782483"/>
                  </a:lnTo>
                  <a:lnTo>
                    <a:pt x="7520513" y="5749615"/>
                  </a:lnTo>
                  <a:lnTo>
                    <a:pt x="7549185" y="5715447"/>
                  </a:lnTo>
                  <a:lnTo>
                    <a:pt x="7576360" y="5680026"/>
                  </a:lnTo>
                  <a:lnTo>
                    <a:pt x="7601991" y="5643402"/>
                  </a:lnTo>
                  <a:lnTo>
                    <a:pt x="7626028" y="5605623"/>
                  </a:lnTo>
                  <a:lnTo>
                    <a:pt x="7648423" y="5566739"/>
                  </a:lnTo>
                  <a:lnTo>
                    <a:pt x="7669126" y="5526797"/>
                  </a:lnTo>
                  <a:lnTo>
                    <a:pt x="7688089" y="5485847"/>
                  </a:lnTo>
                  <a:lnTo>
                    <a:pt x="7705263" y="5443937"/>
                  </a:lnTo>
                  <a:lnTo>
                    <a:pt x="7720600" y="5401117"/>
                  </a:lnTo>
                  <a:lnTo>
                    <a:pt x="7734050" y="5357435"/>
                  </a:lnTo>
                  <a:lnTo>
                    <a:pt x="7745564" y="5312940"/>
                  </a:lnTo>
                  <a:lnTo>
                    <a:pt x="7755095" y="5267680"/>
                  </a:lnTo>
                  <a:lnTo>
                    <a:pt x="7762592" y="5221705"/>
                  </a:lnTo>
                  <a:lnTo>
                    <a:pt x="7768008" y="5175063"/>
                  </a:lnTo>
                  <a:lnTo>
                    <a:pt x="7771294" y="5127803"/>
                  </a:lnTo>
                  <a:lnTo>
                    <a:pt x="7772400" y="5079974"/>
                  </a:lnTo>
                  <a:lnTo>
                    <a:pt x="7772400" y="1016000"/>
                  </a:lnTo>
                  <a:lnTo>
                    <a:pt x="7771294" y="968175"/>
                  </a:lnTo>
                  <a:lnTo>
                    <a:pt x="7768008" y="920918"/>
                  </a:lnTo>
                  <a:lnTo>
                    <a:pt x="7762592" y="874280"/>
                  </a:lnTo>
                  <a:lnTo>
                    <a:pt x="7755095" y="828308"/>
                  </a:lnTo>
                  <a:lnTo>
                    <a:pt x="7745564" y="783051"/>
                  </a:lnTo>
                  <a:lnTo>
                    <a:pt x="7734050" y="738558"/>
                  </a:lnTo>
                  <a:lnTo>
                    <a:pt x="7720600" y="694878"/>
                  </a:lnTo>
                  <a:lnTo>
                    <a:pt x="7705263" y="652060"/>
                  </a:lnTo>
                  <a:lnTo>
                    <a:pt x="7688089" y="610152"/>
                  </a:lnTo>
                  <a:lnTo>
                    <a:pt x="7669126" y="569204"/>
                  </a:lnTo>
                  <a:lnTo>
                    <a:pt x="7648423" y="529263"/>
                  </a:lnTo>
                  <a:lnTo>
                    <a:pt x="7626028" y="490380"/>
                  </a:lnTo>
                  <a:lnTo>
                    <a:pt x="7601991" y="452602"/>
                  </a:lnTo>
                  <a:lnTo>
                    <a:pt x="7576360" y="415978"/>
                  </a:lnTo>
                  <a:lnTo>
                    <a:pt x="7549185" y="380558"/>
                  </a:lnTo>
                  <a:lnTo>
                    <a:pt x="7520513" y="346390"/>
                  </a:lnTo>
                  <a:lnTo>
                    <a:pt x="7490394" y="313523"/>
                  </a:lnTo>
                  <a:lnTo>
                    <a:pt x="7458876" y="282005"/>
                  </a:lnTo>
                  <a:lnTo>
                    <a:pt x="7426009" y="251886"/>
                  </a:lnTo>
                  <a:lnTo>
                    <a:pt x="7391841" y="223214"/>
                  </a:lnTo>
                  <a:lnTo>
                    <a:pt x="7356421" y="196039"/>
                  </a:lnTo>
                  <a:lnTo>
                    <a:pt x="7319797" y="170408"/>
                  </a:lnTo>
                  <a:lnTo>
                    <a:pt x="7282019" y="146371"/>
                  </a:lnTo>
                  <a:lnTo>
                    <a:pt x="7243136" y="123976"/>
                  </a:lnTo>
                  <a:lnTo>
                    <a:pt x="7203195" y="103273"/>
                  </a:lnTo>
                  <a:lnTo>
                    <a:pt x="7162247" y="84310"/>
                  </a:lnTo>
                  <a:lnTo>
                    <a:pt x="7120339" y="67136"/>
                  </a:lnTo>
                  <a:lnTo>
                    <a:pt x="7077521" y="51799"/>
                  </a:lnTo>
                  <a:lnTo>
                    <a:pt x="7033841" y="38349"/>
                  </a:lnTo>
                  <a:lnTo>
                    <a:pt x="6989348" y="26835"/>
                  </a:lnTo>
                  <a:lnTo>
                    <a:pt x="6944091" y="17304"/>
                  </a:lnTo>
                  <a:lnTo>
                    <a:pt x="6898119" y="9807"/>
                  </a:lnTo>
                  <a:lnTo>
                    <a:pt x="6851481" y="4391"/>
                  </a:lnTo>
                  <a:lnTo>
                    <a:pt x="6804224" y="1105"/>
                  </a:lnTo>
                  <a:lnTo>
                    <a:pt x="67564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199" y="533400"/>
              <a:ext cx="7772400" cy="6096000"/>
            </a:xfrm>
            <a:custGeom>
              <a:avLst/>
              <a:gdLst/>
              <a:ahLst/>
              <a:cxnLst/>
              <a:rect l="l" t="t" r="r" b="b"/>
              <a:pathLst>
                <a:path w="7772400" h="6096000">
                  <a:moveTo>
                    <a:pt x="0" y="1016000"/>
                  </a:moveTo>
                  <a:lnTo>
                    <a:pt x="1105" y="968175"/>
                  </a:lnTo>
                  <a:lnTo>
                    <a:pt x="4391" y="920918"/>
                  </a:lnTo>
                  <a:lnTo>
                    <a:pt x="9807" y="874280"/>
                  </a:lnTo>
                  <a:lnTo>
                    <a:pt x="17304" y="828308"/>
                  </a:lnTo>
                  <a:lnTo>
                    <a:pt x="26835" y="783051"/>
                  </a:lnTo>
                  <a:lnTo>
                    <a:pt x="38349" y="738558"/>
                  </a:lnTo>
                  <a:lnTo>
                    <a:pt x="51799" y="694878"/>
                  </a:lnTo>
                  <a:lnTo>
                    <a:pt x="67136" y="652060"/>
                  </a:lnTo>
                  <a:lnTo>
                    <a:pt x="84310" y="610152"/>
                  </a:lnTo>
                  <a:lnTo>
                    <a:pt x="103273" y="569204"/>
                  </a:lnTo>
                  <a:lnTo>
                    <a:pt x="123976" y="529263"/>
                  </a:lnTo>
                  <a:lnTo>
                    <a:pt x="146371" y="490380"/>
                  </a:lnTo>
                  <a:lnTo>
                    <a:pt x="170408" y="452602"/>
                  </a:lnTo>
                  <a:lnTo>
                    <a:pt x="196039" y="415978"/>
                  </a:lnTo>
                  <a:lnTo>
                    <a:pt x="223214" y="380558"/>
                  </a:lnTo>
                  <a:lnTo>
                    <a:pt x="251886" y="346390"/>
                  </a:lnTo>
                  <a:lnTo>
                    <a:pt x="282005" y="313523"/>
                  </a:lnTo>
                  <a:lnTo>
                    <a:pt x="313523" y="282005"/>
                  </a:lnTo>
                  <a:lnTo>
                    <a:pt x="346390" y="251886"/>
                  </a:lnTo>
                  <a:lnTo>
                    <a:pt x="380558" y="223214"/>
                  </a:lnTo>
                  <a:lnTo>
                    <a:pt x="415978" y="196039"/>
                  </a:lnTo>
                  <a:lnTo>
                    <a:pt x="452602" y="170408"/>
                  </a:lnTo>
                  <a:lnTo>
                    <a:pt x="490380" y="146371"/>
                  </a:lnTo>
                  <a:lnTo>
                    <a:pt x="529263" y="123976"/>
                  </a:lnTo>
                  <a:lnTo>
                    <a:pt x="569204" y="103273"/>
                  </a:lnTo>
                  <a:lnTo>
                    <a:pt x="610152" y="84310"/>
                  </a:lnTo>
                  <a:lnTo>
                    <a:pt x="652060" y="67136"/>
                  </a:lnTo>
                  <a:lnTo>
                    <a:pt x="694878" y="51799"/>
                  </a:lnTo>
                  <a:lnTo>
                    <a:pt x="738558" y="38349"/>
                  </a:lnTo>
                  <a:lnTo>
                    <a:pt x="783051" y="26835"/>
                  </a:lnTo>
                  <a:lnTo>
                    <a:pt x="828308" y="17304"/>
                  </a:lnTo>
                  <a:lnTo>
                    <a:pt x="874280" y="9807"/>
                  </a:lnTo>
                  <a:lnTo>
                    <a:pt x="920918" y="4391"/>
                  </a:lnTo>
                  <a:lnTo>
                    <a:pt x="968175" y="1105"/>
                  </a:lnTo>
                  <a:lnTo>
                    <a:pt x="1016000" y="0"/>
                  </a:lnTo>
                  <a:lnTo>
                    <a:pt x="6756400" y="0"/>
                  </a:lnTo>
                  <a:lnTo>
                    <a:pt x="6804224" y="1105"/>
                  </a:lnTo>
                  <a:lnTo>
                    <a:pt x="6851481" y="4391"/>
                  </a:lnTo>
                  <a:lnTo>
                    <a:pt x="6898119" y="9807"/>
                  </a:lnTo>
                  <a:lnTo>
                    <a:pt x="6944091" y="17304"/>
                  </a:lnTo>
                  <a:lnTo>
                    <a:pt x="6989348" y="26835"/>
                  </a:lnTo>
                  <a:lnTo>
                    <a:pt x="7033841" y="38349"/>
                  </a:lnTo>
                  <a:lnTo>
                    <a:pt x="7077521" y="51799"/>
                  </a:lnTo>
                  <a:lnTo>
                    <a:pt x="7120339" y="67136"/>
                  </a:lnTo>
                  <a:lnTo>
                    <a:pt x="7162247" y="84310"/>
                  </a:lnTo>
                  <a:lnTo>
                    <a:pt x="7203195" y="103273"/>
                  </a:lnTo>
                  <a:lnTo>
                    <a:pt x="7243136" y="123976"/>
                  </a:lnTo>
                  <a:lnTo>
                    <a:pt x="7282019" y="146371"/>
                  </a:lnTo>
                  <a:lnTo>
                    <a:pt x="7319797" y="170408"/>
                  </a:lnTo>
                  <a:lnTo>
                    <a:pt x="7356421" y="196039"/>
                  </a:lnTo>
                  <a:lnTo>
                    <a:pt x="7391841" y="223214"/>
                  </a:lnTo>
                  <a:lnTo>
                    <a:pt x="7426009" y="251886"/>
                  </a:lnTo>
                  <a:lnTo>
                    <a:pt x="7458876" y="282005"/>
                  </a:lnTo>
                  <a:lnTo>
                    <a:pt x="7490394" y="313523"/>
                  </a:lnTo>
                  <a:lnTo>
                    <a:pt x="7520513" y="346390"/>
                  </a:lnTo>
                  <a:lnTo>
                    <a:pt x="7549185" y="380558"/>
                  </a:lnTo>
                  <a:lnTo>
                    <a:pt x="7576360" y="415978"/>
                  </a:lnTo>
                  <a:lnTo>
                    <a:pt x="7601991" y="452602"/>
                  </a:lnTo>
                  <a:lnTo>
                    <a:pt x="7626028" y="490380"/>
                  </a:lnTo>
                  <a:lnTo>
                    <a:pt x="7648423" y="529263"/>
                  </a:lnTo>
                  <a:lnTo>
                    <a:pt x="7669126" y="569204"/>
                  </a:lnTo>
                  <a:lnTo>
                    <a:pt x="7688089" y="610152"/>
                  </a:lnTo>
                  <a:lnTo>
                    <a:pt x="7705263" y="652060"/>
                  </a:lnTo>
                  <a:lnTo>
                    <a:pt x="7720600" y="694878"/>
                  </a:lnTo>
                  <a:lnTo>
                    <a:pt x="7734050" y="738558"/>
                  </a:lnTo>
                  <a:lnTo>
                    <a:pt x="7745564" y="783051"/>
                  </a:lnTo>
                  <a:lnTo>
                    <a:pt x="7755095" y="828308"/>
                  </a:lnTo>
                  <a:lnTo>
                    <a:pt x="7762592" y="874280"/>
                  </a:lnTo>
                  <a:lnTo>
                    <a:pt x="7768008" y="920918"/>
                  </a:lnTo>
                  <a:lnTo>
                    <a:pt x="7771294" y="968175"/>
                  </a:lnTo>
                  <a:lnTo>
                    <a:pt x="7772400" y="1016000"/>
                  </a:lnTo>
                  <a:lnTo>
                    <a:pt x="7772400" y="5079974"/>
                  </a:lnTo>
                  <a:lnTo>
                    <a:pt x="7771294" y="5127803"/>
                  </a:lnTo>
                  <a:lnTo>
                    <a:pt x="7768008" y="5175063"/>
                  </a:lnTo>
                  <a:lnTo>
                    <a:pt x="7762592" y="5221705"/>
                  </a:lnTo>
                  <a:lnTo>
                    <a:pt x="7755095" y="5267680"/>
                  </a:lnTo>
                  <a:lnTo>
                    <a:pt x="7745564" y="5312940"/>
                  </a:lnTo>
                  <a:lnTo>
                    <a:pt x="7734050" y="5357435"/>
                  </a:lnTo>
                  <a:lnTo>
                    <a:pt x="7720600" y="5401117"/>
                  </a:lnTo>
                  <a:lnTo>
                    <a:pt x="7705263" y="5443937"/>
                  </a:lnTo>
                  <a:lnTo>
                    <a:pt x="7688089" y="5485847"/>
                  </a:lnTo>
                  <a:lnTo>
                    <a:pt x="7669126" y="5526797"/>
                  </a:lnTo>
                  <a:lnTo>
                    <a:pt x="7648423" y="5566739"/>
                  </a:lnTo>
                  <a:lnTo>
                    <a:pt x="7626028" y="5605623"/>
                  </a:lnTo>
                  <a:lnTo>
                    <a:pt x="7601991" y="5643402"/>
                  </a:lnTo>
                  <a:lnTo>
                    <a:pt x="7576360" y="5680026"/>
                  </a:lnTo>
                  <a:lnTo>
                    <a:pt x="7549185" y="5715447"/>
                  </a:lnTo>
                  <a:lnTo>
                    <a:pt x="7520513" y="5749615"/>
                  </a:lnTo>
                  <a:lnTo>
                    <a:pt x="7490394" y="5782483"/>
                  </a:lnTo>
                  <a:lnTo>
                    <a:pt x="7458876" y="5814000"/>
                  </a:lnTo>
                  <a:lnTo>
                    <a:pt x="7426009" y="5844119"/>
                  </a:lnTo>
                  <a:lnTo>
                    <a:pt x="7391841" y="5872791"/>
                  </a:lnTo>
                  <a:lnTo>
                    <a:pt x="7356421" y="5899966"/>
                  </a:lnTo>
                  <a:lnTo>
                    <a:pt x="7319797" y="5925596"/>
                  </a:lnTo>
                  <a:lnTo>
                    <a:pt x="7282019" y="5949633"/>
                  </a:lnTo>
                  <a:lnTo>
                    <a:pt x="7243136" y="5972027"/>
                  </a:lnTo>
                  <a:lnTo>
                    <a:pt x="7203195" y="5992730"/>
                  </a:lnTo>
                  <a:lnTo>
                    <a:pt x="7162247" y="6011692"/>
                  </a:lnTo>
                  <a:lnTo>
                    <a:pt x="7120339" y="6028866"/>
                  </a:lnTo>
                  <a:lnTo>
                    <a:pt x="7077521" y="6044202"/>
                  </a:lnTo>
                  <a:lnTo>
                    <a:pt x="7033841" y="6057651"/>
                  </a:lnTo>
                  <a:lnTo>
                    <a:pt x="6989348" y="6069166"/>
                  </a:lnTo>
                  <a:lnTo>
                    <a:pt x="6944091" y="6078696"/>
                  </a:lnTo>
                  <a:lnTo>
                    <a:pt x="6898119" y="6086193"/>
                  </a:lnTo>
                  <a:lnTo>
                    <a:pt x="6851481" y="6091609"/>
                  </a:lnTo>
                  <a:lnTo>
                    <a:pt x="6804224" y="6094894"/>
                  </a:lnTo>
                  <a:lnTo>
                    <a:pt x="6756400" y="6096000"/>
                  </a:lnTo>
                  <a:lnTo>
                    <a:pt x="1016000" y="6096000"/>
                  </a:lnTo>
                  <a:lnTo>
                    <a:pt x="968175" y="6094894"/>
                  </a:lnTo>
                  <a:lnTo>
                    <a:pt x="920918" y="6091609"/>
                  </a:lnTo>
                  <a:lnTo>
                    <a:pt x="874280" y="6086193"/>
                  </a:lnTo>
                  <a:lnTo>
                    <a:pt x="828308" y="6078696"/>
                  </a:lnTo>
                  <a:lnTo>
                    <a:pt x="783051" y="6069166"/>
                  </a:lnTo>
                  <a:lnTo>
                    <a:pt x="738558" y="6057651"/>
                  </a:lnTo>
                  <a:lnTo>
                    <a:pt x="694878" y="6044202"/>
                  </a:lnTo>
                  <a:lnTo>
                    <a:pt x="652060" y="6028866"/>
                  </a:lnTo>
                  <a:lnTo>
                    <a:pt x="610152" y="6011692"/>
                  </a:lnTo>
                  <a:lnTo>
                    <a:pt x="569204" y="5992730"/>
                  </a:lnTo>
                  <a:lnTo>
                    <a:pt x="529263" y="5972027"/>
                  </a:lnTo>
                  <a:lnTo>
                    <a:pt x="490380" y="5949633"/>
                  </a:lnTo>
                  <a:lnTo>
                    <a:pt x="452602" y="5925596"/>
                  </a:lnTo>
                  <a:lnTo>
                    <a:pt x="415978" y="5899966"/>
                  </a:lnTo>
                  <a:lnTo>
                    <a:pt x="380558" y="5872791"/>
                  </a:lnTo>
                  <a:lnTo>
                    <a:pt x="346390" y="5844119"/>
                  </a:lnTo>
                  <a:lnTo>
                    <a:pt x="313523" y="5814000"/>
                  </a:lnTo>
                  <a:lnTo>
                    <a:pt x="282005" y="5782483"/>
                  </a:lnTo>
                  <a:lnTo>
                    <a:pt x="251886" y="5749615"/>
                  </a:lnTo>
                  <a:lnTo>
                    <a:pt x="223214" y="5715447"/>
                  </a:lnTo>
                  <a:lnTo>
                    <a:pt x="196039" y="5680026"/>
                  </a:lnTo>
                  <a:lnTo>
                    <a:pt x="170408" y="5643402"/>
                  </a:lnTo>
                  <a:lnTo>
                    <a:pt x="146371" y="5605623"/>
                  </a:lnTo>
                  <a:lnTo>
                    <a:pt x="123976" y="5566739"/>
                  </a:lnTo>
                  <a:lnTo>
                    <a:pt x="103273" y="5526797"/>
                  </a:lnTo>
                  <a:lnTo>
                    <a:pt x="84310" y="5485847"/>
                  </a:lnTo>
                  <a:lnTo>
                    <a:pt x="67136" y="5443937"/>
                  </a:lnTo>
                  <a:lnTo>
                    <a:pt x="51799" y="5401117"/>
                  </a:lnTo>
                  <a:lnTo>
                    <a:pt x="38349" y="5357435"/>
                  </a:lnTo>
                  <a:lnTo>
                    <a:pt x="26835" y="5312940"/>
                  </a:lnTo>
                  <a:lnTo>
                    <a:pt x="17304" y="5267680"/>
                  </a:lnTo>
                  <a:lnTo>
                    <a:pt x="9807" y="5221705"/>
                  </a:lnTo>
                  <a:lnTo>
                    <a:pt x="4391" y="5175063"/>
                  </a:lnTo>
                  <a:lnTo>
                    <a:pt x="1105" y="5127803"/>
                  </a:lnTo>
                  <a:lnTo>
                    <a:pt x="0" y="5079974"/>
                  </a:lnTo>
                  <a:lnTo>
                    <a:pt x="0" y="10160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87644" y="1546301"/>
            <a:ext cx="228981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DECREASES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in:</a:t>
            </a:r>
            <a:endParaRPr sz="2400">
              <a:latin typeface="Times New Roman"/>
              <a:cs typeface="Times New Roman"/>
            </a:endParaRPr>
          </a:p>
          <a:p>
            <a:pPr marL="12700" marR="36512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Acute</a:t>
            </a:r>
            <a:r>
              <a:rPr sz="2400" spc="-40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Infection  Severe</a:t>
            </a:r>
            <a:r>
              <a:rPr sz="2400" spc="-2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injury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1954" y="1180846"/>
            <a:ext cx="233489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Symbol"/>
              <a:buChar char=""/>
              <a:tabLst>
                <a:tab pos="153670" algn="l"/>
              </a:tabLst>
            </a:pPr>
            <a:r>
              <a:rPr sz="2400" b="1" dirty="0">
                <a:latin typeface="Times New Roman"/>
                <a:cs typeface="Times New Roman"/>
              </a:rPr>
              <a:t>Basophils  </a:t>
            </a:r>
            <a:r>
              <a:rPr sz="2400" b="1" spc="-5" dirty="0">
                <a:latin typeface="Times New Roman"/>
                <a:cs typeface="Times New Roman"/>
              </a:rPr>
              <a:t>INCREASES </a:t>
            </a:r>
            <a:r>
              <a:rPr sz="2400" b="1" dirty="0">
                <a:latin typeface="Times New Roman"/>
                <a:cs typeface="Times New Roman"/>
              </a:rPr>
              <a:t>in: </a:t>
            </a:r>
            <a:r>
              <a:rPr sz="2400" b="1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Chronic</a:t>
            </a:r>
            <a:r>
              <a:rPr sz="2400" spc="-7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leaukemia  </a:t>
            </a:r>
            <a:r>
              <a:rPr sz="2400" dirty="0">
                <a:solidFill>
                  <a:srgbClr val="92CDDD"/>
                </a:solidFill>
                <a:latin typeface="Times New Roman"/>
                <a:cs typeface="Times New Roman"/>
              </a:rPr>
              <a:t>Myelofibrosis  </a:t>
            </a:r>
            <a:r>
              <a:rPr sz="2400" spc="-5" dirty="0">
                <a:solidFill>
                  <a:srgbClr val="92CDDD"/>
                </a:solidFill>
                <a:latin typeface="Times New Roman"/>
                <a:cs typeface="Times New Roman"/>
              </a:rPr>
              <a:t>Polycythemia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7644" y="3741801"/>
            <a:ext cx="23196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DECREASES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Aplastic</a:t>
            </a:r>
            <a:r>
              <a:rPr sz="2400" b="1" spc="-170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Anaemia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1954" y="3376041"/>
            <a:ext cx="30994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Symbol"/>
              <a:buChar char=""/>
              <a:tabLst>
                <a:tab pos="153670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Lymphocytes  </a:t>
            </a:r>
            <a:r>
              <a:rPr sz="2400" b="1" spc="-5" dirty="0">
                <a:latin typeface="Times New Roman"/>
                <a:cs typeface="Times New Roman"/>
              </a:rPr>
              <a:t>INCEASES in: 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92CDDD"/>
                </a:solidFill>
                <a:latin typeface="Times New Roman"/>
                <a:cs typeface="Times New Roman"/>
              </a:rPr>
              <a:t>Lymphocytic</a:t>
            </a:r>
            <a:r>
              <a:rPr sz="2400" b="1" spc="-7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2CDDD"/>
                </a:solidFill>
                <a:latin typeface="Times New Roman"/>
                <a:cs typeface="Times New Roman"/>
              </a:rPr>
              <a:t>Leukemia  Mumps</a:t>
            </a:r>
            <a:endParaRPr sz="2400">
              <a:latin typeface="Times New Roman"/>
              <a:cs typeface="Times New Roman"/>
            </a:endParaRPr>
          </a:p>
          <a:p>
            <a:pPr marL="12700" marR="772795">
              <a:lnSpc>
                <a:spcPct val="100000"/>
              </a:lnSpc>
            </a:pP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Whooping Cough  </a:t>
            </a:r>
            <a:r>
              <a:rPr sz="2400" b="1" spc="-10" dirty="0">
                <a:solidFill>
                  <a:srgbClr val="92CDDD"/>
                </a:solidFill>
                <a:latin typeface="Times New Roman"/>
                <a:cs typeface="Times New Roman"/>
              </a:rPr>
              <a:t>Chronic</a:t>
            </a:r>
            <a:r>
              <a:rPr sz="2400" b="1" spc="-8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2CDDD"/>
                </a:solidFill>
                <a:latin typeface="Times New Roman"/>
                <a:cs typeface="Times New Roman"/>
              </a:rPr>
              <a:t>Infection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27676" y="1447800"/>
            <a:ext cx="1905" cy="5105400"/>
          </a:xfrm>
          <a:custGeom>
            <a:avLst/>
            <a:gdLst/>
            <a:ahLst/>
            <a:cxnLst/>
            <a:rect l="l" t="t" r="r" b="b"/>
            <a:pathLst>
              <a:path w="1904" h="5105400">
                <a:moveTo>
                  <a:pt x="1650" y="2438400"/>
                </a:moveTo>
                <a:lnTo>
                  <a:pt x="0" y="5105400"/>
                </a:lnTo>
              </a:path>
              <a:path w="1904" h="5105400">
                <a:moveTo>
                  <a:pt x="1650" y="0"/>
                </a:moveTo>
                <a:lnTo>
                  <a:pt x="0" y="2667000"/>
                </a:lnTo>
              </a:path>
            </a:pathLst>
          </a:custGeom>
          <a:ln w="762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661416"/>
            <a:ext cx="8552815" cy="3676015"/>
            <a:chOff x="409955" y="661416"/>
            <a:chExt cx="8552815" cy="3676015"/>
          </a:xfrm>
        </p:grpSpPr>
        <p:sp>
          <p:nvSpPr>
            <p:cNvPr id="3" name="object 3"/>
            <p:cNvSpPr/>
            <p:nvPr/>
          </p:nvSpPr>
          <p:spPr>
            <a:xfrm>
              <a:off x="409955" y="661416"/>
              <a:ext cx="8552688" cy="3675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685800"/>
              <a:ext cx="8458200" cy="3581400"/>
            </a:xfrm>
            <a:custGeom>
              <a:avLst/>
              <a:gdLst/>
              <a:ahLst/>
              <a:cxnLst/>
              <a:rect l="l" t="t" r="r" b="b"/>
              <a:pathLst>
                <a:path w="8458200" h="3581400">
                  <a:moveTo>
                    <a:pt x="7861300" y="0"/>
                  </a:moveTo>
                  <a:lnTo>
                    <a:pt x="596912" y="0"/>
                  </a:lnTo>
                  <a:lnTo>
                    <a:pt x="547956" y="1978"/>
                  </a:lnTo>
                  <a:lnTo>
                    <a:pt x="500090" y="7811"/>
                  </a:lnTo>
                  <a:lnTo>
                    <a:pt x="453467" y="17345"/>
                  </a:lnTo>
                  <a:lnTo>
                    <a:pt x="408241" y="30427"/>
                  </a:lnTo>
                  <a:lnTo>
                    <a:pt x="364566" y="46902"/>
                  </a:lnTo>
                  <a:lnTo>
                    <a:pt x="322596" y="66618"/>
                  </a:lnTo>
                  <a:lnTo>
                    <a:pt x="282484" y="89421"/>
                  </a:lnTo>
                  <a:lnTo>
                    <a:pt x="244383" y="115157"/>
                  </a:lnTo>
                  <a:lnTo>
                    <a:pt x="208447" y="143673"/>
                  </a:lnTo>
                  <a:lnTo>
                    <a:pt x="174831" y="174815"/>
                  </a:lnTo>
                  <a:lnTo>
                    <a:pt x="143687" y="208430"/>
                  </a:lnTo>
                  <a:lnTo>
                    <a:pt x="115169" y="244364"/>
                  </a:lnTo>
                  <a:lnTo>
                    <a:pt x="89431" y="282463"/>
                  </a:lnTo>
                  <a:lnTo>
                    <a:pt x="66626" y="322575"/>
                  </a:lnTo>
                  <a:lnTo>
                    <a:pt x="46908" y="364545"/>
                  </a:lnTo>
                  <a:lnTo>
                    <a:pt x="30430" y="408220"/>
                  </a:lnTo>
                  <a:lnTo>
                    <a:pt x="17347" y="453447"/>
                  </a:lnTo>
                  <a:lnTo>
                    <a:pt x="7812" y="500071"/>
                  </a:lnTo>
                  <a:lnTo>
                    <a:pt x="1978" y="547940"/>
                  </a:lnTo>
                  <a:lnTo>
                    <a:pt x="0" y="596900"/>
                  </a:lnTo>
                  <a:lnTo>
                    <a:pt x="0" y="2984500"/>
                  </a:lnTo>
                  <a:lnTo>
                    <a:pt x="1978" y="3033459"/>
                  </a:lnTo>
                  <a:lnTo>
                    <a:pt x="7812" y="3081328"/>
                  </a:lnTo>
                  <a:lnTo>
                    <a:pt x="17347" y="3127952"/>
                  </a:lnTo>
                  <a:lnTo>
                    <a:pt x="30430" y="3173179"/>
                  </a:lnTo>
                  <a:lnTo>
                    <a:pt x="46908" y="3216854"/>
                  </a:lnTo>
                  <a:lnTo>
                    <a:pt x="66626" y="3258824"/>
                  </a:lnTo>
                  <a:lnTo>
                    <a:pt x="89431" y="3298936"/>
                  </a:lnTo>
                  <a:lnTo>
                    <a:pt x="115169" y="3337035"/>
                  </a:lnTo>
                  <a:lnTo>
                    <a:pt x="143687" y="3372969"/>
                  </a:lnTo>
                  <a:lnTo>
                    <a:pt x="174831" y="3406584"/>
                  </a:lnTo>
                  <a:lnTo>
                    <a:pt x="208447" y="3437726"/>
                  </a:lnTo>
                  <a:lnTo>
                    <a:pt x="244383" y="3466242"/>
                  </a:lnTo>
                  <a:lnTo>
                    <a:pt x="282484" y="3491978"/>
                  </a:lnTo>
                  <a:lnTo>
                    <a:pt x="322596" y="3514781"/>
                  </a:lnTo>
                  <a:lnTo>
                    <a:pt x="364566" y="3534497"/>
                  </a:lnTo>
                  <a:lnTo>
                    <a:pt x="408241" y="3550972"/>
                  </a:lnTo>
                  <a:lnTo>
                    <a:pt x="453467" y="3564054"/>
                  </a:lnTo>
                  <a:lnTo>
                    <a:pt x="500090" y="3573588"/>
                  </a:lnTo>
                  <a:lnTo>
                    <a:pt x="547956" y="3579421"/>
                  </a:lnTo>
                  <a:lnTo>
                    <a:pt x="596912" y="3581400"/>
                  </a:lnTo>
                  <a:lnTo>
                    <a:pt x="7861300" y="3581400"/>
                  </a:lnTo>
                  <a:lnTo>
                    <a:pt x="7910259" y="3579421"/>
                  </a:lnTo>
                  <a:lnTo>
                    <a:pt x="7958128" y="3573588"/>
                  </a:lnTo>
                  <a:lnTo>
                    <a:pt x="8004752" y="3564054"/>
                  </a:lnTo>
                  <a:lnTo>
                    <a:pt x="8049979" y="3550972"/>
                  </a:lnTo>
                  <a:lnTo>
                    <a:pt x="8093654" y="3534497"/>
                  </a:lnTo>
                  <a:lnTo>
                    <a:pt x="8135624" y="3514781"/>
                  </a:lnTo>
                  <a:lnTo>
                    <a:pt x="8175736" y="3491978"/>
                  </a:lnTo>
                  <a:lnTo>
                    <a:pt x="8213835" y="3466242"/>
                  </a:lnTo>
                  <a:lnTo>
                    <a:pt x="8249769" y="3437726"/>
                  </a:lnTo>
                  <a:lnTo>
                    <a:pt x="8283384" y="3406584"/>
                  </a:lnTo>
                  <a:lnTo>
                    <a:pt x="8314526" y="3372969"/>
                  </a:lnTo>
                  <a:lnTo>
                    <a:pt x="8343042" y="3337035"/>
                  </a:lnTo>
                  <a:lnTo>
                    <a:pt x="8368778" y="3298936"/>
                  </a:lnTo>
                  <a:lnTo>
                    <a:pt x="8391581" y="3258824"/>
                  </a:lnTo>
                  <a:lnTo>
                    <a:pt x="8411297" y="3216854"/>
                  </a:lnTo>
                  <a:lnTo>
                    <a:pt x="8427772" y="3173179"/>
                  </a:lnTo>
                  <a:lnTo>
                    <a:pt x="8440854" y="3127952"/>
                  </a:lnTo>
                  <a:lnTo>
                    <a:pt x="8450388" y="3081328"/>
                  </a:lnTo>
                  <a:lnTo>
                    <a:pt x="8456221" y="3033459"/>
                  </a:lnTo>
                  <a:lnTo>
                    <a:pt x="8458200" y="2984500"/>
                  </a:lnTo>
                  <a:lnTo>
                    <a:pt x="8458200" y="596900"/>
                  </a:lnTo>
                  <a:lnTo>
                    <a:pt x="8456221" y="547940"/>
                  </a:lnTo>
                  <a:lnTo>
                    <a:pt x="8450388" y="500071"/>
                  </a:lnTo>
                  <a:lnTo>
                    <a:pt x="8440854" y="453447"/>
                  </a:lnTo>
                  <a:lnTo>
                    <a:pt x="8427772" y="408220"/>
                  </a:lnTo>
                  <a:lnTo>
                    <a:pt x="8411297" y="364545"/>
                  </a:lnTo>
                  <a:lnTo>
                    <a:pt x="8391581" y="322575"/>
                  </a:lnTo>
                  <a:lnTo>
                    <a:pt x="8368778" y="282463"/>
                  </a:lnTo>
                  <a:lnTo>
                    <a:pt x="8343042" y="244364"/>
                  </a:lnTo>
                  <a:lnTo>
                    <a:pt x="8314526" y="208430"/>
                  </a:lnTo>
                  <a:lnTo>
                    <a:pt x="8283384" y="174815"/>
                  </a:lnTo>
                  <a:lnTo>
                    <a:pt x="8249769" y="143673"/>
                  </a:lnTo>
                  <a:lnTo>
                    <a:pt x="8213835" y="115157"/>
                  </a:lnTo>
                  <a:lnTo>
                    <a:pt x="8175736" y="89421"/>
                  </a:lnTo>
                  <a:lnTo>
                    <a:pt x="8135624" y="66618"/>
                  </a:lnTo>
                  <a:lnTo>
                    <a:pt x="8093654" y="46902"/>
                  </a:lnTo>
                  <a:lnTo>
                    <a:pt x="8049979" y="30427"/>
                  </a:lnTo>
                  <a:lnTo>
                    <a:pt x="8004752" y="17345"/>
                  </a:lnTo>
                  <a:lnTo>
                    <a:pt x="7958128" y="7811"/>
                  </a:lnTo>
                  <a:lnTo>
                    <a:pt x="7910259" y="1978"/>
                  </a:lnTo>
                  <a:lnTo>
                    <a:pt x="78613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199" y="685800"/>
              <a:ext cx="8458200" cy="3581400"/>
            </a:xfrm>
            <a:custGeom>
              <a:avLst/>
              <a:gdLst/>
              <a:ahLst/>
              <a:cxnLst/>
              <a:rect l="l" t="t" r="r" b="b"/>
              <a:pathLst>
                <a:path w="8458200" h="3581400">
                  <a:moveTo>
                    <a:pt x="0" y="596900"/>
                  </a:moveTo>
                  <a:lnTo>
                    <a:pt x="1978" y="547940"/>
                  </a:lnTo>
                  <a:lnTo>
                    <a:pt x="7812" y="500071"/>
                  </a:lnTo>
                  <a:lnTo>
                    <a:pt x="17347" y="453447"/>
                  </a:lnTo>
                  <a:lnTo>
                    <a:pt x="30430" y="408220"/>
                  </a:lnTo>
                  <a:lnTo>
                    <a:pt x="46908" y="364545"/>
                  </a:lnTo>
                  <a:lnTo>
                    <a:pt x="66626" y="322575"/>
                  </a:lnTo>
                  <a:lnTo>
                    <a:pt x="89431" y="282463"/>
                  </a:lnTo>
                  <a:lnTo>
                    <a:pt x="115169" y="244364"/>
                  </a:lnTo>
                  <a:lnTo>
                    <a:pt x="143687" y="208430"/>
                  </a:lnTo>
                  <a:lnTo>
                    <a:pt x="174831" y="174815"/>
                  </a:lnTo>
                  <a:lnTo>
                    <a:pt x="208447" y="143673"/>
                  </a:lnTo>
                  <a:lnTo>
                    <a:pt x="244383" y="115157"/>
                  </a:lnTo>
                  <a:lnTo>
                    <a:pt x="282484" y="89421"/>
                  </a:lnTo>
                  <a:lnTo>
                    <a:pt x="322596" y="66618"/>
                  </a:lnTo>
                  <a:lnTo>
                    <a:pt x="364566" y="46902"/>
                  </a:lnTo>
                  <a:lnTo>
                    <a:pt x="408241" y="30427"/>
                  </a:lnTo>
                  <a:lnTo>
                    <a:pt x="453467" y="17345"/>
                  </a:lnTo>
                  <a:lnTo>
                    <a:pt x="500090" y="7811"/>
                  </a:lnTo>
                  <a:lnTo>
                    <a:pt x="547956" y="1978"/>
                  </a:lnTo>
                  <a:lnTo>
                    <a:pt x="596912" y="0"/>
                  </a:lnTo>
                  <a:lnTo>
                    <a:pt x="7861300" y="0"/>
                  </a:lnTo>
                  <a:lnTo>
                    <a:pt x="7910259" y="1978"/>
                  </a:lnTo>
                  <a:lnTo>
                    <a:pt x="7958128" y="7811"/>
                  </a:lnTo>
                  <a:lnTo>
                    <a:pt x="8004752" y="17345"/>
                  </a:lnTo>
                  <a:lnTo>
                    <a:pt x="8049979" y="30427"/>
                  </a:lnTo>
                  <a:lnTo>
                    <a:pt x="8093654" y="46902"/>
                  </a:lnTo>
                  <a:lnTo>
                    <a:pt x="8135624" y="66618"/>
                  </a:lnTo>
                  <a:lnTo>
                    <a:pt x="8175736" y="89421"/>
                  </a:lnTo>
                  <a:lnTo>
                    <a:pt x="8213835" y="115157"/>
                  </a:lnTo>
                  <a:lnTo>
                    <a:pt x="8249769" y="143673"/>
                  </a:lnTo>
                  <a:lnTo>
                    <a:pt x="8283384" y="174815"/>
                  </a:lnTo>
                  <a:lnTo>
                    <a:pt x="8314526" y="208430"/>
                  </a:lnTo>
                  <a:lnTo>
                    <a:pt x="8343042" y="244364"/>
                  </a:lnTo>
                  <a:lnTo>
                    <a:pt x="8368778" y="282463"/>
                  </a:lnTo>
                  <a:lnTo>
                    <a:pt x="8391581" y="322575"/>
                  </a:lnTo>
                  <a:lnTo>
                    <a:pt x="8411297" y="364545"/>
                  </a:lnTo>
                  <a:lnTo>
                    <a:pt x="8427772" y="408220"/>
                  </a:lnTo>
                  <a:lnTo>
                    <a:pt x="8440854" y="453447"/>
                  </a:lnTo>
                  <a:lnTo>
                    <a:pt x="8450388" y="500071"/>
                  </a:lnTo>
                  <a:lnTo>
                    <a:pt x="8456221" y="547940"/>
                  </a:lnTo>
                  <a:lnTo>
                    <a:pt x="8458200" y="596900"/>
                  </a:lnTo>
                  <a:lnTo>
                    <a:pt x="8458200" y="2984500"/>
                  </a:lnTo>
                  <a:lnTo>
                    <a:pt x="8456221" y="3033459"/>
                  </a:lnTo>
                  <a:lnTo>
                    <a:pt x="8450388" y="3081328"/>
                  </a:lnTo>
                  <a:lnTo>
                    <a:pt x="8440854" y="3127952"/>
                  </a:lnTo>
                  <a:lnTo>
                    <a:pt x="8427772" y="3173179"/>
                  </a:lnTo>
                  <a:lnTo>
                    <a:pt x="8411297" y="3216854"/>
                  </a:lnTo>
                  <a:lnTo>
                    <a:pt x="8391581" y="3258824"/>
                  </a:lnTo>
                  <a:lnTo>
                    <a:pt x="8368778" y="3298936"/>
                  </a:lnTo>
                  <a:lnTo>
                    <a:pt x="8343042" y="3337035"/>
                  </a:lnTo>
                  <a:lnTo>
                    <a:pt x="8314526" y="3372969"/>
                  </a:lnTo>
                  <a:lnTo>
                    <a:pt x="8283384" y="3406584"/>
                  </a:lnTo>
                  <a:lnTo>
                    <a:pt x="8249769" y="3437726"/>
                  </a:lnTo>
                  <a:lnTo>
                    <a:pt x="8213835" y="3466242"/>
                  </a:lnTo>
                  <a:lnTo>
                    <a:pt x="8175736" y="3491978"/>
                  </a:lnTo>
                  <a:lnTo>
                    <a:pt x="8135624" y="3514781"/>
                  </a:lnTo>
                  <a:lnTo>
                    <a:pt x="8093654" y="3534497"/>
                  </a:lnTo>
                  <a:lnTo>
                    <a:pt x="8049979" y="3550972"/>
                  </a:lnTo>
                  <a:lnTo>
                    <a:pt x="8004752" y="3564054"/>
                  </a:lnTo>
                  <a:lnTo>
                    <a:pt x="7958128" y="3573588"/>
                  </a:lnTo>
                  <a:lnTo>
                    <a:pt x="7910259" y="3579421"/>
                  </a:lnTo>
                  <a:lnTo>
                    <a:pt x="7861300" y="3581400"/>
                  </a:lnTo>
                  <a:lnTo>
                    <a:pt x="596912" y="3581400"/>
                  </a:lnTo>
                  <a:lnTo>
                    <a:pt x="547956" y="3579421"/>
                  </a:lnTo>
                  <a:lnTo>
                    <a:pt x="500090" y="3573588"/>
                  </a:lnTo>
                  <a:lnTo>
                    <a:pt x="453467" y="3564054"/>
                  </a:lnTo>
                  <a:lnTo>
                    <a:pt x="408241" y="3550972"/>
                  </a:lnTo>
                  <a:lnTo>
                    <a:pt x="364566" y="3534497"/>
                  </a:lnTo>
                  <a:lnTo>
                    <a:pt x="322596" y="3514781"/>
                  </a:lnTo>
                  <a:lnTo>
                    <a:pt x="282484" y="3491978"/>
                  </a:lnTo>
                  <a:lnTo>
                    <a:pt x="244383" y="3466242"/>
                  </a:lnTo>
                  <a:lnTo>
                    <a:pt x="208447" y="3437726"/>
                  </a:lnTo>
                  <a:lnTo>
                    <a:pt x="174831" y="3406584"/>
                  </a:lnTo>
                  <a:lnTo>
                    <a:pt x="143687" y="3372969"/>
                  </a:lnTo>
                  <a:lnTo>
                    <a:pt x="115169" y="3337035"/>
                  </a:lnTo>
                  <a:lnTo>
                    <a:pt x="89431" y="3298936"/>
                  </a:lnTo>
                  <a:lnTo>
                    <a:pt x="66626" y="3258824"/>
                  </a:lnTo>
                  <a:lnTo>
                    <a:pt x="46908" y="3216854"/>
                  </a:lnTo>
                  <a:lnTo>
                    <a:pt x="30430" y="3173179"/>
                  </a:lnTo>
                  <a:lnTo>
                    <a:pt x="17347" y="3127952"/>
                  </a:lnTo>
                  <a:lnTo>
                    <a:pt x="7812" y="3081328"/>
                  </a:lnTo>
                  <a:lnTo>
                    <a:pt x="1978" y="3033459"/>
                  </a:lnTo>
                  <a:lnTo>
                    <a:pt x="0" y="2984500"/>
                  </a:lnTo>
                  <a:lnTo>
                    <a:pt x="0" y="5969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98234" y="1538985"/>
            <a:ext cx="23653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DECREASES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in:</a:t>
            </a:r>
            <a:endParaRPr sz="2400">
              <a:latin typeface="Times New Roman"/>
              <a:cs typeface="Times New Roman"/>
            </a:endParaRPr>
          </a:p>
          <a:p>
            <a:pPr marL="12700" marR="50165">
              <a:lnSpc>
                <a:spcPct val="100000"/>
              </a:lnSpc>
            </a:pP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Aplastic</a:t>
            </a:r>
            <a:r>
              <a:rPr sz="2400" b="1" spc="-17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Anaemia  Acute</a:t>
            </a:r>
            <a:r>
              <a:rPr sz="2400" b="1" spc="-2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2CDDD"/>
                </a:solidFill>
                <a:latin typeface="Times New Roman"/>
                <a:cs typeface="Times New Roman"/>
              </a:rPr>
              <a:t>Leukemia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8095" y="1173226"/>
            <a:ext cx="270383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b="1" dirty="0">
                <a:latin typeface="Times New Roman"/>
                <a:cs typeface="Times New Roman"/>
              </a:rPr>
              <a:t>Monocytes  </a:t>
            </a:r>
            <a:r>
              <a:rPr sz="2400" b="1" spc="-5" dirty="0">
                <a:latin typeface="Times New Roman"/>
                <a:cs typeface="Times New Roman"/>
              </a:rPr>
              <a:t>INCREASES in: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Hodgkin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disease 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2CDDD"/>
                </a:solidFill>
                <a:latin typeface="Times New Roman"/>
                <a:cs typeface="Times New Roman"/>
              </a:rPr>
              <a:t>Monocytic 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Anaemia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Malaria – Kala</a:t>
            </a:r>
            <a:r>
              <a:rPr sz="2400" b="1" spc="-25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Azar 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SABE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TB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0600" y="1447800"/>
            <a:ext cx="1905" cy="2667000"/>
          </a:xfrm>
          <a:custGeom>
            <a:avLst/>
            <a:gdLst/>
            <a:ahLst/>
            <a:cxnLst/>
            <a:rect l="l" t="t" r="r" b="b"/>
            <a:pathLst>
              <a:path w="1904" h="2667000">
                <a:moveTo>
                  <a:pt x="1650" y="0"/>
                </a:moveTo>
                <a:lnTo>
                  <a:pt x="0" y="2667000"/>
                </a:lnTo>
              </a:path>
            </a:pathLst>
          </a:custGeom>
          <a:ln w="76199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76016" y="292608"/>
            <a:ext cx="2933700" cy="789940"/>
            <a:chOff x="3176016" y="292608"/>
            <a:chExt cx="2933700" cy="789940"/>
          </a:xfrm>
        </p:grpSpPr>
        <p:sp>
          <p:nvSpPr>
            <p:cNvPr id="3" name="object 3"/>
            <p:cNvSpPr/>
            <p:nvPr/>
          </p:nvSpPr>
          <p:spPr>
            <a:xfrm>
              <a:off x="3188970" y="305562"/>
              <a:ext cx="2908300" cy="763905"/>
            </a:xfrm>
            <a:custGeom>
              <a:avLst/>
              <a:gdLst/>
              <a:ahLst/>
              <a:cxnLst/>
              <a:rect l="l" t="t" r="r" b="b"/>
              <a:pathLst>
                <a:path w="2908300" h="763905">
                  <a:moveTo>
                    <a:pt x="2780538" y="0"/>
                  </a:moveTo>
                  <a:lnTo>
                    <a:pt x="127254" y="0"/>
                  </a:ln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0" y="636270"/>
                  </a:lnTo>
                  <a:lnTo>
                    <a:pt x="10007" y="685782"/>
                  </a:lnTo>
                  <a:lnTo>
                    <a:pt x="37290" y="726233"/>
                  </a:lnTo>
                  <a:lnTo>
                    <a:pt x="77741" y="753516"/>
                  </a:lnTo>
                  <a:lnTo>
                    <a:pt x="127254" y="763524"/>
                  </a:lnTo>
                  <a:lnTo>
                    <a:pt x="2780538" y="763524"/>
                  </a:lnTo>
                  <a:lnTo>
                    <a:pt x="2830050" y="753516"/>
                  </a:lnTo>
                  <a:lnTo>
                    <a:pt x="2870501" y="726233"/>
                  </a:lnTo>
                  <a:lnTo>
                    <a:pt x="2897784" y="685782"/>
                  </a:lnTo>
                  <a:lnTo>
                    <a:pt x="2907792" y="636270"/>
                  </a:lnTo>
                  <a:lnTo>
                    <a:pt x="2907792" y="127254"/>
                  </a:lnTo>
                  <a:lnTo>
                    <a:pt x="2897784" y="77741"/>
                  </a:lnTo>
                  <a:lnTo>
                    <a:pt x="2870501" y="37290"/>
                  </a:lnTo>
                  <a:lnTo>
                    <a:pt x="2830050" y="10007"/>
                  </a:lnTo>
                  <a:lnTo>
                    <a:pt x="278053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88970" y="305562"/>
              <a:ext cx="2908300" cy="763905"/>
            </a:xfrm>
            <a:custGeom>
              <a:avLst/>
              <a:gdLst/>
              <a:ahLst/>
              <a:cxnLst/>
              <a:rect l="l" t="t" r="r" b="b"/>
              <a:pathLst>
                <a:path w="2908300" h="763905">
                  <a:moveTo>
                    <a:pt x="0" y="127254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4" y="0"/>
                  </a:lnTo>
                  <a:lnTo>
                    <a:pt x="2780538" y="0"/>
                  </a:lnTo>
                  <a:lnTo>
                    <a:pt x="2830050" y="10007"/>
                  </a:lnTo>
                  <a:lnTo>
                    <a:pt x="2870501" y="37290"/>
                  </a:lnTo>
                  <a:lnTo>
                    <a:pt x="2897784" y="77741"/>
                  </a:lnTo>
                  <a:lnTo>
                    <a:pt x="2907792" y="127254"/>
                  </a:lnTo>
                  <a:lnTo>
                    <a:pt x="2907792" y="636270"/>
                  </a:lnTo>
                  <a:lnTo>
                    <a:pt x="2897784" y="685782"/>
                  </a:lnTo>
                  <a:lnTo>
                    <a:pt x="2870501" y="726233"/>
                  </a:lnTo>
                  <a:lnTo>
                    <a:pt x="2830050" y="753516"/>
                  </a:lnTo>
                  <a:lnTo>
                    <a:pt x="2780538" y="763524"/>
                  </a:lnTo>
                  <a:lnTo>
                    <a:pt x="127254" y="763524"/>
                  </a:lnTo>
                  <a:lnTo>
                    <a:pt x="77741" y="753516"/>
                  </a:lnTo>
                  <a:lnTo>
                    <a:pt x="37290" y="726233"/>
                  </a:lnTo>
                  <a:lnTo>
                    <a:pt x="10007" y="685782"/>
                  </a:lnTo>
                  <a:lnTo>
                    <a:pt x="0" y="636270"/>
                  </a:lnTo>
                  <a:lnTo>
                    <a:pt x="0" y="1272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22928" y="375920"/>
            <a:ext cx="20389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5" dirty="0">
                <a:solidFill>
                  <a:srgbClr val="FFFFFF"/>
                </a:solidFill>
                <a:latin typeface="Comic Sans MS"/>
                <a:cs typeface="Comic Sans MS"/>
              </a:rPr>
              <a:t>RBC</a:t>
            </a:r>
            <a:r>
              <a:rPr sz="3300" b="0" spc="-9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300" b="0" dirty="0">
                <a:solidFill>
                  <a:srgbClr val="FFFFFF"/>
                </a:solidFill>
                <a:latin typeface="Comic Sans MS"/>
                <a:cs typeface="Comic Sans MS"/>
              </a:rPr>
              <a:t>Count</a:t>
            </a:r>
            <a:endParaRPr sz="33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7556" y="1194816"/>
            <a:ext cx="8705215" cy="4742815"/>
            <a:chOff x="257556" y="1194816"/>
            <a:chExt cx="8705215" cy="4742815"/>
          </a:xfrm>
        </p:grpSpPr>
        <p:sp>
          <p:nvSpPr>
            <p:cNvPr id="7" name="object 7"/>
            <p:cNvSpPr/>
            <p:nvPr/>
          </p:nvSpPr>
          <p:spPr>
            <a:xfrm>
              <a:off x="257556" y="1194816"/>
              <a:ext cx="8705088" cy="47426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7764" y="1481328"/>
              <a:ext cx="8423148" cy="3585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800" y="1219200"/>
              <a:ext cx="8610600" cy="4648200"/>
            </a:xfrm>
            <a:custGeom>
              <a:avLst/>
              <a:gdLst/>
              <a:ahLst/>
              <a:cxnLst/>
              <a:rect l="l" t="t" r="r" b="b"/>
              <a:pathLst>
                <a:path w="8610600" h="4648200">
                  <a:moveTo>
                    <a:pt x="7835900" y="0"/>
                  </a:moveTo>
                  <a:lnTo>
                    <a:pt x="774712" y="0"/>
                  </a:lnTo>
                  <a:lnTo>
                    <a:pt x="727519" y="1413"/>
                  </a:lnTo>
                  <a:lnTo>
                    <a:pt x="681073" y="5601"/>
                  </a:lnTo>
                  <a:lnTo>
                    <a:pt x="635456" y="12481"/>
                  </a:lnTo>
                  <a:lnTo>
                    <a:pt x="590749" y="21972"/>
                  </a:lnTo>
                  <a:lnTo>
                    <a:pt x="547033" y="33994"/>
                  </a:lnTo>
                  <a:lnTo>
                    <a:pt x="504389" y="48466"/>
                  </a:lnTo>
                  <a:lnTo>
                    <a:pt x="462898" y="65306"/>
                  </a:lnTo>
                  <a:lnTo>
                    <a:pt x="422641" y="84433"/>
                  </a:lnTo>
                  <a:lnTo>
                    <a:pt x="383699" y="105767"/>
                  </a:lnTo>
                  <a:lnTo>
                    <a:pt x="346154" y="129226"/>
                  </a:lnTo>
                  <a:lnTo>
                    <a:pt x="310085" y="154730"/>
                  </a:lnTo>
                  <a:lnTo>
                    <a:pt x="275574" y="182197"/>
                  </a:lnTo>
                  <a:lnTo>
                    <a:pt x="242703" y="211546"/>
                  </a:lnTo>
                  <a:lnTo>
                    <a:pt x="211552" y="242696"/>
                  </a:lnTo>
                  <a:lnTo>
                    <a:pt x="182202" y="275567"/>
                  </a:lnTo>
                  <a:lnTo>
                    <a:pt x="154734" y="310077"/>
                  </a:lnTo>
                  <a:lnTo>
                    <a:pt x="129230" y="346145"/>
                  </a:lnTo>
                  <a:lnTo>
                    <a:pt x="105770" y="383690"/>
                  </a:lnTo>
                  <a:lnTo>
                    <a:pt x="84436" y="422631"/>
                  </a:lnTo>
                  <a:lnTo>
                    <a:pt x="65308" y="462888"/>
                  </a:lnTo>
                  <a:lnTo>
                    <a:pt x="48467" y="504378"/>
                  </a:lnTo>
                  <a:lnTo>
                    <a:pt x="33995" y="547022"/>
                  </a:lnTo>
                  <a:lnTo>
                    <a:pt x="21973" y="590738"/>
                  </a:lnTo>
                  <a:lnTo>
                    <a:pt x="12481" y="635444"/>
                  </a:lnTo>
                  <a:lnTo>
                    <a:pt x="5601" y="681061"/>
                  </a:lnTo>
                  <a:lnTo>
                    <a:pt x="1413" y="727506"/>
                  </a:lnTo>
                  <a:lnTo>
                    <a:pt x="0" y="774700"/>
                  </a:lnTo>
                  <a:lnTo>
                    <a:pt x="0" y="3873500"/>
                  </a:lnTo>
                  <a:lnTo>
                    <a:pt x="1413" y="3920693"/>
                  </a:lnTo>
                  <a:lnTo>
                    <a:pt x="5601" y="3967138"/>
                  </a:lnTo>
                  <a:lnTo>
                    <a:pt x="12481" y="4012755"/>
                  </a:lnTo>
                  <a:lnTo>
                    <a:pt x="21973" y="4057461"/>
                  </a:lnTo>
                  <a:lnTo>
                    <a:pt x="33995" y="4101177"/>
                  </a:lnTo>
                  <a:lnTo>
                    <a:pt x="48467" y="4143821"/>
                  </a:lnTo>
                  <a:lnTo>
                    <a:pt x="65308" y="4185311"/>
                  </a:lnTo>
                  <a:lnTo>
                    <a:pt x="84436" y="4225568"/>
                  </a:lnTo>
                  <a:lnTo>
                    <a:pt x="105770" y="4264509"/>
                  </a:lnTo>
                  <a:lnTo>
                    <a:pt x="129230" y="4302054"/>
                  </a:lnTo>
                  <a:lnTo>
                    <a:pt x="154734" y="4338122"/>
                  </a:lnTo>
                  <a:lnTo>
                    <a:pt x="182202" y="4372632"/>
                  </a:lnTo>
                  <a:lnTo>
                    <a:pt x="211552" y="4405503"/>
                  </a:lnTo>
                  <a:lnTo>
                    <a:pt x="242703" y="4436653"/>
                  </a:lnTo>
                  <a:lnTo>
                    <a:pt x="275574" y="4466002"/>
                  </a:lnTo>
                  <a:lnTo>
                    <a:pt x="310085" y="4493469"/>
                  </a:lnTo>
                  <a:lnTo>
                    <a:pt x="346154" y="4518973"/>
                  </a:lnTo>
                  <a:lnTo>
                    <a:pt x="383699" y="4542432"/>
                  </a:lnTo>
                  <a:lnTo>
                    <a:pt x="422641" y="4563766"/>
                  </a:lnTo>
                  <a:lnTo>
                    <a:pt x="462898" y="4582893"/>
                  </a:lnTo>
                  <a:lnTo>
                    <a:pt x="504389" y="4599733"/>
                  </a:lnTo>
                  <a:lnTo>
                    <a:pt x="547033" y="4614205"/>
                  </a:lnTo>
                  <a:lnTo>
                    <a:pt x="590749" y="4626227"/>
                  </a:lnTo>
                  <a:lnTo>
                    <a:pt x="635456" y="4635718"/>
                  </a:lnTo>
                  <a:lnTo>
                    <a:pt x="681073" y="4642598"/>
                  </a:lnTo>
                  <a:lnTo>
                    <a:pt x="727519" y="4646786"/>
                  </a:lnTo>
                  <a:lnTo>
                    <a:pt x="774712" y="4648200"/>
                  </a:lnTo>
                  <a:lnTo>
                    <a:pt x="7835900" y="4648200"/>
                  </a:lnTo>
                  <a:lnTo>
                    <a:pt x="7883093" y="4646786"/>
                  </a:lnTo>
                  <a:lnTo>
                    <a:pt x="7929538" y="4642598"/>
                  </a:lnTo>
                  <a:lnTo>
                    <a:pt x="7975155" y="4635718"/>
                  </a:lnTo>
                  <a:lnTo>
                    <a:pt x="8019861" y="4626227"/>
                  </a:lnTo>
                  <a:lnTo>
                    <a:pt x="8063577" y="4614205"/>
                  </a:lnTo>
                  <a:lnTo>
                    <a:pt x="8106221" y="4599733"/>
                  </a:lnTo>
                  <a:lnTo>
                    <a:pt x="8147711" y="4582893"/>
                  </a:lnTo>
                  <a:lnTo>
                    <a:pt x="8187968" y="4563766"/>
                  </a:lnTo>
                  <a:lnTo>
                    <a:pt x="8226909" y="4542432"/>
                  </a:lnTo>
                  <a:lnTo>
                    <a:pt x="8264454" y="4518973"/>
                  </a:lnTo>
                  <a:lnTo>
                    <a:pt x="8300522" y="4493469"/>
                  </a:lnTo>
                  <a:lnTo>
                    <a:pt x="8335032" y="4466002"/>
                  </a:lnTo>
                  <a:lnTo>
                    <a:pt x="8367903" y="4436653"/>
                  </a:lnTo>
                  <a:lnTo>
                    <a:pt x="8399053" y="4405503"/>
                  </a:lnTo>
                  <a:lnTo>
                    <a:pt x="8428402" y="4372632"/>
                  </a:lnTo>
                  <a:lnTo>
                    <a:pt x="8455869" y="4338122"/>
                  </a:lnTo>
                  <a:lnTo>
                    <a:pt x="8481373" y="4302054"/>
                  </a:lnTo>
                  <a:lnTo>
                    <a:pt x="8504832" y="4264509"/>
                  </a:lnTo>
                  <a:lnTo>
                    <a:pt x="8526166" y="4225568"/>
                  </a:lnTo>
                  <a:lnTo>
                    <a:pt x="8545293" y="4185311"/>
                  </a:lnTo>
                  <a:lnTo>
                    <a:pt x="8562133" y="4143821"/>
                  </a:lnTo>
                  <a:lnTo>
                    <a:pt x="8576605" y="4101177"/>
                  </a:lnTo>
                  <a:lnTo>
                    <a:pt x="8588627" y="4057461"/>
                  </a:lnTo>
                  <a:lnTo>
                    <a:pt x="8598118" y="4012755"/>
                  </a:lnTo>
                  <a:lnTo>
                    <a:pt x="8604998" y="3967138"/>
                  </a:lnTo>
                  <a:lnTo>
                    <a:pt x="8609186" y="3920693"/>
                  </a:lnTo>
                  <a:lnTo>
                    <a:pt x="8610600" y="3873500"/>
                  </a:lnTo>
                  <a:lnTo>
                    <a:pt x="8610600" y="774700"/>
                  </a:lnTo>
                  <a:lnTo>
                    <a:pt x="8609186" y="727506"/>
                  </a:lnTo>
                  <a:lnTo>
                    <a:pt x="8604998" y="681061"/>
                  </a:lnTo>
                  <a:lnTo>
                    <a:pt x="8598118" y="635444"/>
                  </a:lnTo>
                  <a:lnTo>
                    <a:pt x="8588627" y="590738"/>
                  </a:lnTo>
                  <a:lnTo>
                    <a:pt x="8576605" y="547022"/>
                  </a:lnTo>
                  <a:lnTo>
                    <a:pt x="8562133" y="504378"/>
                  </a:lnTo>
                  <a:lnTo>
                    <a:pt x="8545293" y="462888"/>
                  </a:lnTo>
                  <a:lnTo>
                    <a:pt x="8526166" y="422631"/>
                  </a:lnTo>
                  <a:lnTo>
                    <a:pt x="8504832" y="383690"/>
                  </a:lnTo>
                  <a:lnTo>
                    <a:pt x="8481373" y="346145"/>
                  </a:lnTo>
                  <a:lnTo>
                    <a:pt x="8455869" y="310077"/>
                  </a:lnTo>
                  <a:lnTo>
                    <a:pt x="8428402" y="275567"/>
                  </a:lnTo>
                  <a:lnTo>
                    <a:pt x="8399053" y="242696"/>
                  </a:lnTo>
                  <a:lnTo>
                    <a:pt x="8367903" y="211546"/>
                  </a:lnTo>
                  <a:lnTo>
                    <a:pt x="8335032" y="182197"/>
                  </a:lnTo>
                  <a:lnTo>
                    <a:pt x="8300522" y="154730"/>
                  </a:lnTo>
                  <a:lnTo>
                    <a:pt x="8264454" y="129226"/>
                  </a:lnTo>
                  <a:lnTo>
                    <a:pt x="8226909" y="105767"/>
                  </a:lnTo>
                  <a:lnTo>
                    <a:pt x="8187968" y="84433"/>
                  </a:lnTo>
                  <a:lnTo>
                    <a:pt x="8147711" y="65306"/>
                  </a:lnTo>
                  <a:lnTo>
                    <a:pt x="8106221" y="48466"/>
                  </a:lnTo>
                  <a:lnTo>
                    <a:pt x="8063577" y="33994"/>
                  </a:lnTo>
                  <a:lnTo>
                    <a:pt x="8019861" y="21972"/>
                  </a:lnTo>
                  <a:lnTo>
                    <a:pt x="7975155" y="12481"/>
                  </a:lnTo>
                  <a:lnTo>
                    <a:pt x="7929538" y="5601"/>
                  </a:lnTo>
                  <a:lnTo>
                    <a:pt x="7883093" y="1413"/>
                  </a:lnTo>
                  <a:lnTo>
                    <a:pt x="78359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4800" y="1219200"/>
              <a:ext cx="8610600" cy="4648200"/>
            </a:xfrm>
            <a:custGeom>
              <a:avLst/>
              <a:gdLst/>
              <a:ahLst/>
              <a:cxnLst/>
              <a:rect l="l" t="t" r="r" b="b"/>
              <a:pathLst>
                <a:path w="8610600" h="4648200">
                  <a:moveTo>
                    <a:pt x="0" y="774700"/>
                  </a:moveTo>
                  <a:lnTo>
                    <a:pt x="1413" y="727506"/>
                  </a:lnTo>
                  <a:lnTo>
                    <a:pt x="5601" y="681061"/>
                  </a:lnTo>
                  <a:lnTo>
                    <a:pt x="12481" y="635444"/>
                  </a:lnTo>
                  <a:lnTo>
                    <a:pt x="21973" y="590738"/>
                  </a:lnTo>
                  <a:lnTo>
                    <a:pt x="33995" y="547022"/>
                  </a:lnTo>
                  <a:lnTo>
                    <a:pt x="48467" y="504378"/>
                  </a:lnTo>
                  <a:lnTo>
                    <a:pt x="65308" y="462888"/>
                  </a:lnTo>
                  <a:lnTo>
                    <a:pt x="84436" y="422631"/>
                  </a:lnTo>
                  <a:lnTo>
                    <a:pt x="105770" y="383690"/>
                  </a:lnTo>
                  <a:lnTo>
                    <a:pt x="129230" y="346145"/>
                  </a:lnTo>
                  <a:lnTo>
                    <a:pt x="154734" y="310077"/>
                  </a:lnTo>
                  <a:lnTo>
                    <a:pt x="182202" y="275567"/>
                  </a:lnTo>
                  <a:lnTo>
                    <a:pt x="211552" y="242696"/>
                  </a:lnTo>
                  <a:lnTo>
                    <a:pt x="242703" y="211546"/>
                  </a:lnTo>
                  <a:lnTo>
                    <a:pt x="275574" y="182197"/>
                  </a:lnTo>
                  <a:lnTo>
                    <a:pt x="310085" y="154730"/>
                  </a:lnTo>
                  <a:lnTo>
                    <a:pt x="346154" y="129226"/>
                  </a:lnTo>
                  <a:lnTo>
                    <a:pt x="383699" y="105767"/>
                  </a:lnTo>
                  <a:lnTo>
                    <a:pt x="422641" y="84433"/>
                  </a:lnTo>
                  <a:lnTo>
                    <a:pt x="462898" y="65306"/>
                  </a:lnTo>
                  <a:lnTo>
                    <a:pt x="504389" y="48466"/>
                  </a:lnTo>
                  <a:lnTo>
                    <a:pt x="547033" y="33994"/>
                  </a:lnTo>
                  <a:lnTo>
                    <a:pt x="590749" y="21972"/>
                  </a:lnTo>
                  <a:lnTo>
                    <a:pt x="635456" y="12481"/>
                  </a:lnTo>
                  <a:lnTo>
                    <a:pt x="681073" y="5601"/>
                  </a:lnTo>
                  <a:lnTo>
                    <a:pt x="727519" y="1413"/>
                  </a:lnTo>
                  <a:lnTo>
                    <a:pt x="774712" y="0"/>
                  </a:lnTo>
                  <a:lnTo>
                    <a:pt x="7835900" y="0"/>
                  </a:lnTo>
                  <a:lnTo>
                    <a:pt x="7883093" y="1413"/>
                  </a:lnTo>
                  <a:lnTo>
                    <a:pt x="7929538" y="5601"/>
                  </a:lnTo>
                  <a:lnTo>
                    <a:pt x="7975155" y="12481"/>
                  </a:lnTo>
                  <a:lnTo>
                    <a:pt x="8019861" y="21972"/>
                  </a:lnTo>
                  <a:lnTo>
                    <a:pt x="8063577" y="33994"/>
                  </a:lnTo>
                  <a:lnTo>
                    <a:pt x="8106221" y="48466"/>
                  </a:lnTo>
                  <a:lnTo>
                    <a:pt x="8147711" y="65306"/>
                  </a:lnTo>
                  <a:lnTo>
                    <a:pt x="8187968" y="84433"/>
                  </a:lnTo>
                  <a:lnTo>
                    <a:pt x="8226909" y="105767"/>
                  </a:lnTo>
                  <a:lnTo>
                    <a:pt x="8264454" y="129226"/>
                  </a:lnTo>
                  <a:lnTo>
                    <a:pt x="8300522" y="154730"/>
                  </a:lnTo>
                  <a:lnTo>
                    <a:pt x="8335032" y="182197"/>
                  </a:lnTo>
                  <a:lnTo>
                    <a:pt x="8367903" y="211546"/>
                  </a:lnTo>
                  <a:lnTo>
                    <a:pt x="8399053" y="242696"/>
                  </a:lnTo>
                  <a:lnTo>
                    <a:pt x="8428402" y="275567"/>
                  </a:lnTo>
                  <a:lnTo>
                    <a:pt x="8455869" y="310077"/>
                  </a:lnTo>
                  <a:lnTo>
                    <a:pt x="8481373" y="346145"/>
                  </a:lnTo>
                  <a:lnTo>
                    <a:pt x="8504832" y="383690"/>
                  </a:lnTo>
                  <a:lnTo>
                    <a:pt x="8526166" y="422631"/>
                  </a:lnTo>
                  <a:lnTo>
                    <a:pt x="8545293" y="462888"/>
                  </a:lnTo>
                  <a:lnTo>
                    <a:pt x="8562133" y="504378"/>
                  </a:lnTo>
                  <a:lnTo>
                    <a:pt x="8576605" y="547022"/>
                  </a:lnTo>
                  <a:lnTo>
                    <a:pt x="8588627" y="590738"/>
                  </a:lnTo>
                  <a:lnTo>
                    <a:pt x="8598118" y="635444"/>
                  </a:lnTo>
                  <a:lnTo>
                    <a:pt x="8604998" y="681061"/>
                  </a:lnTo>
                  <a:lnTo>
                    <a:pt x="8609186" y="727506"/>
                  </a:lnTo>
                  <a:lnTo>
                    <a:pt x="8610600" y="774700"/>
                  </a:lnTo>
                  <a:lnTo>
                    <a:pt x="8610600" y="3873500"/>
                  </a:lnTo>
                  <a:lnTo>
                    <a:pt x="8609186" y="3920693"/>
                  </a:lnTo>
                  <a:lnTo>
                    <a:pt x="8604998" y="3967138"/>
                  </a:lnTo>
                  <a:lnTo>
                    <a:pt x="8598118" y="4012755"/>
                  </a:lnTo>
                  <a:lnTo>
                    <a:pt x="8588627" y="4057461"/>
                  </a:lnTo>
                  <a:lnTo>
                    <a:pt x="8576605" y="4101177"/>
                  </a:lnTo>
                  <a:lnTo>
                    <a:pt x="8562133" y="4143821"/>
                  </a:lnTo>
                  <a:lnTo>
                    <a:pt x="8545293" y="4185311"/>
                  </a:lnTo>
                  <a:lnTo>
                    <a:pt x="8526166" y="4225568"/>
                  </a:lnTo>
                  <a:lnTo>
                    <a:pt x="8504832" y="4264509"/>
                  </a:lnTo>
                  <a:lnTo>
                    <a:pt x="8481373" y="4302054"/>
                  </a:lnTo>
                  <a:lnTo>
                    <a:pt x="8455869" y="4338122"/>
                  </a:lnTo>
                  <a:lnTo>
                    <a:pt x="8428402" y="4372632"/>
                  </a:lnTo>
                  <a:lnTo>
                    <a:pt x="8399053" y="4405503"/>
                  </a:lnTo>
                  <a:lnTo>
                    <a:pt x="8367903" y="4436653"/>
                  </a:lnTo>
                  <a:lnTo>
                    <a:pt x="8335032" y="4466002"/>
                  </a:lnTo>
                  <a:lnTo>
                    <a:pt x="8300522" y="4493469"/>
                  </a:lnTo>
                  <a:lnTo>
                    <a:pt x="8264454" y="4518973"/>
                  </a:lnTo>
                  <a:lnTo>
                    <a:pt x="8226909" y="4542432"/>
                  </a:lnTo>
                  <a:lnTo>
                    <a:pt x="8187968" y="4563766"/>
                  </a:lnTo>
                  <a:lnTo>
                    <a:pt x="8147711" y="4582893"/>
                  </a:lnTo>
                  <a:lnTo>
                    <a:pt x="8106221" y="4599733"/>
                  </a:lnTo>
                  <a:lnTo>
                    <a:pt x="8063577" y="4614205"/>
                  </a:lnTo>
                  <a:lnTo>
                    <a:pt x="8019861" y="4626227"/>
                  </a:lnTo>
                  <a:lnTo>
                    <a:pt x="7975155" y="4635718"/>
                  </a:lnTo>
                  <a:lnTo>
                    <a:pt x="7929538" y="4642598"/>
                  </a:lnTo>
                  <a:lnTo>
                    <a:pt x="7883093" y="4646786"/>
                  </a:lnTo>
                  <a:lnTo>
                    <a:pt x="7835900" y="4648200"/>
                  </a:lnTo>
                  <a:lnTo>
                    <a:pt x="774712" y="4648200"/>
                  </a:lnTo>
                  <a:lnTo>
                    <a:pt x="727519" y="4646786"/>
                  </a:lnTo>
                  <a:lnTo>
                    <a:pt x="681073" y="4642598"/>
                  </a:lnTo>
                  <a:lnTo>
                    <a:pt x="635456" y="4635718"/>
                  </a:lnTo>
                  <a:lnTo>
                    <a:pt x="590749" y="4626227"/>
                  </a:lnTo>
                  <a:lnTo>
                    <a:pt x="547033" y="4614205"/>
                  </a:lnTo>
                  <a:lnTo>
                    <a:pt x="504389" y="4599733"/>
                  </a:lnTo>
                  <a:lnTo>
                    <a:pt x="462898" y="4582893"/>
                  </a:lnTo>
                  <a:lnTo>
                    <a:pt x="422641" y="4563766"/>
                  </a:lnTo>
                  <a:lnTo>
                    <a:pt x="383699" y="4542432"/>
                  </a:lnTo>
                  <a:lnTo>
                    <a:pt x="346154" y="4518973"/>
                  </a:lnTo>
                  <a:lnTo>
                    <a:pt x="310085" y="4493469"/>
                  </a:lnTo>
                  <a:lnTo>
                    <a:pt x="275574" y="4466002"/>
                  </a:lnTo>
                  <a:lnTo>
                    <a:pt x="242703" y="4436653"/>
                  </a:lnTo>
                  <a:lnTo>
                    <a:pt x="211552" y="4405503"/>
                  </a:lnTo>
                  <a:lnTo>
                    <a:pt x="182202" y="4372632"/>
                  </a:lnTo>
                  <a:lnTo>
                    <a:pt x="154734" y="4338122"/>
                  </a:lnTo>
                  <a:lnTo>
                    <a:pt x="129230" y="4302054"/>
                  </a:lnTo>
                  <a:lnTo>
                    <a:pt x="105770" y="4264509"/>
                  </a:lnTo>
                  <a:lnTo>
                    <a:pt x="84436" y="4225568"/>
                  </a:lnTo>
                  <a:lnTo>
                    <a:pt x="65308" y="4185311"/>
                  </a:lnTo>
                  <a:lnTo>
                    <a:pt x="48467" y="4143821"/>
                  </a:lnTo>
                  <a:lnTo>
                    <a:pt x="33995" y="4101177"/>
                  </a:lnTo>
                  <a:lnTo>
                    <a:pt x="21973" y="4057461"/>
                  </a:lnTo>
                  <a:lnTo>
                    <a:pt x="12481" y="4012755"/>
                  </a:lnTo>
                  <a:lnTo>
                    <a:pt x="5601" y="3967138"/>
                  </a:lnTo>
                  <a:lnTo>
                    <a:pt x="1413" y="3920693"/>
                  </a:lnTo>
                  <a:lnTo>
                    <a:pt x="0" y="3873500"/>
                  </a:lnTo>
                  <a:lnTo>
                    <a:pt x="0" y="7747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05372" y="4232148"/>
              <a:ext cx="2689860" cy="29209"/>
            </a:xfrm>
            <a:custGeom>
              <a:avLst/>
              <a:gdLst/>
              <a:ahLst/>
              <a:cxnLst/>
              <a:rect l="l" t="t" r="r" b="b"/>
              <a:pathLst>
                <a:path w="2689859" h="29210">
                  <a:moveTo>
                    <a:pt x="2689859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689859" y="28956"/>
                  </a:lnTo>
                  <a:lnTo>
                    <a:pt x="26898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9816" y="1569161"/>
            <a:ext cx="8101965" cy="3253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 indent="-107950">
              <a:lnSpc>
                <a:spcPct val="100000"/>
              </a:lnSpc>
              <a:spcBef>
                <a:spcPts val="100"/>
              </a:spcBef>
              <a:buSzPct val="95833"/>
              <a:buFont typeface="Times New Roman"/>
              <a:buChar char="•"/>
              <a:tabLst>
                <a:tab pos="171450" algn="l"/>
              </a:tabLst>
            </a:pPr>
            <a:r>
              <a:rPr sz="2400" b="1" dirty="0">
                <a:latin typeface="Times New Roman"/>
                <a:cs typeface="Times New Roman"/>
              </a:rPr>
              <a:t>Red</a:t>
            </a:r>
            <a:r>
              <a:rPr sz="2400" b="1" spc="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Blood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cell</a:t>
            </a:r>
            <a:r>
              <a:rPr sz="2400" b="1" spc="1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count</a:t>
            </a:r>
            <a:r>
              <a:rPr sz="2400" b="1" spc="114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(RBC)</a:t>
            </a:r>
            <a:r>
              <a:rPr sz="2400" b="1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signifies</a:t>
            </a:r>
            <a:r>
              <a:rPr sz="2400" spc="10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the</a:t>
            </a:r>
            <a:r>
              <a:rPr sz="2400" spc="114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number</a:t>
            </a:r>
            <a:r>
              <a:rPr sz="2400" spc="114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of</a:t>
            </a:r>
            <a:r>
              <a:rPr sz="2400" spc="10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red</a:t>
            </a:r>
            <a:r>
              <a:rPr sz="2400" spc="11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blood</a:t>
            </a:r>
            <a:endParaRPr sz="24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cells in a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volume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of</a:t>
            </a:r>
            <a:r>
              <a:rPr sz="2400" spc="-4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blood.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Times New Roman"/>
              <a:cs typeface="Times New Roman"/>
            </a:endParaRPr>
          </a:p>
          <a:p>
            <a:pPr marL="246379" indent="-18288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Times New Roman"/>
              <a:buChar char="•"/>
              <a:tabLst>
                <a:tab pos="246379" algn="l"/>
              </a:tabLst>
            </a:pPr>
            <a:r>
              <a:rPr sz="2400" b="1" u="heavy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Times New Roman"/>
                <a:cs typeface="Times New Roman"/>
              </a:rPr>
              <a:t>Normal range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4.2 to 5.9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million</a:t>
            </a:r>
            <a:r>
              <a:rPr sz="2400" b="1" u="heavy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cells/cmm</a:t>
            </a:r>
            <a:r>
              <a:rPr sz="2400" b="1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40029" indent="-177165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This can also be referred to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the </a:t>
            </a:r>
            <a:r>
              <a:rPr sz="2400" b="1" spc="-5" dirty="0">
                <a:latin typeface="Times New Roman"/>
                <a:cs typeface="Times New Roman"/>
              </a:rPr>
              <a:t>Erythrocyte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count</a:t>
            </a:r>
            <a:endParaRPr sz="2400">
              <a:latin typeface="Times New Roman"/>
              <a:cs typeface="Times New Roman"/>
            </a:endParaRPr>
          </a:p>
          <a:p>
            <a:pPr marL="246379" indent="-182880">
              <a:lnSpc>
                <a:spcPct val="100000"/>
              </a:lnSpc>
              <a:spcBef>
                <a:spcPts val="1440"/>
              </a:spcBef>
              <a:buChar char="•"/>
              <a:tabLst>
                <a:tab pos="246379" algn="l"/>
              </a:tabLst>
            </a:pP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It</a:t>
            </a:r>
            <a:r>
              <a:rPr sz="2400" spc="12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can</a:t>
            </a:r>
            <a:r>
              <a:rPr sz="2400" spc="12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be</a:t>
            </a:r>
            <a:r>
              <a:rPr sz="2400" spc="12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expressed</a:t>
            </a:r>
            <a:r>
              <a:rPr sz="2400" spc="114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in</a:t>
            </a:r>
            <a:r>
              <a:rPr sz="2400" spc="12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international</a:t>
            </a:r>
            <a:r>
              <a:rPr sz="2400" spc="10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units:</a:t>
            </a:r>
            <a:r>
              <a:rPr sz="2400" b="1" dirty="0">
                <a:latin typeface="Times New Roman"/>
                <a:cs typeface="Times New Roman"/>
              </a:rPr>
              <a:t>4.2</a:t>
            </a:r>
            <a:r>
              <a:rPr sz="2400" b="1" spc="1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5.9</a:t>
            </a:r>
            <a:r>
              <a:rPr sz="2400" b="1" spc="1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b="1" spc="1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10</a:t>
            </a:r>
            <a:r>
              <a:rPr sz="2400" b="1" baseline="24305" dirty="0">
                <a:latin typeface="Times New Roman"/>
                <a:cs typeface="Times New Roman"/>
              </a:rPr>
              <a:t>12</a:t>
            </a:r>
            <a:r>
              <a:rPr sz="2400" b="1" spc="487" baseline="2430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cells</a:t>
            </a:r>
            <a:endParaRPr sz="2400">
              <a:latin typeface="Times New Roman"/>
              <a:cs typeface="Times New Roman"/>
            </a:endParaRPr>
          </a:p>
          <a:p>
            <a:pPr marL="5321935">
              <a:lnSpc>
                <a:spcPct val="100000"/>
              </a:lnSpc>
              <a:spcBef>
                <a:spcPts val="144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per</a:t>
            </a:r>
            <a:r>
              <a:rPr sz="2400" b="1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liter.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56" y="1956816"/>
            <a:ext cx="8552815" cy="4590415"/>
            <a:chOff x="333756" y="1956816"/>
            <a:chExt cx="8552815" cy="4590415"/>
          </a:xfrm>
        </p:grpSpPr>
        <p:sp>
          <p:nvSpPr>
            <p:cNvPr id="3" name="object 3"/>
            <p:cNvSpPr/>
            <p:nvPr/>
          </p:nvSpPr>
          <p:spPr>
            <a:xfrm>
              <a:off x="333756" y="1956816"/>
              <a:ext cx="8552688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6344" y="2380488"/>
              <a:ext cx="8287511" cy="3285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" y="1981200"/>
              <a:ext cx="8458200" cy="4495800"/>
            </a:xfrm>
            <a:custGeom>
              <a:avLst/>
              <a:gdLst/>
              <a:ahLst/>
              <a:cxnLst/>
              <a:rect l="l" t="t" r="r" b="b"/>
              <a:pathLst>
                <a:path w="8458200" h="4495800">
                  <a:moveTo>
                    <a:pt x="7708900" y="0"/>
                  </a:moveTo>
                  <a:lnTo>
                    <a:pt x="749312" y="0"/>
                  </a:lnTo>
                  <a:lnTo>
                    <a:pt x="701925" y="1474"/>
                  </a:lnTo>
                  <a:lnTo>
                    <a:pt x="655321" y="5839"/>
                  </a:lnTo>
                  <a:lnTo>
                    <a:pt x="609588" y="13006"/>
                  </a:lnTo>
                  <a:lnTo>
                    <a:pt x="564813" y="22887"/>
                  </a:lnTo>
                  <a:lnTo>
                    <a:pt x="521085" y="35396"/>
                  </a:lnTo>
                  <a:lnTo>
                    <a:pt x="478492" y="50443"/>
                  </a:lnTo>
                  <a:lnTo>
                    <a:pt x="437120" y="67942"/>
                  </a:lnTo>
                  <a:lnTo>
                    <a:pt x="397059" y="87804"/>
                  </a:lnTo>
                  <a:lnTo>
                    <a:pt x="358394" y="109941"/>
                  </a:lnTo>
                  <a:lnTo>
                    <a:pt x="321216" y="134266"/>
                  </a:lnTo>
                  <a:lnTo>
                    <a:pt x="285610" y="160690"/>
                  </a:lnTo>
                  <a:lnTo>
                    <a:pt x="251666" y="189127"/>
                  </a:lnTo>
                  <a:lnTo>
                    <a:pt x="219470" y="219487"/>
                  </a:lnTo>
                  <a:lnTo>
                    <a:pt x="189110" y="251684"/>
                  </a:lnTo>
                  <a:lnTo>
                    <a:pt x="160675" y="285629"/>
                  </a:lnTo>
                  <a:lnTo>
                    <a:pt x="134253" y="321235"/>
                  </a:lnTo>
                  <a:lnTo>
                    <a:pt x="109930" y="358413"/>
                  </a:lnTo>
                  <a:lnTo>
                    <a:pt x="87794" y="397077"/>
                  </a:lnTo>
                  <a:lnTo>
                    <a:pt x="67934" y="437137"/>
                  </a:lnTo>
                  <a:lnTo>
                    <a:pt x="50437" y="478507"/>
                  </a:lnTo>
                  <a:lnTo>
                    <a:pt x="35392" y="521098"/>
                  </a:lnTo>
                  <a:lnTo>
                    <a:pt x="22884" y="564822"/>
                  </a:lnTo>
                  <a:lnTo>
                    <a:pt x="13004" y="609593"/>
                  </a:lnTo>
                  <a:lnTo>
                    <a:pt x="5838" y="655321"/>
                  </a:lnTo>
                  <a:lnTo>
                    <a:pt x="1474" y="701919"/>
                  </a:lnTo>
                  <a:lnTo>
                    <a:pt x="0" y="749300"/>
                  </a:lnTo>
                  <a:lnTo>
                    <a:pt x="0" y="3746487"/>
                  </a:lnTo>
                  <a:lnTo>
                    <a:pt x="1474" y="3793874"/>
                  </a:lnTo>
                  <a:lnTo>
                    <a:pt x="5838" y="3840478"/>
                  </a:lnTo>
                  <a:lnTo>
                    <a:pt x="13004" y="3886211"/>
                  </a:lnTo>
                  <a:lnTo>
                    <a:pt x="22884" y="3930986"/>
                  </a:lnTo>
                  <a:lnTo>
                    <a:pt x="35392" y="3974714"/>
                  </a:lnTo>
                  <a:lnTo>
                    <a:pt x="50437" y="4017307"/>
                  </a:lnTo>
                  <a:lnTo>
                    <a:pt x="67934" y="4058679"/>
                  </a:lnTo>
                  <a:lnTo>
                    <a:pt x="87794" y="4098740"/>
                  </a:lnTo>
                  <a:lnTo>
                    <a:pt x="109930" y="4137405"/>
                  </a:lnTo>
                  <a:lnTo>
                    <a:pt x="134253" y="4174583"/>
                  </a:lnTo>
                  <a:lnTo>
                    <a:pt x="160675" y="4210189"/>
                  </a:lnTo>
                  <a:lnTo>
                    <a:pt x="189110" y="4244133"/>
                  </a:lnTo>
                  <a:lnTo>
                    <a:pt x="219470" y="4276329"/>
                  </a:lnTo>
                  <a:lnTo>
                    <a:pt x="251666" y="4306689"/>
                  </a:lnTo>
                  <a:lnTo>
                    <a:pt x="285610" y="4335124"/>
                  </a:lnTo>
                  <a:lnTo>
                    <a:pt x="321216" y="4361546"/>
                  </a:lnTo>
                  <a:lnTo>
                    <a:pt x="358394" y="4385869"/>
                  </a:lnTo>
                  <a:lnTo>
                    <a:pt x="397059" y="4408005"/>
                  </a:lnTo>
                  <a:lnTo>
                    <a:pt x="437120" y="4427865"/>
                  </a:lnTo>
                  <a:lnTo>
                    <a:pt x="478492" y="4445362"/>
                  </a:lnTo>
                  <a:lnTo>
                    <a:pt x="521085" y="4460407"/>
                  </a:lnTo>
                  <a:lnTo>
                    <a:pt x="564813" y="4472915"/>
                  </a:lnTo>
                  <a:lnTo>
                    <a:pt x="609588" y="4482795"/>
                  </a:lnTo>
                  <a:lnTo>
                    <a:pt x="655321" y="4489961"/>
                  </a:lnTo>
                  <a:lnTo>
                    <a:pt x="701925" y="4494325"/>
                  </a:lnTo>
                  <a:lnTo>
                    <a:pt x="749312" y="4495800"/>
                  </a:lnTo>
                  <a:lnTo>
                    <a:pt x="7708900" y="4495800"/>
                  </a:lnTo>
                  <a:lnTo>
                    <a:pt x="7756280" y="4494325"/>
                  </a:lnTo>
                  <a:lnTo>
                    <a:pt x="7802878" y="4489961"/>
                  </a:lnTo>
                  <a:lnTo>
                    <a:pt x="7848606" y="4482795"/>
                  </a:lnTo>
                  <a:lnTo>
                    <a:pt x="7893377" y="4472915"/>
                  </a:lnTo>
                  <a:lnTo>
                    <a:pt x="7937101" y="4460407"/>
                  </a:lnTo>
                  <a:lnTo>
                    <a:pt x="7979692" y="4445362"/>
                  </a:lnTo>
                  <a:lnTo>
                    <a:pt x="8021062" y="4427865"/>
                  </a:lnTo>
                  <a:lnTo>
                    <a:pt x="8061122" y="4408005"/>
                  </a:lnTo>
                  <a:lnTo>
                    <a:pt x="8099786" y="4385869"/>
                  </a:lnTo>
                  <a:lnTo>
                    <a:pt x="8136964" y="4361546"/>
                  </a:lnTo>
                  <a:lnTo>
                    <a:pt x="8172570" y="4335124"/>
                  </a:lnTo>
                  <a:lnTo>
                    <a:pt x="8206515" y="4306689"/>
                  </a:lnTo>
                  <a:lnTo>
                    <a:pt x="8238712" y="4276329"/>
                  </a:lnTo>
                  <a:lnTo>
                    <a:pt x="8269072" y="4244133"/>
                  </a:lnTo>
                  <a:lnTo>
                    <a:pt x="8297509" y="4210189"/>
                  </a:lnTo>
                  <a:lnTo>
                    <a:pt x="8323933" y="4174583"/>
                  </a:lnTo>
                  <a:lnTo>
                    <a:pt x="8348258" y="4137405"/>
                  </a:lnTo>
                  <a:lnTo>
                    <a:pt x="8370395" y="4098740"/>
                  </a:lnTo>
                  <a:lnTo>
                    <a:pt x="8390257" y="4058679"/>
                  </a:lnTo>
                  <a:lnTo>
                    <a:pt x="8407756" y="4017307"/>
                  </a:lnTo>
                  <a:lnTo>
                    <a:pt x="8422803" y="3974714"/>
                  </a:lnTo>
                  <a:lnTo>
                    <a:pt x="8435312" y="3930986"/>
                  </a:lnTo>
                  <a:lnTo>
                    <a:pt x="8445193" y="3886211"/>
                  </a:lnTo>
                  <a:lnTo>
                    <a:pt x="8452360" y="3840478"/>
                  </a:lnTo>
                  <a:lnTo>
                    <a:pt x="8456725" y="3793874"/>
                  </a:lnTo>
                  <a:lnTo>
                    <a:pt x="8458200" y="3746487"/>
                  </a:lnTo>
                  <a:lnTo>
                    <a:pt x="8458200" y="749300"/>
                  </a:lnTo>
                  <a:lnTo>
                    <a:pt x="8456725" y="701919"/>
                  </a:lnTo>
                  <a:lnTo>
                    <a:pt x="8452360" y="655321"/>
                  </a:lnTo>
                  <a:lnTo>
                    <a:pt x="8445193" y="609593"/>
                  </a:lnTo>
                  <a:lnTo>
                    <a:pt x="8435312" y="564822"/>
                  </a:lnTo>
                  <a:lnTo>
                    <a:pt x="8422803" y="521098"/>
                  </a:lnTo>
                  <a:lnTo>
                    <a:pt x="8407756" y="478507"/>
                  </a:lnTo>
                  <a:lnTo>
                    <a:pt x="8390257" y="437137"/>
                  </a:lnTo>
                  <a:lnTo>
                    <a:pt x="8370395" y="397077"/>
                  </a:lnTo>
                  <a:lnTo>
                    <a:pt x="8348258" y="358413"/>
                  </a:lnTo>
                  <a:lnTo>
                    <a:pt x="8323933" y="321235"/>
                  </a:lnTo>
                  <a:lnTo>
                    <a:pt x="8297509" y="285629"/>
                  </a:lnTo>
                  <a:lnTo>
                    <a:pt x="8269072" y="251684"/>
                  </a:lnTo>
                  <a:lnTo>
                    <a:pt x="8238712" y="219487"/>
                  </a:lnTo>
                  <a:lnTo>
                    <a:pt x="8206515" y="189127"/>
                  </a:lnTo>
                  <a:lnTo>
                    <a:pt x="8172570" y="160690"/>
                  </a:lnTo>
                  <a:lnTo>
                    <a:pt x="8136964" y="134266"/>
                  </a:lnTo>
                  <a:lnTo>
                    <a:pt x="8099786" y="109941"/>
                  </a:lnTo>
                  <a:lnTo>
                    <a:pt x="8061122" y="87804"/>
                  </a:lnTo>
                  <a:lnTo>
                    <a:pt x="8021062" y="67942"/>
                  </a:lnTo>
                  <a:lnTo>
                    <a:pt x="7979692" y="50443"/>
                  </a:lnTo>
                  <a:lnTo>
                    <a:pt x="7937101" y="35396"/>
                  </a:lnTo>
                  <a:lnTo>
                    <a:pt x="7893377" y="22887"/>
                  </a:lnTo>
                  <a:lnTo>
                    <a:pt x="7848606" y="13006"/>
                  </a:lnTo>
                  <a:lnTo>
                    <a:pt x="7802878" y="5839"/>
                  </a:lnTo>
                  <a:lnTo>
                    <a:pt x="7756280" y="1474"/>
                  </a:lnTo>
                  <a:lnTo>
                    <a:pt x="77089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000" y="1981200"/>
              <a:ext cx="8458200" cy="4495800"/>
            </a:xfrm>
            <a:custGeom>
              <a:avLst/>
              <a:gdLst/>
              <a:ahLst/>
              <a:cxnLst/>
              <a:rect l="l" t="t" r="r" b="b"/>
              <a:pathLst>
                <a:path w="8458200" h="4495800">
                  <a:moveTo>
                    <a:pt x="0" y="749300"/>
                  </a:moveTo>
                  <a:lnTo>
                    <a:pt x="1474" y="701919"/>
                  </a:lnTo>
                  <a:lnTo>
                    <a:pt x="5838" y="655321"/>
                  </a:lnTo>
                  <a:lnTo>
                    <a:pt x="13004" y="609593"/>
                  </a:lnTo>
                  <a:lnTo>
                    <a:pt x="22884" y="564822"/>
                  </a:lnTo>
                  <a:lnTo>
                    <a:pt x="35392" y="521098"/>
                  </a:lnTo>
                  <a:lnTo>
                    <a:pt x="50437" y="478507"/>
                  </a:lnTo>
                  <a:lnTo>
                    <a:pt x="67934" y="437137"/>
                  </a:lnTo>
                  <a:lnTo>
                    <a:pt x="87794" y="397077"/>
                  </a:lnTo>
                  <a:lnTo>
                    <a:pt x="109930" y="358413"/>
                  </a:lnTo>
                  <a:lnTo>
                    <a:pt x="134253" y="321235"/>
                  </a:lnTo>
                  <a:lnTo>
                    <a:pt x="160675" y="285629"/>
                  </a:lnTo>
                  <a:lnTo>
                    <a:pt x="189110" y="251684"/>
                  </a:lnTo>
                  <a:lnTo>
                    <a:pt x="219470" y="219487"/>
                  </a:lnTo>
                  <a:lnTo>
                    <a:pt x="251666" y="189127"/>
                  </a:lnTo>
                  <a:lnTo>
                    <a:pt x="285610" y="160690"/>
                  </a:lnTo>
                  <a:lnTo>
                    <a:pt x="321216" y="134266"/>
                  </a:lnTo>
                  <a:lnTo>
                    <a:pt x="358394" y="109941"/>
                  </a:lnTo>
                  <a:lnTo>
                    <a:pt x="397059" y="87804"/>
                  </a:lnTo>
                  <a:lnTo>
                    <a:pt x="437120" y="67942"/>
                  </a:lnTo>
                  <a:lnTo>
                    <a:pt x="478492" y="50443"/>
                  </a:lnTo>
                  <a:lnTo>
                    <a:pt x="521085" y="35396"/>
                  </a:lnTo>
                  <a:lnTo>
                    <a:pt x="564813" y="22887"/>
                  </a:lnTo>
                  <a:lnTo>
                    <a:pt x="609588" y="13006"/>
                  </a:lnTo>
                  <a:lnTo>
                    <a:pt x="655321" y="5839"/>
                  </a:lnTo>
                  <a:lnTo>
                    <a:pt x="701925" y="1474"/>
                  </a:lnTo>
                  <a:lnTo>
                    <a:pt x="749312" y="0"/>
                  </a:lnTo>
                  <a:lnTo>
                    <a:pt x="7708900" y="0"/>
                  </a:lnTo>
                  <a:lnTo>
                    <a:pt x="7756280" y="1474"/>
                  </a:lnTo>
                  <a:lnTo>
                    <a:pt x="7802878" y="5839"/>
                  </a:lnTo>
                  <a:lnTo>
                    <a:pt x="7848606" y="13006"/>
                  </a:lnTo>
                  <a:lnTo>
                    <a:pt x="7893377" y="22887"/>
                  </a:lnTo>
                  <a:lnTo>
                    <a:pt x="7937101" y="35396"/>
                  </a:lnTo>
                  <a:lnTo>
                    <a:pt x="7979692" y="50443"/>
                  </a:lnTo>
                  <a:lnTo>
                    <a:pt x="8021062" y="67942"/>
                  </a:lnTo>
                  <a:lnTo>
                    <a:pt x="8061122" y="87804"/>
                  </a:lnTo>
                  <a:lnTo>
                    <a:pt x="8099786" y="109941"/>
                  </a:lnTo>
                  <a:lnTo>
                    <a:pt x="8136964" y="134266"/>
                  </a:lnTo>
                  <a:lnTo>
                    <a:pt x="8172570" y="160690"/>
                  </a:lnTo>
                  <a:lnTo>
                    <a:pt x="8206515" y="189127"/>
                  </a:lnTo>
                  <a:lnTo>
                    <a:pt x="8238712" y="219487"/>
                  </a:lnTo>
                  <a:lnTo>
                    <a:pt x="8269072" y="251684"/>
                  </a:lnTo>
                  <a:lnTo>
                    <a:pt x="8297509" y="285629"/>
                  </a:lnTo>
                  <a:lnTo>
                    <a:pt x="8323933" y="321235"/>
                  </a:lnTo>
                  <a:lnTo>
                    <a:pt x="8348258" y="358413"/>
                  </a:lnTo>
                  <a:lnTo>
                    <a:pt x="8370395" y="397077"/>
                  </a:lnTo>
                  <a:lnTo>
                    <a:pt x="8390257" y="437137"/>
                  </a:lnTo>
                  <a:lnTo>
                    <a:pt x="8407756" y="478507"/>
                  </a:lnTo>
                  <a:lnTo>
                    <a:pt x="8422803" y="521098"/>
                  </a:lnTo>
                  <a:lnTo>
                    <a:pt x="8435312" y="564822"/>
                  </a:lnTo>
                  <a:lnTo>
                    <a:pt x="8445193" y="609593"/>
                  </a:lnTo>
                  <a:lnTo>
                    <a:pt x="8452360" y="655321"/>
                  </a:lnTo>
                  <a:lnTo>
                    <a:pt x="8456725" y="701919"/>
                  </a:lnTo>
                  <a:lnTo>
                    <a:pt x="8458200" y="749300"/>
                  </a:lnTo>
                  <a:lnTo>
                    <a:pt x="8458200" y="3746487"/>
                  </a:lnTo>
                  <a:lnTo>
                    <a:pt x="8456725" y="3793874"/>
                  </a:lnTo>
                  <a:lnTo>
                    <a:pt x="8452360" y="3840478"/>
                  </a:lnTo>
                  <a:lnTo>
                    <a:pt x="8445193" y="3886211"/>
                  </a:lnTo>
                  <a:lnTo>
                    <a:pt x="8435312" y="3930986"/>
                  </a:lnTo>
                  <a:lnTo>
                    <a:pt x="8422803" y="3974714"/>
                  </a:lnTo>
                  <a:lnTo>
                    <a:pt x="8407756" y="4017307"/>
                  </a:lnTo>
                  <a:lnTo>
                    <a:pt x="8390257" y="4058679"/>
                  </a:lnTo>
                  <a:lnTo>
                    <a:pt x="8370395" y="4098740"/>
                  </a:lnTo>
                  <a:lnTo>
                    <a:pt x="8348258" y="4137405"/>
                  </a:lnTo>
                  <a:lnTo>
                    <a:pt x="8323933" y="4174583"/>
                  </a:lnTo>
                  <a:lnTo>
                    <a:pt x="8297509" y="4210189"/>
                  </a:lnTo>
                  <a:lnTo>
                    <a:pt x="8269072" y="4244133"/>
                  </a:lnTo>
                  <a:lnTo>
                    <a:pt x="8238712" y="4276329"/>
                  </a:lnTo>
                  <a:lnTo>
                    <a:pt x="8206515" y="4306689"/>
                  </a:lnTo>
                  <a:lnTo>
                    <a:pt x="8172570" y="4335124"/>
                  </a:lnTo>
                  <a:lnTo>
                    <a:pt x="8136964" y="4361546"/>
                  </a:lnTo>
                  <a:lnTo>
                    <a:pt x="8099786" y="4385869"/>
                  </a:lnTo>
                  <a:lnTo>
                    <a:pt x="8061122" y="4408005"/>
                  </a:lnTo>
                  <a:lnTo>
                    <a:pt x="8021062" y="4427865"/>
                  </a:lnTo>
                  <a:lnTo>
                    <a:pt x="7979692" y="4445362"/>
                  </a:lnTo>
                  <a:lnTo>
                    <a:pt x="7937101" y="4460407"/>
                  </a:lnTo>
                  <a:lnTo>
                    <a:pt x="7893377" y="4472915"/>
                  </a:lnTo>
                  <a:lnTo>
                    <a:pt x="7848606" y="4482795"/>
                  </a:lnTo>
                  <a:lnTo>
                    <a:pt x="7802878" y="4489961"/>
                  </a:lnTo>
                  <a:lnTo>
                    <a:pt x="7756280" y="4494325"/>
                  </a:lnTo>
                  <a:lnTo>
                    <a:pt x="7708900" y="4495800"/>
                  </a:lnTo>
                  <a:lnTo>
                    <a:pt x="749312" y="4495800"/>
                  </a:lnTo>
                  <a:lnTo>
                    <a:pt x="701925" y="4494325"/>
                  </a:lnTo>
                  <a:lnTo>
                    <a:pt x="655321" y="4489961"/>
                  </a:lnTo>
                  <a:lnTo>
                    <a:pt x="609588" y="4482795"/>
                  </a:lnTo>
                  <a:lnTo>
                    <a:pt x="564813" y="4472915"/>
                  </a:lnTo>
                  <a:lnTo>
                    <a:pt x="521085" y="4460407"/>
                  </a:lnTo>
                  <a:lnTo>
                    <a:pt x="478492" y="4445362"/>
                  </a:lnTo>
                  <a:lnTo>
                    <a:pt x="437120" y="4427865"/>
                  </a:lnTo>
                  <a:lnTo>
                    <a:pt x="397059" y="4408005"/>
                  </a:lnTo>
                  <a:lnTo>
                    <a:pt x="358394" y="4385869"/>
                  </a:lnTo>
                  <a:lnTo>
                    <a:pt x="321216" y="4361546"/>
                  </a:lnTo>
                  <a:lnTo>
                    <a:pt x="285610" y="4335124"/>
                  </a:lnTo>
                  <a:lnTo>
                    <a:pt x="251666" y="4306689"/>
                  </a:lnTo>
                  <a:lnTo>
                    <a:pt x="219470" y="4276329"/>
                  </a:lnTo>
                  <a:lnTo>
                    <a:pt x="189110" y="4244133"/>
                  </a:lnTo>
                  <a:lnTo>
                    <a:pt x="160675" y="4210189"/>
                  </a:lnTo>
                  <a:lnTo>
                    <a:pt x="134253" y="4174583"/>
                  </a:lnTo>
                  <a:lnTo>
                    <a:pt x="109930" y="4137405"/>
                  </a:lnTo>
                  <a:lnTo>
                    <a:pt x="87794" y="4098740"/>
                  </a:lnTo>
                  <a:lnTo>
                    <a:pt x="67934" y="4058679"/>
                  </a:lnTo>
                  <a:lnTo>
                    <a:pt x="50437" y="4017307"/>
                  </a:lnTo>
                  <a:lnTo>
                    <a:pt x="35392" y="3974714"/>
                  </a:lnTo>
                  <a:lnTo>
                    <a:pt x="22884" y="3930986"/>
                  </a:lnTo>
                  <a:lnTo>
                    <a:pt x="13004" y="3886211"/>
                  </a:lnTo>
                  <a:lnTo>
                    <a:pt x="5838" y="3840478"/>
                  </a:lnTo>
                  <a:lnTo>
                    <a:pt x="1474" y="3793874"/>
                  </a:lnTo>
                  <a:lnTo>
                    <a:pt x="0" y="3746487"/>
                  </a:lnTo>
                  <a:lnTo>
                    <a:pt x="0" y="7493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79195" y="2469007"/>
            <a:ext cx="78657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25755" algn="l"/>
              </a:tabLst>
            </a:pPr>
            <a:r>
              <a:rPr sz="2400" b="1" spc="-35" dirty="0">
                <a:solidFill>
                  <a:srgbClr val="B7DEE8"/>
                </a:solidFill>
                <a:latin typeface="Times New Roman"/>
                <a:cs typeface="Times New Roman"/>
              </a:rPr>
              <a:t>Various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laboratory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Investigations </a:t>
            </a:r>
            <a:r>
              <a:rPr sz="2400" b="1" spc="-20" dirty="0">
                <a:solidFill>
                  <a:srgbClr val="B7DEE8"/>
                </a:solidFill>
                <a:latin typeface="Times New Roman"/>
                <a:cs typeface="Times New Roman"/>
              </a:rPr>
              <a:t>are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sometimes </a:t>
            </a:r>
            <a:r>
              <a:rPr sz="2400" b="1" spc="-15" dirty="0">
                <a:solidFill>
                  <a:srgbClr val="B7DEE8"/>
                </a:solidFill>
                <a:latin typeface="Times New Roman"/>
                <a:cs typeface="Times New Roman"/>
              </a:rPr>
              <a:t>required 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for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diagnosis and treatment planning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of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disorder </a:t>
            </a:r>
            <a:r>
              <a:rPr sz="24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related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to  oral</a:t>
            </a:r>
            <a:r>
              <a:rPr sz="2400" b="1" spc="-1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B7DEE8"/>
                </a:solidFill>
                <a:latin typeface="Times New Roman"/>
                <a:cs typeface="Times New Roman"/>
              </a:rPr>
              <a:t>cavity.</a:t>
            </a:r>
            <a:endParaRPr sz="2400">
              <a:latin typeface="Times New Roman"/>
              <a:cs typeface="Times New Roman"/>
            </a:endParaRPr>
          </a:p>
          <a:p>
            <a:pPr marL="325120" indent="-313055" algn="just">
              <a:lnSpc>
                <a:spcPct val="100000"/>
              </a:lnSpc>
              <a:buFont typeface="Wingdings"/>
              <a:buChar char=""/>
              <a:tabLst>
                <a:tab pos="325755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These can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detect abnormalities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such</a:t>
            </a:r>
            <a:r>
              <a:rPr sz="2400" b="1" spc="-2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as</a:t>
            </a:r>
            <a:endParaRPr sz="2400">
              <a:latin typeface="Times New Roman"/>
              <a:cs typeface="Times New Roman"/>
            </a:endParaRPr>
          </a:p>
          <a:p>
            <a:pPr marL="195580" indent="-183515" algn="just">
              <a:lnSpc>
                <a:spcPct val="100000"/>
              </a:lnSpc>
              <a:buFont typeface="Arial"/>
              <a:buChar char="•"/>
              <a:tabLst>
                <a:tab pos="196215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Infection</a:t>
            </a:r>
            <a:endParaRPr sz="2400">
              <a:latin typeface="Times New Roman"/>
              <a:cs typeface="Times New Roman"/>
            </a:endParaRPr>
          </a:p>
          <a:p>
            <a:pPr marL="179070" indent="-167005" algn="just">
              <a:lnSpc>
                <a:spcPct val="100000"/>
              </a:lnSpc>
              <a:buFont typeface="Arial"/>
              <a:buChar char="•"/>
              <a:tabLst>
                <a:tab pos="179705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Anaemia</a:t>
            </a:r>
            <a:endParaRPr sz="2400">
              <a:latin typeface="Times New Roman"/>
              <a:cs typeface="Times New Roman"/>
            </a:endParaRPr>
          </a:p>
          <a:p>
            <a:pPr marL="179070" indent="-167005" algn="just">
              <a:lnSpc>
                <a:spcPct val="100000"/>
              </a:lnSpc>
              <a:buFont typeface="Arial"/>
              <a:buChar char="•"/>
              <a:tabLst>
                <a:tab pos="179705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Allergies</a:t>
            </a:r>
            <a:endParaRPr sz="2400">
              <a:latin typeface="Times New Roman"/>
              <a:cs typeface="Times New Roman"/>
            </a:endParaRPr>
          </a:p>
          <a:p>
            <a:pPr marL="407670" indent="-395605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08305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Blood is also examined for </a:t>
            </a:r>
            <a:r>
              <a:rPr sz="24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grouping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and</a:t>
            </a:r>
            <a:r>
              <a:rPr sz="2400" b="1" spc="-5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cross-matching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62555" y="416051"/>
            <a:ext cx="4819015" cy="1018540"/>
            <a:chOff x="2162555" y="416051"/>
            <a:chExt cx="4819015" cy="1018540"/>
          </a:xfrm>
        </p:grpSpPr>
        <p:sp>
          <p:nvSpPr>
            <p:cNvPr id="9" name="object 9"/>
            <p:cNvSpPr/>
            <p:nvPr/>
          </p:nvSpPr>
          <p:spPr>
            <a:xfrm>
              <a:off x="2162555" y="429767"/>
              <a:ext cx="4818888" cy="952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8107" y="416051"/>
              <a:ext cx="4367784" cy="10180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09799" y="457199"/>
              <a:ext cx="4724400" cy="8572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9799" y="457199"/>
              <a:ext cx="4724400" cy="857250"/>
            </a:xfrm>
            <a:custGeom>
              <a:avLst/>
              <a:gdLst/>
              <a:ahLst/>
              <a:cxnLst/>
              <a:rect l="l" t="t" r="r" b="b"/>
              <a:pathLst>
                <a:path w="4724400" h="857250">
                  <a:moveTo>
                    <a:pt x="0" y="127000"/>
                  </a:moveTo>
                  <a:lnTo>
                    <a:pt x="9985" y="77581"/>
                  </a:lnTo>
                  <a:lnTo>
                    <a:pt x="37211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787400" y="0"/>
                  </a:lnTo>
                  <a:lnTo>
                    <a:pt x="1968500" y="0"/>
                  </a:lnTo>
                  <a:lnTo>
                    <a:pt x="4597400" y="0"/>
                  </a:lnTo>
                  <a:lnTo>
                    <a:pt x="4646818" y="9985"/>
                  </a:lnTo>
                  <a:lnTo>
                    <a:pt x="4687189" y="37211"/>
                  </a:lnTo>
                  <a:lnTo>
                    <a:pt x="4714414" y="77581"/>
                  </a:lnTo>
                  <a:lnTo>
                    <a:pt x="4724400" y="127000"/>
                  </a:lnTo>
                  <a:lnTo>
                    <a:pt x="4724400" y="444500"/>
                  </a:lnTo>
                  <a:lnTo>
                    <a:pt x="4724400" y="635000"/>
                  </a:lnTo>
                  <a:lnTo>
                    <a:pt x="4714414" y="684418"/>
                  </a:lnTo>
                  <a:lnTo>
                    <a:pt x="4687189" y="724788"/>
                  </a:lnTo>
                  <a:lnTo>
                    <a:pt x="4646818" y="752014"/>
                  </a:lnTo>
                  <a:lnTo>
                    <a:pt x="4597400" y="762000"/>
                  </a:lnTo>
                  <a:lnTo>
                    <a:pt x="1968500" y="762000"/>
                  </a:lnTo>
                  <a:lnTo>
                    <a:pt x="1377950" y="857250"/>
                  </a:lnTo>
                  <a:lnTo>
                    <a:pt x="787400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0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444500"/>
                  </a:lnTo>
                  <a:lnTo>
                    <a:pt x="0" y="127000"/>
                  </a:lnTo>
                  <a:close/>
                </a:path>
              </a:pathLst>
            </a:custGeom>
            <a:ln w="9144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685033" y="536194"/>
            <a:ext cx="3772535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>
                <a:solidFill>
                  <a:srgbClr val="FF0000"/>
                </a:solidFill>
                <a:latin typeface="Comic Sans MS"/>
                <a:cs typeface="Comic Sans MS"/>
              </a:rPr>
              <a:t>INTRODUCTION</a:t>
            </a:r>
            <a:endParaRPr sz="3500">
              <a:latin typeface="Comic Sans MS"/>
              <a:cs typeface="Comic Sans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4800" y="76200"/>
            <a:ext cx="8534400" cy="2278380"/>
            <a:chOff x="304800" y="76200"/>
            <a:chExt cx="8534400" cy="2278380"/>
          </a:xfrm>
        </p:grpSpPr>
        <p:sp>
          <p:nvSpPr>
            <p:cNvPr id="15" name="object 15"/>
            <p:cNvSpPr/>
            <p:nvPr/>
          </p:nvSpPr>
          <p:spPr>
            <a:xfrm>
              <a:off x="7010400" y="76200"/>
              <a:ext cx="1828800" cy="22783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4800" y="76200"/>
              <a:ext cx="1828800" cy="22783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556" y="1194816"/>
            <a:ext cx="8705215" cy="5352415"/>
            <a:chOff x="257556" y="1194816"/>
            <a:chExt cx="8705215" cy="5352415"/>
          </a:xfrm>
        </p:grpSpPr>
        <p:sp>
          <p:nvSpPr>
            <p:cNvPr id="3" name="object 3"/>
            <p:cNvSpPr/>
            <p:nvPr/>
          </p:nvSpPr>
          <p:spPr>
            <a:xfrm>
              <a:off x="257556" y="1194816"/>
              <a:ext cx="8705088" cy="5352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1960" y="1879092"/>
              <a:ext cx="8334756" cy="4251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4800" y="1219200"/>
              <a:ext cx="8610600" cy="5257800"/>
            </a:xfrm>
            <a:custGeom>
              <a:avLst/>
              <a:gdLst/>
              <a:ahLst/>
              <a:cxnLst/>
              <a:rect l="l" t="t" r="r" b="b"/>
              <a:pathLst>
                <a:path w="8610600" h="5257800">
                  <a:moveTo>
                    <a:pt x="7734300" y="0"/>
                  </a:moveTo>
                  <a:lnTo>
                    <a:pt x="876312" y="0"/>
                  </a:lnTo>
                  <a:lnTo>
                    <a:pt x="828232" y="1296"/>
                  </a:lnTo>
                  <a:lnTo>
                    <a:pt x="780829" y="5141"/>
                  </a:lnTo>
                  <a:lnTo>
                    <a:pt x="734170" y="11468"/>
                  </a:lnTo>
                  <a:lnTo>
                    <a:pt x="688323" y="20210"/>
                  </a:lnTo>
                  <a:lnTo>
                    <a:pt x="643354" y="31300"/>
                  </a:lnTo>
                  <a:lnTo>
                    <a:pt x="599331" y="44671"/>
                  </a:lnTo>
                  <a:lnTo>
                    <a:pt x="556319" y="60257"/>
                  </a:lnTo>
                  <a:lnTo>
                    <a:pt x="514385" y="77990"/>
                  </a:lnTo>
                  <a:lnTo>
                    <a:pt x="473597" y="97805"/>
                  </a:lnTo>
                  <a:lnTo>
                    <a:pt x="434022" y="119633"/>
                  </a:lnTo>
                  <a:lnTo>
                    <a:pt x="395725" y="143409"/>
                  </a:lnTo>
                  <a:lnTo>
                    <a:pt x="358774" y="169066"/>
                  </a:lnTo>
                  <a:lnTo>
                    <a:pt x="323237" y="196536"/>
                  </a:lnTo>
                  <a:lnTo>
                    <a:pt x="289178" y="225753"/>
                  </a:lnTo>
                  <a:lnTo>
                    <a:pt x="256666" y="256651"/>
                  </a:lnTo>
                  <a:lnTo>
                    <a:pt x="225768" y="289161"/>
                  </a:lnTo>
                  <a:lnTo>
                    <a:pt x="196549" y="323218"/>
                  </a:lnTo>
                  <a:lnTo>
                    <a:pt x="169078" y="358755"/>
                  </a:lnTo>
                  <a:lnTo>
                    <a:pt x="143420" y="395705"/>
                  </a:lnTo>
                  <a:lnTo>
                    <a:pt x="119642" y="434001"/>
                  </a:lnTo>
                  <a:lnTo>
                    <a:pt x="97812" y="473576"/>
                  </a:lnTo>
                  <a:lnTo>
                    <a:pt x="77997" y="514364"/>
                  </a:lnTo>
                  <a:lnTo>
                    <a:pt x="60262" y="556297"/>
                  </a:lnTo>
                  <a:lnTo>
                    <a:pt x="44675" y="599309"/>
                  </a:lnTo>
                  <a:lnTo>
                    <a:pt x="31302" y="643334"/>
                  </a:lnTo>
                  <a:lnTo>
                    <a:pt x="20212" y="688304"/>
                  </a:lnTo>
                  <a:lnTo>
                    <a:pt x="11469" y="734152"/>
                  </a:lnTo>
                  <a:lnTo>
                    <a:pt x="5142" y="780812"/>
                  </a:lnTo>
                  <a:lnTo>
                    <a:pt x="1296" y="828217"/>
                  </a:lnTo>
                  <a:lnTo>
                    <a:pt x="0" y="876300"/>
                  </a:lnTo>
                  <a:lnTo>
                    <a:pt x="0" y="4381487"/>
                  </a:lnTo>
                  <a:lnTo>
                    <a:pt x="1296" y="4429567"/>
                  </a:lnTo>
                  <a:lnTo>
                    <a:pt x="5142" y="4476970"/>
                  </a:lnTo>
                  <a:lnTo>
                    <a:pt x="11469" y="4523629"/>
                  </a:lnTo>
                  <a:lnTo>
                    <a:pt x="20212" y="4569476"/>
                  </a:lnTo>
                  <a:lnTo>
                    <a:pt x="31302" y="4614445"/>
                  </a:lnTo>
                  <a:lnTo>
                    <a:pt x="44675" y="4658468"/>
                  </a:lnTo>
                  <a:lnTo>
                    <a:pt x="60262" y="4701480"/>
                  </a:lnTo>
                  <a:lnTo>
                    <a:pt x="77997" y="4743414"/>
                  </a:lnTo>
                  <a:lnTo>
                    <a:pt x="97812" y="4784202"/>
                  </a:lnTo>
                  <a:lnTo>
                    <a:pt x="119642" y="4823777"/>
                  </a:lnTo>
                  <a:lnTo>
                    <a:pt x="143420" y="4862074"/>
                  </a:lnTo>
                  <a:lnTo>
                    <a:pt x="169078" y="4899025"/>
                  </a:lnTo>
                  <a:lnTo>
                    <a:pt x="196549" y="4934562"/>
                  </a:lnTo>
                  <a:lnTo>
                    <a:pt x="225768" y="4968621"/>
                  </a:lnTo>
                  <a:lnTo>
                    <a:pt x="256667" y="5001133"/>
                  </a:lnTo>
                  <a:lnTo>
                    <a:pt x="289178" y="5032031"/>
                  </a:lnTo>
                  <a:lnTo>
                    <a:pt x="323237" y="5061250"/>
                  </a:lnTo>
                  <a:lnTo>
                    <a:pt x="358774" y="5088721"/>
                  </a:lnTo>
                  <a:lnTo>
                    <a:pt x="395725" y="5114379"/>
                  </a:lnTo>
                  <a:lnTo>
                    <a:pt x="434022" y="5138157"/>
                  </a:lnTo>
                  <a:lnTo>
                    <a:pt x="473597" y="5159987"/>
                  </a:lnTo>
                  <a:lnTo>
                    <a:pt x="514385" y="5179802"/>
                  </a:lnTo>
                  <a:lnTo>
                    <a:pt x="556319" y="5197537"/>
                  </a:lnTo>
                  <a:lnTo>
                    <a:pt x="599331" y="5213124"/>
                  </a:lnTo>
                  <a:lnTo>
                    <a:pt x="643354" y="5226497"/>
                  </a:lnTo>
                  <a:lnTo>
                    <a:pt x="688323" y="5237587"/>
                  </a:lnTo>
                  <a:lnTo>
                    <a:pt x="734170" y="5246330"/>
                  </a:lnTo>
                  <a:lnTo>
                    <a:pt x="780829" y="5252657"/>
                  </a:lnTo>
                  <a:lnTo>
                    <a:pt x="828232" y="5256503"/>
                  </a:lnTo>
                  <a:lnTo>
                    <a:pt x="876312" y="5257800"/>
                  </a:lnTo>
                  <a:lnTo>
                    <a:pt x="7734300" y="5257800"/>
                  </a:lnTo>
                  <a:lnTo>
                    <a:pt x="7782382" y="5256503"/>
                  </a:lnTo>
                  <a:lnTo>
                    <a:pt x="7829787" y="5252657"/>
                  </a:lnTo>
                  <a:lnTo>
                    <a:pt x="7876447" y="5246330"/>
                  </a:lnTo>
                  <a:lnTo>
                    <a:pt x="7922295" y="5237587"/>
                  </a:lnTo>
                  <a:lnTo>
                    <a:pt x="7967265" y="5226497"/>
                  </a:lnTo>
                  <a:lnTo>
                    <a:pt x="8011290" y="5213124"/>
                  </a:lnTo>
                  <a:lnTo>
                    <a:pt x="8054302" y="5197537"/>
                  </a:lnTo>
                  <a:lnTo>
                    <a:pt x="8096235" y="5179802"/>
                  </a:lnTo>
                  <a:lnTo>
                    <a:pt x="8137023" y="5159987"/>
                  </a:lnTo>
                  <a:lnTo>
                    <a:pt x="8176598" y="5138157"/>
                  </a:lnTo>
                  <a:lnTo>
                    <a:pt x="8214894" y="5114379"/>
                  </a:lnTo>
                  <a:lnTo>
                    <a:pt x="8251844" y="5088721"/>
                  </a:lnTo>
                  <a:lnTo>
                    <a:pt x="8287381" y="5061250"/>
                  </a:lnTo>
                  <a:lnTo>
                    <a:pt x="8321438" y="5032031"/>
                  </a:lnTo>
                  <a:lnTo>
                    <a:pt x="8353948" y="5001133"/>
                  </a:lnTo>
                  <a:lnTo>
                    <a:pt x="8384846" y="4968621"/>
                  </a:lnTo>
                  <a:lnTo>
                    <a:pt x="8414063" y="4934562"/>
                  </a:lnTo>
                  <a:lnTo>
                    <a:pt x="8441533" y="4899025"/>
                  </a:lnTo>
                  <a:lnTo>
                    <a:pt x="8467190" y="4862074"/>
                  </a:lnTo>
                  <a:lnTo>
                    <a:pt x="8490966" y="4823777"/>
                  </a:lnTo>
                  <a:lnTo>
                    <a:pt x="8512794" y="4784202"/>
                  </a:lnTo>
                  <a:lnTo>
                    <a:pt x="8532609" y="4743414"/>
                  </a:lnTo>
                  <a:lnTo>
                    <a:pt x="8550342" y="4701480"/>
                  </a:lnTo>
                  <a:lnTo>
                    <a:pt x="8565928" y="4658468"/>
                  </a:lnTo>
                  <a:lnTo>
                    <a:pt x="8579299" y="4614445"/>
                  </a:lnTo>
                  <a:lnTo>
                    <a:pt x="8590389" y="4569476"/>
                  </a:lnTo>
                  <a:lnTo>
                    <a:pt x="8599131" y="4523629"/>
                  </a:lnTo>
                  <a:lnTo>
                    <a:pt x="8605458" y="4476970"/>
                  </a:lnTo>
                  <a:lnTo>
                    <a:pt x="8609303" y="4429567"/>
                  </a:lnTo>
                  <a:lnTo>
                    <a:pt x="8610600" y="4381487"/>
                  </a:lnTo>
                  <a:lnTo>
                    <a:pt x="8610600" y="876300"/>
                  </a:lnTo>
                  <a:lnTo>
                    <a:pt x="8609303" y="828217"/>
                  </a:lnTo>
                  <a:lnTo>
                    <a:pt x="8605458" y="780812"/>
                  </a:lnTo>
                  <a:lnTo>
                    <a:pt x="8599131" y="734152"/>
                  </a:lnTo>
                  <a:lnTo>
                    <a:pt x="8590389" y="688304"/>
                  </a:lnTo>
                  <a:lnTo>
                    <a:pt x="8579299" y="643334"/>
                  </a:lnTo>
                  <a:lnTo>
                    <a:pt x="8565928" y="599309"/>
                  </a:lnTo>
                  <a:lnTo>
                    <a:pt x="8550342" y="556297"/>
                  </a:lnTo>
                  <a:lnTo>
                    <a:pt x="8532609" y="514364"/>
                  </a:lnTo>
                  <a:lnTo>
                    <a:pt x="8512794" y="473576"/>
                  </a:lnTo>
                  <a:lnTo>
                    <a:pt x="8490966" y="434001"/>
                  </a:lnTo>
                  <a:lnTo>
                    <a:pt x="8467190" y="395705"/>
                  </a:lnTo>
                  <a:lnTo>
                    <a:pt x="8441533" y="358755"/>
                  </a:lnTo>
                  <a:lnTo>
                    <a:pt x="8414063" y="323218"/>
                  </a:lnTo>
                  <a:lnTo>
                    <a:pt x="8384846" y="289161"/>
                  </a:lnTo>
                  <a:lnTo>
                    <a:pt x="8353948" y="256651"/>
                  </a:lnTo>
                  <a:lnTo>
                    <a:pt x="8321438" y="225753"/>
                  </a:lnTo>
                  <a:lnTo>
                    <a:pt x="8287381" y="196536"/>
                  </a:lnTo>
                  <a:lnTo>
                    <a:pt x="8251844" y="169066"/>
                  </a:lnTo>
                  <a:lnTo>
                    <a:pt x="8214894" y="143409"/>
                  </a:lnTo>
                  <a:lnTo>
                    <a:pt x="8176598" y="119634"/>
                  </a:lnTo>
                  <a:lnTo>
                    <a:pt x="8137023" y="97805"/>
                  </a:lnTo>
                  <a:lnTo>
                    <a:pt x="8096235" y="77990"/>
                  </a:lnTo>
                  <a:lnTo>
                    <a:pt x="8054302" y="60257"/>
                  </a:lnTo>
                  <a:lnTo>
                    <a:pt x="8011290" y="44671"/>
                  </a:lnTo>
                  <a:lnTo>
                    <a:pt x="7967265" y="31300"/>
                  </a:lnTo>
                  <a:lnTo>
                    <a:pt x="7922295" y="20210"/>
                  </a:lnTo>
                  <a:lnTo>
                    <a:pt x="7876447" y="11468"/>
                  </a:lnTo>
                  <a:lnTo>
                    <a:pt x="7829787" y="5141"/>
                  </a:lnTo>
                  <a:lnTo>
                    <a:pt x="7782382" y="1296"/>
                  </a:lnTo>
                  <a:lnTo>
                    <a:pt x="77343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1219200"/>
              <a:ext cx="8610600" cy="5257800"/>
            </a:xfrm>
            <a:custGeom>
              <a:avLst/>
              <a:gdLst/>
              <a:ahLst/>
              <a:cxnLst/>
              <a:rect l="l" t="t" r="r" b="b"/>
              <a:pathLst>
                <a:path w="8610600" h="5257800">
                  <a:moveTo>
                    <a:pt x="0" y="876300"/>
                  </a:moveTo>
                  <a:lnTo>
                    <a:pt x="1296" y="828217"/>
                  </a:lnTo>
                  <a:lnTo>
                    <a:pt x="5142" y="780812"/>
                  </a:lnTo>
                  <a:lnTo>
                    <a:pt x="11469" y="734152"/>
                  </a:lnTo>
                  <a:lnTo>
                    <a:pt x="20212" y="688304"/>
                  </a:lnTo>
                  <a:lnTo>
                    <a:pt x="31302" y="643334"/>
                  </a:lnTo>
                  <a:lnTo>
                    <a:pt x="44675" y="599309"/>
                  </a:lnTo>
                  <a:lnTo>
                    <a:pt x="60262" y="556297"/>
                  </a:lnTo>
                  <a:lnTo>
                    <a:pt x="77997" y="514364"/>
                  </a:lnTo>
                  <a:lnTo>
                    <a:pt x="97812" y="473576"/>
                  </a:lnTo>
                  <a:lnTo>
                    <a:pt x="119642" y="434001"/>
                  </a:lnTo>
                  <a:lnTo>
                    <a:pt x="143420" y="395705"/>
                  </a:lnTo>
                  <a:lnTo>
                    <a:pt x="169078" y="358755"/>
                  </a:lnTo>
                  <a:lnTo>
                    <a:pt x="196549" y="323218"/>
                  </a:lnTo>
                  <a:lnTo>
                    <a:pt x="225768" y="289161"/>
                  </a:lnTo>
                  <a:lnTo>
                    <a:pt x="256666" y="256651"/>
                  </a:lnTo>
                  <a:lnTo>
                    <a:pt x="289178" y="225753"/>
                  </a:lnTo>
                  <a:lnTo>
                    <a:pt x="323237" y="196536"/>
                  </a:lnTo>
                  <a:lnTo>
                    <a:pt x="358774" y="169066"/>
                  </a:lnTo>
                  <a:lnTo>
                    <a:pt x="395725" y="143409"/>
                  </a:lnTo>
                  <a:lnTo>
                    <a:pt x="434022" y="119633"/>
                  </a:lnTo>
                  <a:lnTo>
                    <a:pt x="473597" y="97805"/>
                  </a:lnTo>
                  <a:lnTo>
                    <a:pt x="514385" y="77990"/>
                  </a:lnTo>
                  <a:lnTo>
                    <a:pt x="556319" y="60257"/>
                  </a:lnTo>
                  <a:lnTo>
                    <a:pt x="599331" y="44671"/>
                  </a:lnTo>
                  <a:lnTo>
                    <a:pt x="643354" y="31300"/>
                  </a:lnTo>
                  <a:lnTo>
                    <a:pt x="688323" y="20210"/>
                  </a:lnTo>
                  <a:lnTo>
                    <a:pt x="734170" y="11468"/>
                  </a:lnTo>
                  <a:lnTo>
                    <a:pt x="780829" y="5141"/>
                  </a:lnTo>
                  <a:lnTo>
                    <a:pt x="828232" y="1296"/>
                  </a:lnTo>
                  <a:lnTo>
                    <a:pt x="876312" y="0"/>
                  </a:lnTo>
                  <a:lnTo>
                    <a:pt x="7734300" y="0"/>
                  </a:lnTo>
                  <a:lnTo>
                    <a:pt x="7782382" y="1296"/>
                  </a:lnTo>
                  <a:lnTo>
                    <a:pt x="7829787" y="5141"/>
                  </a:lnTo>
                  <a:lnTo>
                    <a:pt x="7876447" y="11468"/>
                  </a:lnTo>
                  <a:lnTo>
                    <a:pt x="7922295" y="20210"/>
                  </a:lnTo>
                  <a:lnTo>
                    <a:pt x="7967265" y="31300"/>
                  </a:lnTo>
                  <a:lnTo>
                    <a:pt x="8011290" y="44671"/>
                  </a:lnTo>
                  <a:lnTo>
                    <a:pt x="8054302" y="60257"/>
                  </a:lnTo>
                  <a:lnTo>
                    <a:pt x="8096235" y="77990"/>
                  </a:lnTo>
                  <a:lnTo>
                    <a:pt x="8137023" y="97805"/>
                  </a:lnTo>
                  <a:lnTo>
                    <a:pt x="8176598" y="119634"/>
                  </a:lnTo>
                  <a:lnTo>
                    <a:pt x="8214894" y="143409"/>
                  </a:lnTo>
                  <a:lnTo>
                    <a:pt x="8251844" y="169066"/>
                  </a:lnTo>
                  <a:lnTo>
                    <a:pt x="8287381" y="196536"/>
                  </a:lnTo>
                  <a:lnTo>
                    <a:pt x="8321438" y="225753"/>
                  </a:lnTo>
                  <a:lnTo>
                    <a:pt x="8353948" y="256651"/>
                  </a:lnTo>
                  <a:lnTo>
                    <a:pt x="8384846" y="289161"/>
                  </a:lnTo>
                  <a:lnTo>
                    <a:pt x="8414063" y="323218"/>
                  </a:lnTo>
                  <a:lnTo>
                    <a:pt x="8441533" y="358755"/>
                  </a:lnTo>
                  <a:lnTo>
                    <a:pt x="8467190" y="395705"/>
                  </a:lnTo>
                  <a:lnTo>
                    <a:pt x="8490966" y="434001"/>
                  </a:lnTo>
                  <a:lnTo>
                    <a:pt x="8512794" y="473576"/>
                  </a:lnTo>
                  <a:lnTo>
                    <a:pt x="8532609" y="514364"/>
                  </a:lnTo>
                  <a:lnTo>
                    <a:pt x="8550342" y="556297"/>
                  </a:lnTo>
                  <a:lnTo>
                    <a:pt x="8565928" y="599309"/>
                  </a:lnTo>
                  <a:lnTo>
                    <a:pt x="8579299" y="643334"/>
                  </a:lnTo>
                  <a:lnTo>
                    <a:pt x="8590389" y="688304"/>
                  </a:lnTo>
                  <a:lnTo>
                    <a:pt x="8599131" y="734152"/>
                  </a:lnTo>
                  <a:lnTo>
                    <a:pt x="8605458" y="780812"/>
                  </a:lnTo>
                  <a:lnTo>
                    <a:pt x="8609303" y="828217"/>
                  </a:lnTo>
                  <a:lnTo>
                    <a:pt x="8610600" y="876300"/>
                  </a:lnTo>
                  <a:lnTo>
                    <a:pt x="8610600" y="4381487"/>
                  </a:lnTo>
                  <a:lnTo>
                    <a:pt x="8609303" y="4429567"/>
                  </a:lnTo>
                  <a:lnTo>
                    <a:pt x="8605458" y="4476970"/>
                  </a:lnTo>
                  <a:lnTo>
                    <a:pt x="8599131" y="4523629"/>
                  </a:lnTo>
                  <a:lnTo>
                    <a:pt x="8590389" y="4569476"/>
                  </a:lnTo>
                  <a:lnTo>
                    <a:pt x="8579299" y="4614445"/>
                  </a:lnTo>
                  <a:lnTo>
                    <a:pt x="8565928" y="4658468"/>
                  </a:lnTo>
                  <a:lnTo>
                    <a:pt x="8550342" y="4701480"/>
                  </a:lnTo>
                  <a:lnTo>
                    <a:pt x="8532609" y="4743414"/>
                  </a:lnTo>
                  <a:lnTo>
                    <a:pt x="8512794" y="4784202"/>
                  </a:lnTo>
                  <a:lnTo>
                    <a:pt x="8490966" y="4823777"/>
                  </a:lnTo>
                  <a:lnTo>
                    <a:pt x="8467190" y="4862074"/>
                  </a:lnTo>
                  <a:lnTo>
                    <a:pt x="8441533" y="4899025"/>
                  </a:lnTo>
                  <a:lnTo>
                    <a:pt x="8414063" y="4934562"/>
                  </a:lnTo>
                  <a:lnTo>
                    <a:pt x="8384846" y="4968621"/>
                  </a:lnTo>
                  <a:lnTo>
                    <a:pt x="8353948" y="5001133"/>
                  </a:lnTo>
                  <a:lnTo>
                    <a:pt x="8321438" y="5032031"/>
                  </a:lnTo>
                  <a:lnTo>
                    <a:pt x="8287381" y="5061250"/>
                  </a:lnTo>
                  <a:lnTo>
                    <a:pt x="8251844" y="5088721"/>
                  </a:lnTo>
                  <a:lnTo>
                    <a:pt x="8214894" y="5114379"/>
                  </a:lnTo>
                  <a:lnTo>
                    <a:pt x="8176598" y="5138157"/>
                  </a:lnTo>
                  <a:lnTo>
                    <a:pt x="8137023" y="5159987"/>
                  </a:lnTo>
                  <a:lnTo>
                    <a:pt x="8096235" y="5179802"/>
                  </a:lnTo>
                  <a:lnTo>
                    <a:pt x="8054302" y="5197537"/>
                  </a:lnTo>
                  <a:lnTo>
                    <a:pt x="8011290" y="5213124"/>
                  </a:lnTo>
                  <a:lnTo>
                    <a:pt x="7967265" y="5226497"/>
                  </a:lnTo>
                  <a:lnTo>
                    <a:pt x="7922295" y="5237587"/>
                  </a:lnTo>
                  <a:lnTo>
                    <a:pt x="7876447" y="5246330"/>
                  </a:lnTo>
                  <a:lnTo>
                    <a:pt x="7829787" y="5252657"/>
                  </a:lnTo>
                  <a:lnTo>
                    <a:pt x="7782382" y="5256503"/>
                  </a:lnTo>
                  <a:lnTo>
                    <a:pt x="7734300" y="5257800"/>
                  </a:lnTo>
                  <a:lnTo>
                    <a:pt x="876312" y="5257800"/>
                  </a:lnTo>
                  <a:lnTo>
                    <a:pt x="828232" y="5256503"/>
                  </a:lnTo>
                  <a:lnTo>
                    <a:pt x="780829" y="5252657"/>
                  </a:lnTo>
                  <a:lnTo>
                    <a:pt x="734170" y="5246330"/>
                  </a:lnTo>
                  <a:lnTo>
                    <a:pt x="688323" y="5237587"/>
                  </a:lnTo>
                  <a:lnTo>
                    <a:pt x="643354" y="5226497"/>
                  </a:lnTo>
                  <a:lnTo>
                    <a:pt x="599331" y="5213124"/>
                  </a:lnTo>
                  <a:lnTo>
                    <a:pt x="556319" y="5197537"/>
                  </a:lnTo>
                  <a:lnTo>
                    <a:pt x="514385" y="5179802"/>
                  </a:lnTo>
                  <a:lnTo>
                    <a:pt x="473597" y="5159987"/>
                  </a:lnTo>
                  <a:lnTo>
                    <a:pt x="434022" y="5138157"/>
                  </a:lnTo>
                  <a:lnTo>
                    <a:pt x="395725" y="5114379"/>
                  </a:lnTo>
                  <a:lnTo>
                    <a:pt x="358774" y="5088721"/>
                  </a:lnTo>
                  <a:lnTo>
                    <a:pt x="323237" y="5061250"/>
                  </a:lnTo>
                  <a:lnTo>
                    <a:pt x="289178" y="5032031"/>
                  </a:lnTo>
                  <a:lnTo>
                    <a:pt x="256667" y="5001133"/>
                  </a:lnTo>
                  <a:lnTo>
                    <a:pt x="225768" y="4968621"/>
                  </a:lnTo>
                  <a:lnTo>
                    <a:pt x="196549" y="4934562"/>
                  </a:lnTo>
                  <a:lnTo>
                    <a:pt x="169078" y="4899025"/>
                  </a:lnTo>
                  <a:lnTo>
                    <a:pt x="143420" y="4862074"/>
                  </a:lnTo>
                  <a:lnTo>
                    <a:pt x="119642" y="4823777"/>
                  </a:lnTo>
                  <a:lnTo>
                    <a:pt x="97812" y="4784202"/>
                  </a:lnTo>
                  <a:lnTo>
                    <a:pt x="77997" y="4743414"/>
                  </a:lnTo>
                  <a:lnTo>
                    <a:pt x="60262" y="4701480"/>
                  </a:lnTo>
                  <a:lnTo>
                    <a:pt x="44675" y="4658468"/>
                  </a:lnTo>
                  <a:lnTo>
                    <a:pt x="31302" y="4614445"/>
                  </a:lnTo>
                  <a:lnTo>
                    <a:pt x="20212" y="4569476"/>
                  </a:lnTo>
                  <a:lnTo>
                    <a:pt x="11469" y="4523629"/>
                  </a:lnTo>
                  <a:lnTo>
                    <a:pt x="5142" y="4476970"/>
                  </a:lnTo>
                  <a:lnTo>
                    <a:pt x="1296" y="4429567"/>
                  </a:lnTo>
                  <a:lnTo>
                    <a:pt x="0" y="4381487"/>
                  </a:lnTo>
                  <a:lnTo>
                    <a:pt x="0" y="8763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40181" y="1793265"/>
            <a:ext cx="7941309" cy="410908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11760" indent="-99695">
              <a:lnSpc>
                <a:spcPct val="100000"/>
              </a:lnSpc>
              <a:spcBef>
                <a:spcPts val="1420"/>
              </a:spcBef>
              <a:buSzPct val="95454"/>
              <a:buChar char="•"/>
              <a:tabLst>
                <a:tab pos="112395" algn="l"/>
              </a:tabLst>
            </a:pPr>
            <a:r>
              <a:rPr sz="2200" spc="-10" dirty="0">
                <a:solidFill>
                  <a:srgbClr val="B7DEE8"/>
                </a:solidFill>
                <a:latin typeface="Times New Roman"/>
                <a:cs typeface="Times New Roman"/>
              </a:rPr>
              <a:t>An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increase in red blood cell </a:t>
            </a:r>
            <a:r>
              <a:rPr sz="2200" spc="-10" dirty="0">
                <a:solidFill>
                  <a:srgbClr val="B7DEE8"/>
                </a:solidFill>
                <a:latin typeface="Times New Roman"/>
                <a:cs typeface="Times New Roman"/>
              </a:rPr>
              <a:t>mass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is known as</a:t>
            </a:r>
            <a:r>
              <a:rPr sz="2200" spc="95" dirty="0">
                <a:latin typeface="Times New Roman"/>
                <a:cs typeface="Times New Roman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Polycythemia.</a:t>
            </a:r>
            <a:endParaRPr sz="2200">
              <a:latin typeface="Times New Roman"/>
              <a:cs typeface="Times New Roman"/>
            </a:endParaRPr>
          </a:p>
          <a:p>
            <a:pPr marL="12700" marR="5715">
              <a:lnSpc>
                <a:spcPct val="150000"/>
              </a:lnSpc>
              <a:buSzPct val="95454"/>
              <a:buFont typeface="Times New Roman"/>
              <a:buChar char="•"/>
              <a:tabLst>
                <a:tab pos="112395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Polycythemia </a:t>
            </a:r>
            <a:r>
              <a:rPr sz="2200" b="1" spc="-55" dirty="0">
                <a:latin typeface="Times New Roman"/>
                <a:cs typeface="Times New Roman"/>
              </a:rPr>
              <a:t>Vera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is a disease 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unknown origin </a:t>
            </a:r>
            <a:r>
              <a:rPr sz="2200" spc="-10" dirty="0">
                <a:solidFill>
                  <a:srgbClr val="B7DEE8"/>
                </a:solidFill>
                <a:latin typeface="Times New Roman"/>
                <a:cs typeface="Times New Roman"/>
              </a:rPr>
              <a:t>that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results in </a:t>
            </a:r>
            <a:r>
              <a:rPr sz="2200" spc="-10" dirty="0">
                <a:solidFill>
                  <a:srgbClr val="B7DEE8"/>
                </a:solidFill>
                <a:latin typeface="Times New Roman"/>
                <a:cs typeface="Times New Roman"/>
              </a:rPr>
              <a:t>an 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abnormal increase in red blood</a:t>
            </a:r>
            <a:r>
              <a:rPr sz="2200" spc="4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cells.</a:t>
            </a:r>
            <a:endParaRPr sz="2200">
              <a:latin typeface="Times New Roman"/>
              <a:cs typeface="Times New Roman"/>
            </a:endParaRPr>
          </a:p>
          <a:p>
            <a:pPr marL="111760" indent="-99695">
              <a:lnSpc>
                <a:spcPct val="100000"/>
              </a:lnSpc>
              <a:spcBef>
                <a:spcPts val="1320"/>
              </a:spcBef>
              <a:buSzPct val="95454"/>
              <a:buFont typeface="Times New Roman"/>
              <a:buChar char="•"/>
              <a:tabLst>
                <a:tab pos="112395" algn="l"/>
              </a:tabLst>
            </a:pPr>
            <a:r>
              <a:rPr sz="2200" b="1" u="heavy" spc="-5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Times New Roman"/>
                <a:cs typeface="Times New Roman"/>
              </a:rPr>
              <a:t>CAUSES: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470"/>
              </a:spcBef>
              <a:buSzPct val="95454"/>
              <a:buChar char="•"/>
              <a:tabLst>
                <a:tab pos="112395" algn="l"/>
                <a:tab pos="1097915" algn="l"/>
                <a:tab pos="2739390" algn="l"/>
                <a:tab pos="3895090" algn="l"/>
                <a:tab pos="4246880" algn="l"/>
                <a:tab pos="4722495" algn="l"/>
                <a:tab pos="5445125" algn="l"/>
                <a:tab pos="6200775" algn="l"/>
                <a:tab pos="7063740" algn="l"/>
                <a:tab pos="7399020" algn="l"/>
              </a:tabLst>
            </a:pP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No</a:t>
            </a:r>
            <a:r>
              <a:rPr sz="2200" spc="10" dirty="0">
                <a:solidFill>
                  <a:srgbClr val="B7DEE8"/>
                </a:solidFill>
                <a:latin typeface="Times New Roman"/>
                <a:cs typeface="Times New Roman"/>
              </a:rPr>
              <a:t>r</a:t>
            </a:r>
            <a:r>
              <a:rPr sz="2200" spc="-25" dirty="0">
                <a:solidFill>
                  <a:srgbClr val="B7DEE8"/>
                </a:solidFill>
                <a:latin typeface="Times New Roman"/>
                <a:cs typeface="Times New Roman"/>
              </a:rPr>
              <a:t>m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al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p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h</a:t>
            </a:r>
            <a:r>
              <a:rPr sz="2200" spc="10" dirty="0">
                <a:solidFill>
                  <a:srgbClr val="B7DEE8"/>
                </a:solidFill>
                <a:latin typeface="Times New Roman"/>
                <a:cs typeface="Times New Roman"/>
              </a:rPr>
              <a:t>y</a:t>
            </a:r>
            <a:r>
              <a:rPr sz="2200" spc="-20" dirty="0">
                <a:solidFill>
                  <a:srgbClr val="B7DEE8"/>
                </a:solidFill>
                <a:latin typeface="Times New Roman"/>
                <a:cs typeface="Times New Roman"/>
              </a:rPr>
              <a:t>s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iological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incre</a:t>
            </a:r>
            <a:r>
              <a:rPr sz="2200" spc="-15" dirty="0">
                <a:solidFill>
                  <a:srgbClr val="B7DEE8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ses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in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the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	</a:t>
            </a:r>
            <a:r>
              <a:rPr sz="22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RB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C</a:t>
            </a:r>
            <a:r>
              <a:rPr sz="2200" b="1" dirty="0">
                <a:solidFill>
                  <a:srgbClr val="B7DEE8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co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u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nt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occurs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	</a:t>
            </a:r>
            <a:r>
              <a:rPr sz="2200" spc="-10" dirty="0">
                <a:solidFill>
                  <a:srgbClr val="B7DEE8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t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	</a:t>
            </a:r>
            <a:r>
              <a:rPr sz="2200" b="1" spc="-5" dirty="0">
                <a:latin typeface="Times New Roman"/>
                <a:cs typeface="Times New Roman"/>
              </a:rPr>
              <a:t>hi</a:t>
            </a:r>
            <a:r>
              <a:rPr sz="2200" b="1" dirty="0">
                <a:latin typeface="Times New Roman"/>
                <a:cs typeface="Times New Roman"/>
              </a:rPr>
              <a:t>g</a:t>
            </a:r>
            <a:r>
              <a:rPr sz="2200" b="1" spc="-5" dirty="0">
                <a:latin typeface="Times New Roman"/>
                <a:cs typeface="Times New Roman"/>
              </a:rPr>
              <a:t>h  altitudes 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or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after strenuous </a:t>
            </a:r>
            <a:r>
              <a:rPr sz="2200" b="1" spc="-5" dirty="0">
                <a:latin typeface="Times New Roman"/>
                <a:cs typeface="Times New Roman"/>
              </a:rPr>
              <a:t>physical</a:t>
            </a:r>
            <a:r>
              <a:rPr sz="2200" b="1" spc="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training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181610" indent="-169545">
              <a:lnSpc>
                <a:spcPct val="100000"/>
              </a:lnSpc>
              <a:buFont typeface="Times New Roman"/>
              <a:buChar char="•"/>
              <a:tabLst>
                <a:tab pos="182245" algn="l"/>
              </a:tabLst>
            </a:pPr>
            <a:r>
              <a:rPr sz="2200" b="1" u="heavy" spc="-5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Times New Roman"/>
                <a:cs typeface="Times New Roman"/>
              </a:rPr>
              <a:t>Drugs: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Gentamicin</a:t>
            </a:r>
            <a:endParaRPr sz="2200">
              <a:latin typeface="Times New Roman"/>
              <a:cs typeface="Times New Roman"/>
            </a:endParaRPr>
          </a:p>
          <a:p>
            <a:pPr marL="1067435">
              <a:lnSpc>
                <a:spcPct val="100000"/>
              </a:lnSpc>
            </a:pPr>
            <a:r>
              <a:rPr sz="2200" b="1" spc="-5" dirty="0">
                <a:latin typeface="Times New Roman"/>
                <a:cs typeface="Times New Roman"/>
              </a:rPr>
              <a:t>Methyldopa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95454"/>
              <a:buFont typeface="Times New Roman"/>
              <a:buChar char="•"/>
              <a:tabLst>
                <a:tab pos="112395" algn="l"/>
                <a:tab pos="4570095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Smokers 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also  have  a</a:t>
            </a:r>
            <a:r>
              <a:rPr sz="2200" spc="17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higher</a:t>
            </a:r>
            <a:r>
              <a:rPr sz="2200" spc="45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number	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red blood cells than 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non- 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smokers.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69007" y="292608"/>
            <a:ext cx="5588635" cy="789940"/>
            <a:chOff x="1969007" y="292608"/>
            <a:chExt cx="5588635" cy="789940"/>
          </a:xfrm>
        </p:grpSpPr>
        <p:sp>
          <p:nvSpPr>
            <p:cNvPr id="9" name="object 9"/>
            <p:cNvSpPr/>
            <p:nvPr/>
          </p:nvSpPr>
          <p:spPr>
            <a:xfrm>
              <a:off x="1981961" y="305562"/>
              <a:ext cx="5562600" cy="763905"/>
            </a:xfrm>
            <a:custGeom>
              <a:avLst/>
              <a:gdLst/>
              <a:ahLst/>
              <a:cxnLst/>
              <a:rect l="l" t="t" r="r" b="b"/>
              <a:pathLst>
                <a:path w="5562600" h="763905">
                  <a:moveTo>
                    <a:pt x="5435345" y="0"/>
                  </a:moveTo>
                  <a:lnTo>
                    <a:pt x="127254" y="0"/>
                  </a:ln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0" y="636270"/>
                  </a:lnTo>
                  <a:lnTo>
                    <a:pt x="10007" y="685782"/>
                  </a:lnTo>
                  <a:lnTo>
                    <a:pt x="37290" y="726233"/>
                  </a:lnTo>
                  <a:lnTo>
                    <a:pt x="77741" y="753516"/>
                  </a:lnTo>
                  <a:lnTo>
                    <a:pt x="127254" y="763524"/>
                  </a:lnTo>
                  <a:lnTo>
                    <a:pt x="5435345" y="763524"/>
                  </a:lnTo>
                  <a:lnTo>
                    <a:pt x="5484858" y="753516"/>
                  </a:lnTo>
                  <a:lnTo>
                    <a:pt x="5525309" y="726233"/>
                  </a:lnTo>
                  <a:lnTo>
                    <a:pt x="5552592" y="685782"/>
                  </a:lnTo>
                  <a:lnTo>
                    <a:pt x="5562599" y="636270"/>
                  </a:lnTo>
                  <a:lnTo>
                    <a:pt x="5562599" y="127254"/>
                  </a:lnTo>
                  <a:lnTo>
                    <a:pt x="5552592" y="77741"/>
                  </a:lnTo>
                  <a:lnTo>
                    <a:pt x="5525309" y="37290"/>
                  </a:lnTo>
                  <a:lnTo>
                    <a:pt x="5484858" y="10007"/>
                  </a:lnTo>
                  <a:lnTo>
                    <a:pt x="543534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961" y="305562"/>
              <a:ext cx="5562600" cy="763905"/>
            </a:xfrm>
            <a:custGeom>
              <a:avLst/>
              <a:gdLst/>
              <a:ahLst/>
              <a:cxnLst/>
              <a:rect l="l" t="t" r="r" b="b"/>
              <a:pathLst>
                <a:path w="5562600" h="763905">
                  <a:moveTo>
                    <a:pt x="0" y="127254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4" y="0"/>
                  </a:lnTo>
                  <a:lnTo>
                    <a:pt x="5435345" y="0"/>
                  </a:lnTo>
                  <a:lnTo>
                    <a:pt x="5484858" y="10007"/>
                  </a:lnTo>
                  <a:lnTo>
                    <a:pt x="5525309" y="37290"/>
                  </a:lnTo>
                  <a:lnTo>
                    <a:pt x="5552592" y="77741"/>
                  </a:lnTo>
                  <a:lnTo>
                    <a:pt x="5562599" y="127254"/>
                  </a:lnTo>
                  <a:lnTo>
                    <a:pt x="5562599" y="636270"/>
                  </a:lnTo>
                  <a:lnTo>
                    <a:pt x="5552592" y="685782"/>
                  </a:lnTo>
                  <a:lnTo>
                    <a:pt x="5525309" y="726233"/>
                  </a:lnTo>
                  <a:lnTo>
                    <a:pt x="5484858" y="753516"/>
                  </a:lnTo>
                  <a:lnTo>
                    <a:pt x="5435345" y="763524"/>
                  </a:lnTo>
                  <a:lnTo>
                    <a:pt x="127254" y="763524"/>
                  </a:lnTo>
                  <a:lnTo>
                    <a:pt x="77741" y="753516"/>
                  </a:lnTo>
                  <a:lnTo>
                    <a:pt x="37290" y="726233"/>
                  </a:lnTo>
                  <a:lnTo>
                    <a:pt x="10007" y="685782"/>
                  </a:lnTo>
                  <a:lnTo>
                    <a:pt x="0" y="636270"/>
                  </a:lnTo>
                  <a:lnTo>
                    <a:pt x="0" y="1272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34895" y="375920"/>
            <a:ext cx="48228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5" dirty="0">
                <a:solidFill>
                  <a:srgbClr val="FFFFFF"/>
                </a:solidFill>
                <a:latin typeface="Comic Sans MS"/>
                <a:cs typeface="Comic Sans MS"/>
              </a:rPr>
              <a:t>INCREASE in RBC</a:t>
            </a:r>
            <a:r>
              <a:rPr sz="3300" b="0" spc="-9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300" b="0" dirty="0">
                <a:solidFill>
                  <a:srgbClr val="FFFFFF"/>
                </a:solidFill>
                <a:latin typeface="Comic Sans MS"/>
                <a:cs typeface="Comic Sans MS"/>
              </a:rPr>
              <a:t>Count</a:t>
            </a:r>
            <a:endParaRPr sz="3300">
              <a:latin typeface="Comic Sans MS"/>
              <a:cs typeface="Comic Sans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35608" y="140207"/>
            <a:ext cx="407034" cy="1016635"/>
            <a:chOff x="1435608" y="140207"/>
            <a:chExt cx="407034" cy="1016635"/>
          </a:xfrm>
        </p:grpSpPr>
        <p:sp>
          <p:nvSpPr>
            <p:cNvPr id="13" name="object 13"/>
            <p:cNvSpPr/>
            <p:nvPr/>
          </p:nvSpPr>
          <p:spPr>
            <a:xfrm>
              <a:off x="1448562" y="153161"/>
              <a:ext cx="381000" cy="990600"/>
            </a:xfrm>
            <a:custGeom>
              <a:avLst/>
              <a:gdLst/>
              <a:ahLst/>
              <a:cxnLst/>
              <a:rect l="l" t="t" r="r" b="b"/>
              <a:pathLst>
                <a:path w="381000" h="990600">
                  <a:moveTo>
                    <a:pt x="190500" y="0"/>
                  </a:moveTo>
                  <a:lnTo>
                    <a:pt x="0" y="190500"/>
                  </a:lnTo>
                  <a:lnTo>
                    <a:pt x="95250" y="190500"/>
                  </a:lnTo>
                  <a:lnTo>
                    <a:pt x="95250" y="990600"/>
                  </a:lnTo>
                  <a:lnTo>
                    <a:pt x="285750" y="990600"/>
                  </a:lnTo>
                  <a:lnTo>
                    <a:pt x="285750" y="190500"/>
                  </a:lnTo>
                  <a:lnTo>
                    <a:pt x="3810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48562" y="153161"/>
              <a:ext cx="381000" cy="990600"/>
            </a:xfrm>
            <a:custGeom>
              <a:avLst/>
              <a:gdLst/>
              <a:ahLst/>
              <a:cxnLst/>
              <a:rect l="l" t="t" r="r" b="b"/>
              <a:pathLst>
                <a:path w="381000" h="990600">
                  <a:moveTo>
                    <a:pt x="0" y="190500"/>
                  </a:moveTo>
                  <a:lnTo>
                    <a:pt x="190500" y="0"/>
                  </a:lnTo>
                  <a:lnTo>
                    <a:pt x="381000" y="190500"/>
                  </a:lnTo>
                  <a:lnTo>
                    <a:pt x="285750" y="190500"/>
                  </a:lnTo>
                  <a:lnTo>
                    <a:pt x="285750" y="990600"/>
                  </a:lnTo>
                  <a:lnTo>
                    <a:pt x="95250" y="990600"/>
                  </a:lnTo>
                  <a:lnTo>
                    <a:pt x="95250" y="190500"/>
                  </a:lnTo>
                  <a:lnTo>
                    <a:pt x="0" y="190500"/>
                  </a:lnTo>
                  <a:close/>
                </a:path>
              </a:pathLst>
            </a:custGeom>
            <a:ln w="25908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9007" y="292608"/>
            <a:ext cx="5588635" cy="789940"/>
            <a:chOff x="1969007" y="292608"/>
            <a:chExt cx="5588635" cy="789940"/>
          </a:xfrm>
        </p:grpSpPr>
        <p:sp>
          <p:nvSpPr>
            <p:cNvPr id="3" name="object 3"/>
            <p:cNvSpPr/>
            <p:nvPr/>
          </p:nvSpPr>
          <p:spPr>
            <a:xfrm>
              <a:off x="1981961" y="305562"/>
              <a:ext cx="5562600" cy="763905"/>
            </a:xfrm>
            <a:custGeom>
              <a:avLst/>
              <a:gdLst/>
              <a:ahLst/>
              <a:cxnLst/>
              <a:rect l="l" t="t" r="r" b="b"/>
              <a:pathLst>
                <a:path w="5562600" h="763905">
                  <a:moveTo>
                    <a:pt x="5435345" y="0"/>
                  </a:moveTo>
                  <a:lnTo>
                    <a:pt x="127254" y="0"/>
                  </a:ln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0" y="636270"/>
                  </a:lnTo>
                  <a:lnTo>
                    <a:pt x="10007" y="685782"/>
                  </a:lnTo>
                  <a:lnTo>
                    <a:pt x="37290" y="726233"/>
                  </a:lnTo>
                  <a:lnTo>
                    <a:pt x="77741" y="753516"/>
                  </a:lnTo>
                  <a:lnTo>
                    <a:pt x="127254" y="763524"/>
                  </a:lnTo>
                  <a:lnTo>
                    <a:pt x="5435345" y="763524"/>
                  </a:lnTo>
                  <a:lnTo>
                    <a:pt x="5484858" y="753516"/>
                  </a:lnTo>
                  <a:lnTo>
                    <a:pt x="5525309" y="726233"/>
                  </a:lnTo>
                  <a:lnTo>
                    <a:pt x="5552592" y="685782"/>
                  </a:lnTo>
                  <a:lnTo>
                    <a:pt x="5562599" y="636270"/>
                  </a:lnTo>
                  <a:lnTo>
                    <a:pt x="5562599" y="127254"/>
                  </a:lnTo>
                  <a:lnTo>
                    <a:pt x="5552592" y="77741"/>
                  </a:lnTo>
                  <a:lnTo>
                    <a:pt x="5525309" y="37290"/>
                  </a:lnTo>
                  <a:lnTo>
                    <a:pt x="5484858" y="10007"/>
                  </a:lnTo>
                  <a:lnTo>
                    <a:pt x="543534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81961" y="305562"/>
              <a:ext cx="5562600" cy="763905"/>
            </a:xfrm>
            <a:custGeom>
              <a:avLst/>
              <a:gdLst/>
              <a:ahLst/>
              <a:cxnLst/>
              <a:rect l="l" t="t" r="r" b="b"/>
              <a:pathLst>
                <a:path w="5562600" h="763905">
                  <a:moveTo>
                    <a:pt x="0" y="127254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4" y="0"/>
                  </a:lnTo>
                  <a:lnTo>
                    <a:pt x="5435345" y="0"/>
                  </a:lnTo>
                  <a:lnTo>
                    <a:pt x="5484858" y="10007"/>
                  </a:lnTo>
                  <a:lnTo>
                    <a:pt x="5525309" y="37290"/>
                  </a:lnTo>
                  <a:lnTo>
                    <a:pt x="5552592" y="77741"/>
                  </a:lnTo>
                  <a:lnTo>
                    <a:pt x="5562599" y="127254"/>
                  </a:lnTo>
                  <a:lnTo>
                    <a:pt x="5562599" y="636270"/>
                  </a:lnTo>
                  <a:lnTo>
                    <a:pt x="5552592" y="685782"/>
                  </a:lnTo>
                  <a:lnTo>
                    <a:pt x="5525309" y="726233"/>
                  </a:lnTo>
                  <a:lnTo>
                    <a:pt x="5484858" y="753516"/>
                  </a:lnTo>
                  <a:lnTo>
                    <a:pt x="5435345" y="763524"/>
                  </a:lnTo>
                  <a:lnTo>
                    <a:pt x="127254" y="763524"/>
                  </a:lnTo>
                  <a:lnTo>
                    <a:pt x="77741" y="753516"/>
                  </a:lnTo>
                  <a:lnTo>
                    <a:pt x="37290" y="726233"/>
                  </a:lnTo>
                  <a:lnTo>
                    <a:pt x="10007" y="685782"/>
                  </a:lnTo>
                  <a:lnTo>
                    <a:pt x="0" y="636270"/>
                  </a:lnTo>
                  <a:lnTo>
                    <a:pt x="0" y="1272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33370" y="375920"/>
            <a:ext cx="48285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dirty="0">
                <a:solidFill>
                  <a:srgbClr val="FFFFFF"/>
                </a:solidFill>
                <a:latin typeface="Comic Sans MS"/>
                <a:cs typeface="Comic Sans MS"/>
              </a:rPr>
              <a:t>DECREASE </a:t>
            </a:r>
            <a:r>
              <a:rPr sz="3300" b="0" spc="-5" dirty="0">
                <a:solidFill>
                  <a:srgbClr val="FFFFFF"/>
                </a:solidFill>
                <a:latin typeface="Comic Sans MS"/>
                <a:cs typeface="Comic Sans MS"/>
              </a:rPr>
              <a:t>in RBC</a:t>
            </a:r>
            <a:r>
              <a:rPr sz="3300" b="0" spc="-8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300" b="0" spc="-5" dirty="0">
                <a:solidFill>
                  <a:srgbClr val="FFFFFF"/>
                </a:solidFill>
                <a:latin typeface="Comic Sans MS"/>
                <a:cs typeface="Comic Sans MS"/>
              </a:rPr>
              <a:t>Count</a:t>
            </a:r>
            <a:endParaRPr sz="33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07008" y="140207"/>
            <a:ext cx="483234" cy="1092835"/>
            <a:chOff x="1207008" y="140207"/>
            <a:chExt cx="483234" cy="1092835"/>
          </a:xfrm>
        </p:grpSpPr>
        <p:sp>
          <p:nvSpPr>
            <p:cNvPr id="7" name="object 7"/>
            <p:cNvSpPr/>
            <p:nvPr/>
          </p:nvSpPr>
          <p:spPr>
            <a:xfrm>
              <a:off x="1219962" y="153161"/>
              <a:ext cx="457200" cy="1066800"/>
            </a:xfrm>
            <a:custGeom>
              <a:avLst/>
              <a:gdLst/>
              <a:ahLst/>
              <a:cxnLst/>
              <a:rect l="l" t="t" r="r" b="b"/>
              <a:pathLst>
                <a:path w="457200" h="1066800">
                  <a:moveTo>
                    <a:pt x="342900" y="0"/>
                  </a:moveTo>
                  <a:lnTo>
                    <a:pt x="114300" y="0"/>
                  </a:lnTo>
                  <a:lnTo>
                    <a:pt x="114300" y="838200"/>
                  </a:lnTo>
                  <a:lnTo>
                    <a:pt x="0" y="838200"/>
                  </a:lnTo>
                  <a:lnTo>
                    <a:pt x="228600" y="1066800"/>
                  </a:lnTo>
                  <a:lnTo>
                    <a:pt x="457200" y="838200"/>
                  </a:lnTo>
                  <a:lnTo>
                    <a:pt x="342900" y="8382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962" y="153161"/>
              <a:ext cx="457200" cy="1066800"/>
            </a:xfrm>
            <a:custGeom>
              <a:avLst/>
              <a:gdLst/>
              <a:ahLst/>
              <a:cxnLst/>
              <a:rect l="l" t="t" r="r" b="b"/>
              <a:pathLst>
                <a:path w="457200" h="1066800">
                  <a:moveTo>
                    <a:pt x="0" y="838200"/>
                  </a:moveTo>
                  <a:lnTo>
                    <a:pt x="114300" y="838200"/>
                  </a:lnTo>
                  <a:lnTo>
                    <a:pt x="114300" y="0"/>
                  </a:lnTo>
                  <a:lnTo>
                    <a:pt x="342900" y="0"/>
                  </a:lnTo>
                  <a:lnTo>
                    <a:pt x="342900" y="838200"/>
                  </a:lnTo>
                  <a:lnTo>
                    <a:pt x="457200" y="838200"/>
                  </a:lnTo>
                  <a:lnTo>
                    <a:pt x="228600" y="1066800"/>
                  </a:lnTo>
                  <a:lnTo>
                    <a:pt x="0" y="838200"/>
                  </a:lnTo>
                  <a:close/>
                </a:path>
              </a:pathLst>
            </a:custGeom>
            <a:ln w="25908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57556" y="1499616"/>
            <a:ext cx="8705215" cy="4133215"/>
            <a:chOff x="257556" y="1499616"/>
            <a:chExt cx="8705215" cy="4133215"/>
          </a:xfrm>
        </p:grpSpPr>
        <p:sp>
          <p:nvSpPr>
            <p:cNvPr id="10" name="object 10"/>
            <p:cNvSpPr/>
            <p:nvPr/>
          </p:nvSpPr>
          <p:spPr>
            <a:xfrm>
              <a:off x="257556" y="1499616"/>
              <a:ext cx="8705088" cy="41330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800" y="1524000"/>
              <a:ext cx="8610600" cy="4038600"/>
            </a:xfrm>
            <a:custGeom>
              <a:avLst/>
              <a:gdLst/>
              <a:ahLst/>
              <a:cxnLst/>
              <a:rect l="l" t="t" r="r" b="b"/>
              <a:pathLst>
                <a:path w="8610600" h="4038600">
                  <a:moveTo>
                    <a:pt x="7937500" y="0"/>
                  </a:moveTo>
                  <a:lnTo>
                    <a:pt x="673112" y="0"/>
                  </a:lnTo>
                  <a:lnTo>
                    <a:pt x="625041" y="1690"/>
                  </a:lnTo>
                  <a:lnTo>
                    <a:pt x="577882" y="6684"/>
                  </a:lnTo>
                  <a:lnTo>
                    <a:pt x="531749" y="14869"/>
                  </a:lnTo>
                  <a:lnTo>
                    <a:pt x="486756" y="26130"/>
                  </a:lnTo>
                  <a:lnTo>
                    <a:pt x="443017" y="40354"/>
                  </a:lnTo>
                  <a:lnTo>
                    <a:pt x="400646" y="57426"/>
                  </a:lnTo>
                  <a:lnTo>
                    <a:pt x="359757" y="77233"/>
                  </a:lnTo>
                  <a:lnTo>
                    <a:pt x="320464" y="99661"/>
                  </a:lnTo>
                  <a:lnTo>
                    <a:pt x="282880" y="124595"/>
                  </a:lnTo>
                  <a:lnTo>
                    <a:pt x="247120" y="151922"/>
                  </a:lnTo>
                  <a:lnTo>
                    <a:pt x="213297" y="181529"/>
                  </a:lnTo>
                  <a:lnTo>
                    <a:pt x="181526" y="213300"/>
                  </a:lnTo>
                  <a:lnTo>
                    <a:pt x="151919" y="247123"/>
                  </a:lnTo>
                  <a:lnTo>
                    <a:pt x="124592" y="282883"/>
                  </a:lnTo>
                  <a:lnTo>
                    <a:pt x="99658" y="320466"/>
                  </a:lnTo>
                  <a:lnTo>
                    <a:pt x="77231" y="359759"/>
                  </a:lnTo>
                  <a:lnTo>
                    <a:pt x="57424" y="400647"/>
                  </a:lnTo>
                  <a:lnTo>
                    <a:pt x="40352" y="443016"/>
                  </a:lnTo>
                  <a:lnTo>
                    <a:pt x="26129" y="486753"/>
                  </a:lnTo>
                  <a:lnTo>
                    <a:pt x="14868" y="531744"/>
                  </a:lnTo>
                  <a:lnTo>
                    <a:pt x="6684" y="577875"/>
                  </a:lnTo>
                  <a:lnTo>
                    <a:pt x="1690" y="625031"/>
                  </a:lnTo>
                  <a:lnTo>
                    <a:pt x="0" y="673100"/>
                  </a:lnTo>
                  <a:lnTo>
                    <a:pt x="0" y="3365500"/>
                  </a:lnTo>
                  <a:lnTo>
                    <a:pt x="1690" y="3413568"/>
                  </a:lnTo>
                  <a:lnTo>
                    <a:pt x="6684" y="3460724"/>
                  </a:lnTo>
                  <a:lnTo>
                    <a:pt x="14868" y="3506855"/>
                  </a:lnTo>
                  <a:lnTo>
                    <a:pt x="26129" y="3551846"/>
                  </a:lnTo>
                  <a:lnTo>
                    <a:pt x="40352" y="3595583"/>
                  </a:lnTo>
                  <a:lnTo>
                    <a:pt x="57424" y="3637952"/>
                  </a:lnTo>
                  <a:lnTo>
                    <a:pt x="77231" y="3678840"/>
                  </a:lnTo>
                  <a:lnTo>
                    <a:pt x="99658" y="3718133"/>
                  </a:lnTo>
                  <a:lnTo>
                    <a:pt x="124592" y="3755716"/>
                  </a:lnTo>
                  <a:lnTo>
                    <a:pt x="151919" y="3791476"/>
                  </a:lnTo>
                  <a:lnTo>
                    <a:pt x="181526" y="3825299"/>
                  </a:lnTo>
                  <a:lnTo>
                    <a:pt x="213297" y="3857070"/>
                  </a:lnTo>
                  <a:lnTo>
                    <a:pt x="247120" y="3886677"/>
                  </a:lnTo>
                  <a:lnTo>
                    <a:pt x="282880" y="3914004"/>
                  </a:lnTo>
                  <a:lnTo>
                    <a:pt x="320464" y="3938938"/>
                  </a:lnTo>
                  <a:lnTo>
                    <a:pt x="359757" y="3961366"/>
                  </a:lnTo>
                  <a:lnTo>
                    <a:pt x="400646" y="3981173"/>
                  </a:lnTo>
                  <a:lnTo>
                    <a:pt x="443017" y="3998245"/>
                  </a:lnTo>
                  <a:lnTo>
                    <a:pt x="486756" y="4012469"/>
                  </a:lnTo>
                  <a:lnTo>
                    <a:pt x="531749" y="4023730"/>
                  </a:lnTo>
                  <a:lnTo>
                    <a:pt x="577882" y="4031915"/>
                  </a:lnTo>
                  <a:lnTo>
                    <a:pt x="625041" y="4036909"/>
                  </a:lnTo>
                  <a:lnTo>
                    <a:pt x="673112" y="4038600"/>
                  </a:lnTo>
                  <a:lnTo>
                    <a:pt x="7937500" y="4038600"/>
                  </a:lnTo>
                  <a:lnTo>
                    <a:pt x="7985568" y="4036909"/>
                  </a:lnTo>
                  <a:lnTo>
                    <a:pt x="8032724" y="4031915"/>
                  </a:lnTo>
                  <a:lnTo>
                    <a:pt x="8078855" y="4023730"/>
                  </a:lnTo>
                  <a:lnTo>
                    <a:pt x="8123846" y="4012469"/>
                  </a:lnTo>
                  <a:lnTo>
                    <a:pt x="8167583" y="3998245"/>
                  </a:lnTo>
                  <a:lnTo>
                    <a:pt x="8209952" y="3981173"/>
                  </a:lnTo>
                  <a:lnTo>
                    <a:pt x="8250840" y="3961366"/>
                  </a:lnTo>
                  <a:lnTo>
                    <a:pt x="8290133" y="3938938"/>
                  </a:lnTo>
                  <a:lnTo>
                    <a:pt x="8327716" y="3914004"/>
                  </a:lnTo>
                  <a:lnTo>
                    <a:pt x="8363476" y="3886677"/>
                  </a:lnTo>
                  <a:lnTo>
                    <a:pt x="8397299" y="3857070"/>
                  </a:lnTo>
                  <a:lnTo>
                    <a:pt x="8429070" y="3825299"/>
                  </a:lnTo>
                  <a:lnTo>
                    <a:pt x="8458677" y="3791476"/>
                  </a:lnTo>
                  <a:lnTo>
                    <a:pt x="8486004" y="3755716"/>
                  </a:lnTo>
                  <a:lnTo>
                    <a:pt x="8510938" y="3718133"/>
                  </a:lnTo>
                  <a:lnTo>
                    <a:pt x="8533366" y="3678840"/>
                  </a:lnTo>
                  <a:lnTo>
                    <a:pt x="8553173" y="3637952"/>
                  </a:lnTo>
                  <a:lnTo>
                    <a:pt x="8570245" y="3595583"/>
                  </a:lnTo>
                  <a:lnTo>
                    <a:pt x="8584469" y="3551846"/>
                  </a:lnTo>
                  <a:lnTo>
                    <a:pt x="8595730" y="3506855"/>
                  </a:lnTo>
                  <a:lnTo>
                    <a:pt x="8603915" y="3460724"/>
                  </a:lnTo>
                  <a:lnTo>
                    <a:pt x="8608909" y="3413568"/>
                  </a:lnTo>
                  <a:lnTo>
                    <a:pt x="8610600" y="3365500"/>
                  </a:lnTo>
                  <a:lnTo>
                    <a:pt x="8610600" y="673100"/>
                  </a:lnTo>
                  <a:lnTo>
                    <a:pt x="8608909" y="625031"/>
                  </a:lnTo>
                  <a:lnTo>
                    <a:pt x="8603915" y="577875"/>
                  </a:lnTo>
                  <a:lnTo>
                    <a:pt x="8595730" y="531744"/>
                  </a:lnTo>
                  <a:lnTo>
                    <a:pt x="8584469" y="486753"/>
                  </a:lnTo>
                  <a:lnTo>
                    <a:pt x="8570245" y="443016"/>
                  </a:lnTo>
                  <a:lnTo>
                    <a:pt x="8553173" y="400647"/>
                  </a:lnTo>
                  <a:lnTo>
                    <a:pt x="8533366" y="359759"/>
                  </a:lnTo>
                  <a:lnTo>
                    <a:pt x="8510938" y="320466"/>
                  </a:lnTo>
                  <a:lnTo>
                    <a:pt x="8486004" y="282883"/>
                  </a:lnTo>
                  <a:lnTo>
                    <a:pt x="8458677" y="247123"/>
                  </a:lnTo>
                  <a:lnTo>
                    <a:pt x="8429070" y="213300"/>
                  </a:lnTo>
                  <a:lnTo>
                    <a:pt x="8397299" y="181529"/>
                  </a:lnTo>
                  <a:lnTo>
                    <a:pt x="8363476" y="151922"/>
                  </a:lnTo>
                  <a:lnTo>
                    <a:pt x="8327716" y="124595"/>
                  </a:lnTo>
                  <a:lnTo>
                    <a:pt x="8290133" y="99661"/>
                  </a:lnTo>
                  <a:lnTo>
                    <a:pt x="8250840" y="77233"/>
                  </a:lnTo>
                  <a:lnTo>
                    <a:pt x="8209952" y="57426"/>
                  </a:lnTo>
                  <a:lnTo>
                    <a:pt x="8167583" y="40354"/>
                  </a:lnTo>
                  <a:lnTo>
                    <a:pt x="8123846" y="26130"/>
                  </a:lnTo>
                  <a:lnTo>
                    <a:pt x="8078855" y="14869"/>
                  </a:lnTo>
                  <a:lnTo>
                    <a:pt x="8032724" y="6684"/>
                  </a:lnTo>
                  <a:lnTo>
                    <a:pt x="7985568" y="1690"/>
                  </a:lnTo>
                  <a:lnTo>
                    <a:pt x="79375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4800" y="1524000"/>
              <a:ext cx="8610600" cy="4038600"/>
            </a:xfrm>
            <a:custGeom>
              <a:avLst/>
              <a:gdLst/>
              <a:ahLst/>
              <a:cxnLst/>
              <a:rect l="l" t="t" r="r" b="b"/>
              <a:pathLst>
                <a:path w="8610600" h="4038600">
                  <a:moveTo>
                    <a:pt x="0" y="673100"/>
                  </a:moveTo>
                  <a:lnTo>
                    <a:pt x="1690" y="625031"/>
                  </a:lnTo>
                  <a:lnTo>
                    <a:pt x="6684" y="577875"/>
                  </a:lnTo>
                  <a:lnTo>
                    <a:pt x="14868" y="531744"/>
                  </a:lnTo>
                  <a:lnTo>
                    <a:pt x="26129" y="486753"/>
                  </a:lnTo>
                  <a:lnTo>
                    <a:pt x="40352" y="443016"/>
                  </a:lnTo>
                  <a:lnTo>
                    <a:pt x="57424" y="400647"/>
                  </a:lnTo>
                  <a:lnTo>
                    <a:pt x="77231" y="359759"/>
                  </a:lnTo>
                  <a:lnTo>
                    <a:pt x="99658" y="320466"/>
                  </a:lnTo>
                  <a:lnTo>
                    <a:pt x="124592" y="282883"/>
                  </a:lnTo>
                  <a:lnTo>
                    <a:pt x="151919" y="247123"/>
                  </a:lnTo>
                  <a:lnTo>
                    <a:pt x="181526" y="213300"/>
                  </a:lnTo>
                  <a:lnTo>
                    <a:pt x="213297" y="181529"/>
                  </a:lnTo>
                  <a:lnTo>
                    <a:pt x="247120" y="151922"/>
                  </a:lnTo>
                  <a:lnTo>
                    <a:pt x="282880" y="124595"/>
                  </a:lnTo>
                  <a:lnTo>
                    <a:pt x="320464" y="99661"/>
                  </a:lnTo>
                  <a:lnTo>
                    <a:pt x="359757" y="77233"/>
                  </a:lnTo>
                  <a:lnTo>
                    <a:pt x="400646" y="57426"/>
                  </a:lnTo>
                  <a:lnTo>
                    <a:pt x="443017" y="40354"/>
                  </a:lnTo>
                  <a:lnTo>
                    <a:pt x="486756" y="26130"/>
                  </a:lnTo>
                  <a:lnTo>
                    <a:pt x="531749" y="14869"/>
                  </a:lnTo>
                  <a:lnTo>
                    <a:pt x="577882" y="6684"/>
                  </a:lnTo>
                  <a:lnTo>
                    <a:pt x="625041" y="1690"/>
                  </a:lnTo>
                  <a:lnTo>
                    <a:pt x="673112" y="0"/>
                  </a:lnTo>
                  <a:lnTo>
                    <a:pt x="7937500" y="0"/>
                  </a:lnTo>
                  <a:lnTo>
                    <a:pt x="7985568" y="1690"/>
                  </a:lnTo>
                  <a:lnTo>
                    <a:pt x="8032724" y="6684"/>
                  </a:lnTo>
                  <a:lnTo>
                    <a:pt x="8078855" y="14869"/>
                  </a:lnTo>
                  <a:lnTo>
                    <a:pt x="8123846" y="26130"/>
                  </a:lnTo>
                  <a:lnTo>
                    <a:pt x="8167583" y="40354"/>
                  </a:lnTo>
                  <a:lnTo>
                    <a:pt x="8209952" y="57426"/>
                  </a:lnTo>
                  <a:lnTo>
                    <a:pt x="8250840" y="77233"/>
                  </a:lnTo>
                  <a:lnTo>
                    <a:pt x="8290133" y="99661"/>
                  </a:lnTo>
                  <a:lnTo>
                    <a:pt x="8327716" y="124595"/>
                  </a:lnTo>
                  <a:lnTo>
                    <a:pt x="8363476" y="151922"/>
                  </a:lnTo>
                  <a:lnTo>
                    <a:pt x="8397299" y="181529"/>
                  </a:lnTo>
                  <a:lnTo>
                    <a:pt x="8429070" y="213300"/>
                  </a:lnTo>
                  <a:lnTo>
                    <a:pt x="8458677" y="247123"/>
                  </a:lnTo>
                  <a:lnTo>
                    <a:pt x="8486004" y="282883"/>
                  </a:lnTo>
                  <a:lnTo>
                    <a:pt x="8510938" y="320466"/>
                  </a:lnTo>
                  <a:lnTo>
                    <a:pt x="8533366" y="359759"/>
                  </a:lnTo>
                  <a:lnTo>
                    <a:pt x="8553173" y="400647"/>
                  </a:lnTo>
                  <a:lnTo>
                    <a:pt x="8570245" y="443016"/>
                  </a:lnTo>
                  <a:lnTo>
                    <a:pt x="8584469" y="486753"/>
                  </a:lnTo>
                  <a:lnTo>
                    <a:pt x="8595730" y="531744"/>
                  </a:lnTo>
                  <a:lnTo>
                    <a:pt x="8603915" y="577875"/>
                  </a:lnTo>
                  <a:lnTo>
                    <a:pt x="8608909" y="625031"/>
                  </a:lnTo>
                  <a:lnTo>
                    <a:pt x="8610600" y="673100"/>
                  </a:lnTo>
                  <a:lnTo>
                    <a:pt x="8610600" y="3365500"/>
                  </a:lnTo>
                  <a:lnTo>
                    <a:pt x="8608909" y="3413568"/>
                  </a:lnTo>
                  <a:lnTo>
                    <a:pt x="8603915" y="3460724"/>
                  </a:lnTo>
                  <a:lnTo>
                    <a:pt x="8595730" y="3506855"/>
                  </a:lnTo>
                  <a:lnTo>
                    <a:pt x="8584469" y="3551846"/>
                  </a:lnTo>
                  <a:lnTo>
                    <a:pt x="8570245" y="3595583"/>
                  </a:lnTo>
                  <a:lnTo>
                    <a:pt x="8553173" y="3637952"/>
                  </a:lnTo>
                  <a:lnTo>
                    <a:pt x="8533366" y="3678840"/>
                  </a:lnTo>
                  <a:lnTo>
                    <a:pt x="8510938" y="3718133"/>
                  </a:lnTo>
                  <a:lnTo>
                    <a:pt x="8486004" y="3755716"/>
                  </a:lnTo>
                  <a:lnTo>
                    <a:pt x="8458677" y="3791476"/>
                  </a:lnTo>
                  <a:lnTo>
                    <a:pt x="8429070" y="3825299"/>
                  </a:lnTo>
                  <a:lnTo>
                    <a:pt x="8397299" y="3857070"/>
                  </a:lnTo>
                  <a:lnTo>
                    <a:pt x="8363476" y="3886677"/>
                  </a:lnTo>
                  <a:lnTo>
                    <a:pt x="8327716" y="3914004"/>
                  </a:lnTo>
                  <a:lnTo>
                    <a:pt x="8290133" y="3938938"/>
                  </a:lnTo>
                  <a:lnTo>
                    <a:pt x="8250840" y="3961366"/>
                  </a:lnTo>
                  <a:lnTo>
                    <a:pt x="8209952" y="3981173"/>
                  </a:lnTo>
                  <a:lnTo>
                    <a:pt x="8167583" y="3998245"/>
                  </a:lnTo>
                  <a:lnTo>
                    <a:pt x="8123846" y="4012469"/>
                  </a:lnTo>
                  <a:lnTo>
                    <a:pt x="8078855" y="4023730"/>
                  </a:lnTo>
                  <a:lnTo>
                    <a:pt x="8032724" y="4031915"/>
                  </a:lnTo>
                  <a:lnTo>
                    <a:pt x="7985568" y="4036909"/>
                  </a:lnTo>
                  <a:lnTo>
                    <a:pt x="7937500" y="4038600"/>
                  </a:lnTo>
                  <a:lnTo>
                    <a:pt x="673112" y="4038600"/>
                  </a:lnTo>
                  <a:lnTo>
                    <a:pt x="625041" y="4036909"/>
                  </a:lnTo>
                  <a:lnTo>
                    <a:pt x="577882" y="4031915"/>
                  </a:lnTo>
                  <a:lnTo>
                    <a:pt x="531749" y="4023730"/>
                  </a:lnTo>
                  <a:lnTo>
                    <a:pt x="486756" y="4012469"/>
                  </a:lnTo>
                  <a:lnTo>
                    <a:pt x="443017" y="3998245"/>
                  </a:lnTo>
                  <a:lnTo>
                    <a:pt x="400646" y="3981173"/>
                  </a:lnTo>
                  <a:lnTo>
                    <a:pt x="359757" y="3961366"/>
                  </a:lnTo>
                  <a:lnTo>
                    <a:pt x="320464" y="3938938"/>
                  </a:lnTo>
                  <a:lnTo>
                    <a:pt x="282880" y="3914004"/>
                  </a:lnTo>
                  <a:lnTo>
                    <a:pt x="247120" y="3886677"/>
                  </a:lnTo>
                  <a:lnTo>
                    <a:pt x="213297" y="3857070"/>
                  </a:lnTo>
                  <a:lnTo>
                    <a:pt x="181526" y="3825299"/>
                  </a:lnTo>
                  <a:lnTo>
                    <a:pt x="151919" y="3791476"/>
                  </a:lnTo>
                  <a:lnTo>
                    <a:pt x="124592" y="3755716"/>
                  </a:lnTo>
                  <a:lnTo>
                    <a:pt x="99658" y="3718133"/>
                  </a:lnTo>
                  <a:lnTo>
                    <a:pt x="77231" y="3678840"/>
                  </a:lnTo>
                  <a:lnTo>
                    <a:pt x="57424" y="3637952"/>
                  </a:lnTo>
                  <a:lnTo>
                    <a:pt x="40352" y="3595583"/>
                  </a:lnTo>
                  <a:lnTo>
                    <a:pt x="26129" y="3551846"/>
                  </a:lnTo>
                  <a:lnTo>
                    <a:pt x="14868" y="3506855"/>
                  </a:lnTo>
                  <a:lnTo>
                    <a:pt x="6684" y="3460724"/>
                  </a:lnTo>
                  <a:lnTo>
                    <a:pt x="1690" y="3413568"/>
                  </a:lnTo>
                  <a:lnTo>
                    <a:pt x="0" y="3365500"/>
                  </a:lnTo>
                  <a:lnTo>
                    <a:pt x="0" y="6731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0745" y="2204745"/>
            <a:ext cx="8060055" cy="259969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11760" indent="-99060">
              <a:lnSpc>
                <a:spcPct val="100000"/>
              </a:lnSpc>
              <a:spcBef>
                <a:spcPts val="1420"/>
              </a:spcBef>
              <a:buSzPct val="95454"/>
              <a:buFont typeface="Times New Roman"/>
              <a:buChar char="•"/>
              <a:tabLst>
                <a:tab pos="111760" algn="l"/>
              </a:tabLst>
            </a:pP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Massive </a:t>
            </a:r>
            <a:r>
              <a:rPr sz="22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RBC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loss, such </a:t>
            </a:r>
            <a:r>
              <a:rPr sz="2200" b="1" dirty="0">
                <a:solidFill>
                  <a:srgbClr val="B7DEE8"/>
                </a:solidFill>
                <a:latin typeface="Times New Roman"/>
                <a:cs typeface="Times New Roman"/>
              </a:rPr>
              <a:t>as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acute</a:t>
            </a:r>
            <a:r>
              <a:rPr sz="2200" b="1" spc="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hemorrhage</a:t>
            </a:r>
            <a:endParaRPr sz="2200">
              <a:latin typeface="Times New Roman"/>
              <a:cs typeface="Times New Roman"/>
            </a:endParaRPr>
          </a:p>
          <a:p>
            <a:pPr marL="166370" indent="-154305">
              <a:lnSpc>
                <a:spcPct val="100000"/>
              </a:lnSpc>
              <a:spcBef>
                <a:spcPts val="1320"/>
              </a:spcBef>
              <a:buSzPct val="95454"/>
              <a:buFont typeface="Times New Roman"/>
              <a:buChar char="•"/>
              <a:tabLst>
                <a:tab pos="167005" algn="l"/>
              </a:tabLst>
            </a:pP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Abnormal destruction </a:t>
            </a:r>
            <a:r>
              <a:rPr sz="2200" b="1" dirty="0">
                <a:solidFill>
                  <a:srgbClr val="B7DEE8"/>
                </a:solidFill>
                <a:latin typeface="Times New Roman"/>
                <a:cs typeface="Times New Roman"/>
              </a:rPr>
              <a:t>of </a:t>
            </a:r>
            <a:r>
              <a:rPr sz="2200" b="1" spc="-20" dirty="0">
                <a:solidFill>
                  <a:srgbClr val="B7DEE8"/>
                </a:solidFill>
                <a:latin typeface="Times New Roman"/>
                <a:cs typeface="Times New Roman"/>
              </a:rPr>
              <a:t>red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blood</a:t>
            </a:r>
            <a:r>
              <a:rPr sz="2200" b="1" spc="9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cells</a:t>
            </a:r>
            <a:endParaRPr sz="2200">
              <a:latin typeface="Times New Roman"/>
              <a:cs typeface="Times New Roman"/>
            </a:endParaRPr>
          </a:p>
          <a:p>
            <a:pPr marL="181610" indent="-169545" algn="just">
              <a:lnSpc>
                <a:spcPct val="100000"/>
              </a:lnSpc>
              <a:spcBef>
                <a:spcPts val="1320"/>
              </a:spcBef>
              <a:buSzPct val="95454"/>
              <a:buFont typeface="Times New Roman"/>
              <a:buChar char="•"/>
              <a:tabLst>
                <a:tab pos="182245" algn="l"/>
              </a:tabLst>
            </a:pP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Lack </a:t>
            </a:r>
            <a:r>
              <a:rPr sz="2200" b="1" dirty="0">
                <a:solidFill>
                  <a:srgbClr val="B7DEE8"/>
                </a:solidFill>
                <a:latin typeface="Times New Roman"/>
                <a:cs typeface="Times New Roman"/>
              </a:rPr>
              <a:t>of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substances needed for RBC</a:t>
            </a:r>
            <a:r>
              <a:rPr sz="2200" b="1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production</a:t>
            </a:r>
            <a:endParaRPr sz="2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470"/>
              </a:spcBef>
              <a:buSzPct val="95454"/>
              <a:buFont typeface="Times New Roman"/>
              <a:buChar char="•"/>
              <a:tabLst>
                <a:tab pos="182245" algn="l"/>
              </a:tabLst>
            </a:pP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Chemotherapy </a:t>
            </a:r>
            <a:r>
              <a:rPr sz="2200" b="1" dirty="0">
                <a:solidFill>
                  <a:srgbClr val="B7DEE8"/>
                </a:solidFill>
                <a:latin typeface="Times New Roman"/>
                <a:cs typeface="Times New Roman"/>
              </a:rPr>
              <a:t>or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radiation side effects </a:t>
            </a:r>
            <a:r>
              <a:rPr sz="22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from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treatment </a:t>
            </a:r>
            <a:r>
              <a:rPr sz="2200" b="1" dirty="0">
                <a:solidFill>
                  <a:srgbClr val="B7DEE8"/>
                </a:solidFill>
                <a:latin typeface="Times New Roman"/>
                <a:cs typeface="Times New Roman"/>
              </a:rPr>
              <a:t>of bone  </a:t>
            </a:r>
            <a:r>
              <a:rPr sz="22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marrow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malignancies such </a:t>
            </a:r>
            <a:r>
              <a:rPr sz="2200" b="1" dirty="0">
                <a:solidFill>
                  <a:srgbClr val="B7DEE8"/>
                </a:solidFill>
                <a:latin typeface="Times New Roman"/>
                <a:cs typeface="Times New Roman"/>
              </a:rPr>
              <a:t>as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leukemia can </a:t>
            </a:r>
            <a:r>
              <a:rPr sz="22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result </a:t>
            </a: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in bone </a:t>
            </a:r>
            <a:r>
              <a:rPr sz="22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marrow  suppression.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9007" y="292608"/>
            <a:ext cx="5283835" cy="789940"/>
            <a:chOff x="1969007" y="292608"/>
            <a:chExt cx="5283835" cy="789940"/>
          </a:xfrm>
        </p:grpSpPr>
        <p:sp>
          <p:nvSpPr>
            <p:cNvPr id="3" name="object 3"/>
            <p:cNvSpPr/>
            <p:nvPr/>
          </p:nvSpPr>
          <p:spPr>
            <a:xfrm>
              <a:off x="1981961" y="305562"/>
              <a:ext cx="5257800" cy="763905"/>
            </a:xfrm>
            <a:custGeom>
              <a:avLst/>
              <a:gdLst/>
              <a:ahLst/>
              <a:cxnLst/>
              <a:rect l="l" t="t" r="r" b="b"/>
              <a:pathLst>
                <a:path w="5257800" h="763905">
                  <a:moveTo>
                    <a:pt x="5130545" y="0"/>
                  </a:moveTo>
                  <a:lnTo>
                    <a:pt x="127254" y="0"/>
                  </a:ln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0" y="636270"/>
                  </a:lnTo>
                  <a:lnTo>
                    <a:pt x="10007" y="685782"/>
                  </a:lnTo>
                  <a:lnTo>
                    <a:pt x="37290" y="726233"/>
                  </a:lnTo>
                  <a:lnTo>
                    <a:pt x="77741" y="753516"/>
                  </a:lnTo>
                  <a:lnTo>
                    <a:pt x="127254" y="763524"/>
                  </a:lnTo>
                  <a:lnTo>
                    <a:pt x="5130545" y="763524"/>
                  </a:lnTo>
                  <a:lnTo>
                    <a:pt x="5180058" y="753516"/>
                  </a:lnTo>
                  <a:lnTo>
                    <a:pt x="5220509" y="726233"/>
                  </a:lnTo>
                  <a:lnTo>
                    <a:pt x="5247792" y="685782"/>
                  </a:lnTo>
                  <a:lnTo>
                    <a:pt x="5257799" y="636270"/>
                  </a:lnTo>
                  <a:lnTo>
                    <a:pt x="5257799" y="127254"/>
                  </a:lnTo>
                  <a:lnTo>
                    <a:pt x="5247792" y="77741"/>
                  </a:lnTo>
                  <a:lnTo>
                    <a:pt x="5220509" y="37290"/>
                  </a:lnTo>
                  <a:lnTo>
                    <a:pt x="5180058" y="10007"/>
                  </a:lnTo>
                  <a:lnTo>
                    <a:pt x="513054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81961" y="305562"/>
              <a:ext cx="5257800" cy="763905"/>
            </a:xfrm>
            <a:custGeom>
              <a:avLst/>
              <a:gdLst/>
              <a:ahLst/>
              <a:cxnLst/>
              <a:rect l="l" t="t" r="r" b="b"/>
              <a:pathLst>
                <a:path w="5257800" h="763905">
                  <a:moveTo>
                    <a:pt x="0" y="127254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4" y="0"/>
                  </a:lnTo>
                  <a:lnTo>
                    <a:pt x="5130545" y="0"/>
                  </a:lnTo>
                  <a:lnTo>
                    <a:pt x="5180058" y="10007"/>
                  </a:lnTo>
                  <a:lnTo>
                    <a:pt x="5220509" y="37290"/>
                  </a:lnTo>
                  <a:lnTo>
                    <a:pt x="5247792" y="77741"/>
                  </a:lnTo>
                  <a:lnTo>
                    <a:pt x="5257799" y="127254"/>
                  </a:lnTo>
                  <a:lnTo>
                    <a:pt x="5257799" y="636270"/>
                  </a:lnTo>
                  <a:lnTo>
                    <a:pt x="5247792" y="685782"/>
                  </a:lnTo>
                  <a:lnTo>
                    <a:pt x="5220509" y="726233"/>
                  </a:lnTo>
                  <a:lnTo>
                    <a:pt x="5180058" y="753516"/>
                  </a:lnTo>
                  <a:lnTo>
                    <a:pt x="5130545" y="763524"/>
                  </a:lnTo>
                  <a:lnTo>
                    <a:pt x="127254" y="763524"/>
                  </a:lnTo>
                  <a:lnTo>
                    <a:pt x="77741" y="753516"/>
                  </a:lnTo>
                  <a:lnTo>
                    <a:pt x="37290" y="726233"/>
                  </a:lnTo>
                  <a:lnTo>
                    <a:pt x="10007" y="685782"/>
                  </a:lnTo>
                  <a:lnTo>
                    <a:pt x="0" y="636270"/>
                  </a:lnTo>
                  <a:lnTo>
                    <a:pt x="0" y="1272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5935" y="375920"/>
            <a:ext cx="32219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5" dirty="0">
                <a:solidFill>
                  <a:srgbClr val="FFFFFF"/>
                </a:solidFill>
                <a:latin typeface="Comic Sans MS"/>
                <a:cs typeface="Comic Sans MS"/>
              </a:rPr>
              <a:t>HEMOGLOBLIN</a:t>
            </a:r>
            <a:endParaRPr sz="33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7556" y="1347216"/>
            <a:ext cx="8705215" cy="4133215"/>
            <a:chOff x="257556" y="1347216"/>
            <a:chExt cx="8705215" cy="4133215"/>
          </a:xfrm>
        </p:grpSpPr>
        <p:sp>
          <p:nvSpPr>
            <p:cNvPr id="7" name="object 7"/>
            <p:cNvSpPr/>
            <p:nvPr/>
          </p:nvSpPr>
          <p:spPr>
            <a:xfrm>
              <a:off x="257556" y="1347216"/>
              <a:ext cx="8705088" cy="41330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7284" y="1816608"/>
              <a:ext cx="8484108" cy="3285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800" y="1371600"/>
              <a:ext cx="8610600" cy="4038600"/>
            </a:xfrm>
            <a:custGeom>
              <a:avLst/>
              <a:gdLst/>
              <a:ahLst/>
              <a:cxnLst/>
              <a:rect l="l" t="t" r="r" b="b"/>
              <a:pathLst>
                <a:path w="8610600" h="4038600">
                  <a:moveTo>
                    <a:pt x="7937500" y="0"/>
                  </a:moveTo>
                  <a:lnTo>
                    <a:pt x="673112" y="0"/>
                  </a:lnTo>
                  <a:lnTo>
                    <a:pt x="625041" y="1690"/>
                  </a:lnTo>
                  <a:lnTo>
                    <a:pt x="577882" y="6684"/>
                  </a:lnTo>
                  <a:lnTo>
                    <a:pt x="531749" y="14869"/>
                  </a:lnTo>
                  <a:lnTo>
                    <a:pt x="486756" y="26130"/>
                  </a:lnTo>
                  <a:lnTo>
                    <a:pt x="443017" y="40354"/>
                  </a:lnTo>
                  <a:lnTo>
                    <a:pt x="400646" y="57426"/>
                  </a:lnTo>
                  <a:lnTo>
                    <a:pt x="359757" y="77233"/>
                  </a:lnTo>
                  <a:lnTo>
                    <a:pt x="320464" y="99661"/>
                  </a:lnTo>
                  <a:lnTo>
                    <a:pt x="282880" y="124595"/>
                  </a:lnTo>
                  <a:lnTo>
                    <a:pt x="247120" y="151922"/>
                  </a:lnTo>
                  <a:lnTo>
                    <a:pt x="213297" y="181529"/>
                  </a:lnTo>
                  <a:lnTo>
                    <a:pt x="181526" y="213300"/>
                  </a:lnTo>
                  <a:lnTo>
                    <a:pt x="151919" y="247123"/>
                  </a:lnTo>
                  <a:lnTo>
                    <a:pt x="124592" y="282883"/>
                  </a:lnTo>
                  <a:lnTo>
                    <a:pt x="99658" y="320466"/>
                  </a:lnTo>
                  <a:lnTo>
                    <a:pt x="77231" y="359759"/>
                  </a:lnTo>
                  <a:lnTo>
                    <a:pt x="57424" y="400647"/>
                  </a:lnTo>
                  <a:lnTo>
                    <a:pt x="40352" y="443016"/>
                  </a:lnTo>
                  <a:lnTo>
                    <a:pt x="26129" y="486753"/>
                  </a:lnTo>
                  <a:lnTo>
                    <a:pt x="14868" y="531744"/>
                  </a:lnTo>
                  <a:lnTo>
                    <a:pt x="6684" y="577875"/>
                  </a:lnTo>
                  <a:lnTo>
                    <a:pt x="1690" y="625031"/>
                  </a:lnTo>
                  <a:lnTo>
                    <a:pt x="0" y="673100"/>
                  </a:lnTo>
                  <a:lnTo>
                    <a:pt x="0" y="3365500"/>
                  </a:lnTo>
                  <a:lnTo>
                    <a:pt x="1690" y="3413568"/>
                  </a:lnTo>
                  <a:lnTo>
                    <a:pt x="6684" y="3460724"/>
                  </a:lnTo>
                  <a:lnTo>
                    <a:pt x="14868" y="3506855"/>
                  </a:lnTo>
                  <a:lnTo>
                    <a:pt x="26129" y="3551846"/>
                  </a:lnTo>
                  <a:lnTo>
                    <a:pt x="40352" y="3595583"/>
                  </a:lnTo>
                  <a:lnTo>
                    <a:pt x="57424" y="3637952"/>
                  </a:lnTo>
                  <a:lnTo>
                    <a:pt x="77231" y="3678840"/>
                  </a:lnTo>
                  <a:lnTo>
                    <a:pt x="99658" y="3718133"/>
                  </a:lnTo>
                  <a:lnTo>
                    <a:pt x="124592" y="3755716"/>
                  </a:lnTo>
                  <a:lnTo>
                    <a:pt x="151919" y="3791476"/>
                  </a:lnTo>
                  <a:lnTo>
                    <a:pt x="181526" y="3825299"/>
                  </a:lnTo>
                  <a:lnTo>
                    <a:pt x="213297" y="3857070"/>
                  </a:lnTo>
                  <a:lnTo>
                    <a:pt x="247120" y="3886677"/>
                  </a:lnTo>
                  <a:lnTo>
                    <a:pt x="282880" y="3914004"/>
                  </a:lnTo>
                  <a:lnTo>
                    <a:pt x="320464" y="3938938"/>
                  </a:lnTo>
                  <a:lnTo>
                    <a:pt x="359757" y="3961366"/>
                  </a:lnTo>
                  <a:lnTo>
                    <a:pt x="400646" y="3981173"/>
                  </a:lnTo>
                  <a:lnTo>
                    <a:pt x="443017" y="3998245"/>
                  </a:lnTo>
                  <a:lnTo>
                    <a:pt x="486756" y="4012469"/>
                  </a:lnTo>
                  <a:lnTo>
                    <a:pt x="531749" y="4023730"/>
                  </a:lnTo>
                  <a:lnTo>
                    <a:pt x="577882" y="4031915"/>
                  </a:lnTo>
                  <a:lnTo>
                    <a:pt x="625041" y="4036909"/>
                  </a:lnTo>
                  <a:lnTo>
                    <a:pt x="673112" y="4038600"/>
                  </a:lnTo>
                  <a:lnTo>
                    <a:pt x="7937500" y="4038600"/>
                  </a:lnTo>
                  <a:lnTo>
                    <a:pt x="7985568" y="4036909"/>
                  </a:lnTo>
                  <a:lnTo>
                    <a:pt x="8032724" y="4031915"/>
                  </a:lnTo>
                  <a:lnTo>
                    <a:pt x="8078855" y="4023730"/>
                  </a:lnTo>
                  <a:lnTo>
                    <a:pt x="8123846" y="4012469"/>
                  </a:lnTo>
                  <a:lnTo>
                    <a:pt x="8167583" y="3998245"/>
                  </a:lnTo>
                  <a:lnTo>
                    <a:pt x="8209952" y="3981173"/>
                  </a:lnTo>
                  <a:lnTo>
                    <a:pt x="8250840" y="3961366"/>
                  </a:lnTo>
                  <a:lnTo>
                    <a:pt x="8290133" y="3938938"/>
                  </a:lnTo>
                  <a:lnTo>
                    <a:pt x="8327716" y="3914004"/>
                  </a:lnTo>
                  <a:lnTo>
                    <a:pt x="8363476" y="3886677"/>
                  </a:lnTo>
                  <a:lnTo>
                    <a:pt x="8397299" y="3857070"/>
                  </a:lnTo>
                  <a:lnTo>
                    <a:pt x="8429070" y="3825299"/>
                  </a:lnTo>
                  <a:lnTo>
                    <a:pt x="8458677" y="3791476"/>
                  </a:lnTo>
                  <a:lnTo>
                    <a:pt x="8486004" y="3755716"/>
                  </a:lnTo>
                  <a:lnTo>
                    <a:pt x="8510938" y="3718133"/>
                  </a:lnTo>
                  <a:lnTo>
                    <a:pt x="8533366" y="3678840"/>
                  </a:lnTo>
                  <a:lnTo>
                    <a:pt x="8553173" y="3637952"/>
                  </a:lnTo>
                  <a:lnTo>
                    <a:pt x="8570245" y="3595583"/>
                  </a:lnTo>
                  <a:lnTo>
                    <a:pt x="8584469" y="3551846"/>
                  </a:lnTo>
                  <a:lnTo>
                    <a:pt x="8595730" y="3506855"/>
                  </a:lnTo>
                  <a:lnTo>
                    <a:pt x="8603915" y="3460724"/>
                  </a:lnTo>
                  <a:lnTo>
                    <a:pt x="8608909" y="3413568"/>
                  </a:lnTo>
                  <a:lnTo>
                    <a:pt x="8610600" y="3365500"/>
                  </a:lnTo>
                  <a:lnTo>
                    <a:pt x="8610600" y="673100"/>
                  </a:lnTo>
                  <a:lnTo>
                    <a:pt x="8608909" y="625031"/>
                  </a:lnTo>
                  <a:lnTo>
                    <a:pt x="8603915" y="577875"/>
                  </a:lnTo>
                  <a:lnTo>
                    <a:pt x="8595730" y="531744"/>
                  </a:lnTo>
                  <a:lnTo>
                    <a:pt x="8584469" y="486753"/>
                  </a:lnTo>
                  <a:lnTo>
                    <a:pt x="8570245" y="443016"/>
                  </a:lnTo>
                  <a:lnTo>
                    <a:pt x="8553173" y="400647"/>
                  </a:lnTo>
                  <a:lnTo>
                    <a:pt x="8533366" y="359759"/>
                  </a:lnTo>
                  <a:lnTo>
                    <a:pt x="8510938" y="320466"/>
                  </a:lnTo>
                  <a:lnTo>
                    <a:pt x="8486004" y="282883"/>
                  </a:lnTo>
                  <a:lnTo>
                    <a:pt x="8458677" y="247123"/>
                  </a:lnTo>
                  <a:lnTo>
                    <a:pt x="8429070" y="213300"/>
                  </a:lnTo>
                  <a:lnTo>
                    <a:pt x="8397299" y="181529"/>
                  </a:lnTo>
                  <a:lnTo>
                    <a:pt x="8363476" y="151922"/>
                  </a:lnTo>
                  <a:lnTo>
                    <a:pt x="8327716" y="124595"/>
                  </a:lnTo>
                  <a:lnTo>
                    <a:pt x="8290133" y="99661"/>
                  </a:lnTo>
                  <a:lnTo>
                    <a:pt x="8250840" y="77233"/>
                  </a:lnTo>
                  <a:lnTo>
                    <a:pt x="8209952" y="57426"/>
                  </a:lnTo>
                  <a:lnTo>
                    <a:pt x="8167583" y="40354"/>
                  </a:lnTo>
                  <a:lnTo>
                    <a:pt x="8123846" y="26130"/>
                  </a:lnTo>
                  <a:lnTo>
                    <a:pt x="8078855" y="14869"/>
                  </a:lnTo>
                  <a:lnTo>
                    <a:pt x="8032724" y="6684"/>
                  </a:lnTo>
                  <a:lnTo>
                    <a:pt x="7985568" y="1690"/>
                  </a:lnTo>
                  <a:lnTo>
                    <a:pt x="79375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4800" y="1371600"/>
              <a:ext cx="8610600" cy="4038600"/>
            </a:xfrm>
            <a:custGeom>
              <a:avLst/>
              <a:gdLst/>
              <a:ahLst/>
              <a:cxnLst/>
              <a:rect l="l" t="t" r="r" b="b"/>
              <a:pathLst>
                <a:path w="8610600" h="4038600">
                  <a:moveTo>
                    <a:pt x="0" y="673100"/>
                  </a:moveTo>
                  <a:lnTo>
                    <a:pt x="1690" y="625031"/>
                  </a:lnTo>
                  <a:lnTo>
                    <a:pt x="6684" y="577875"/>
                  </a:lnTo>
                  <a:lnTo>
                    <a:pt x="14868" y="531744"/>
                  </a:lnTo>
                  <a:lnTo>
                    <a:pt x="26129" y="486753"/>
                  </a:lnTo>
                  <a:lnTo>
                    <a:pt x="40352" y="443016"/>
                  </a:lnTo>
                  <a:lnTo>
                    <a:pt x="57424" y="400647"/>
                  </a:lnTo>
                  <a:lnTo>
                    <a:pt x="77231" y="359759"/>
                  </a:lnTo>
                  <a:lnTo>
                    <a:pt x="99658" y="320466"/>
                  </a:lnTo>
                  <a:lnTo>
                    <a:pt x="124592" y="282883"/>
                  </a:lnTo>
                  <a:lnTo>
                    <a:pt x="151919" y="247123"/>
                  </a:lnTo>
                  <a:lnTo>
                    <a:pt x="181526" y="213300"/>
                  </a:lnTo>
                  <a:lnTo>
                    <a:pt x="213297" y="181529"/>
                  </a:lnTo>
                  <a:lnTo>
                    <a:pt x="247120" y="151922"/>
                  </a:lnTo>
                  <a:lnTo>
                    <a:pt x="282880" y="124595"/>
                  </a:lnTo>
                  <a:lnTo>
                    <a:pt x="320464" y="99661"/>
                  </a:lnTo>
                  <a:lnTo>
                    <a:pt x="359757" y="77233"/>
                  </a:lnTo>
                  <a:lnTo>
                    <a:pt x="400646" y="57426"/>
                  </a:lnTo>
                  <a:lnTo>
                    <a:pt x="443017" y="40354"/>
                  </a:lnTo>
                  <a:lnTo>
                    <a:pt x="486756" y="26130"/>
                  </a:lnTo>
                  <a:lnTo>
                    <a:pt x="531749" y="14869"/>
                  </a:lnTo>
                  <a:lnTo>
                    <a:pt x="577882" y="6684"/>
                  </a:lnTo>
                  <a:lnTo>
                    <a:pt x="625041" y="1690"/>
                  </a:lnTo>
                  <a:lnTo>
                    <a:pt x="673112" y="0"/>
                  </a:lnTo>
                  <a:lnTo>
                    <a:pt x="7937500" y="0"/>
                  </a:lnTo>
                  <a:lnTo>
                    <a:pt x="7985568" y="1690"/>
                  </a:lnTo>
                  <a:lnTo>
                    <a:pt x="8032724" y="6684"/>
                  </a:lnTo>
                  <a:lnTo>
                    <a:pt x="8078855" y="14869"/>
                  </a:lnTo>
                  <a:lnTo>
                    <a:pt x="8123846" y="26130"/>
                  </a:lnTo>
                  <a:lnTo>
                    <a:pt x="8167583" y="40354"/>
                  </a:lnTo>
                  <a:lnTo>
                    <a:pt x="8209952" y="57426"/>
                  </a:lnTo>
                  <a:lnTo>
                    <a:pt x="8250840" y="77233"/>
                  </a:lnTo>
                  <a:lnTo>
                    <a:pt x="8290133" y="99661"/>
                  </a:lnTo>
                  <a:lnTo>
                    <a:pt x="8327716" y="124595"/>
                  </a:lnTo>
                  <a:lnTo>
                    <a:pt x="8363476" y="151922"/>
                  </a:lnTo>
                  <a:lnTo>
                    <a:pt x="8397299" y="181529"/>
                  </a:lnTo>
                  <a:lnTo>
                    <a:pt x="8429070" y="213300"/>
                  </a:lnTo>
                  <a:lnTo>
                    <a:pt x="8458677" y="247123"/>
                  </a:lnTo>
                  <a:lnTo>
                    <a:pt x="8486004" y="282883"/>
                  </a:lnTo>
                  <a:lnTo>
                    <a:pt x="8510938" y="320466"/>
                  </a:lnTo>
                  <a:lnTo>
                    <a:pt x="8533366" y="359759"/>
                  </a:lnTo>
                  <a:lnTo>
                    <a:pt x="8553173" y="400647"/>
                  </a:lnTo>
                  <a:lnTo>
                    <a:pt x="8570245" y="443016"/>
                  </a:lnTo>
                  <a:lnTo>
                    <a:pt x="8584469" y="486753"/>
                  </a:lnTo>
                  <a:lnTo>
                    <a:pt x="8595730" y="531744"/>
                  </a:lnTo>
                  <a:lnTo>
                    <a:pt x="8603915" y="577875"/>
                  </a:lnTo>
                  <a:lnTo>
                    <a:pt x="8608909" y="625031"/>
                  </a:lnTo>
                  <a:lnTo>
                    <a:pt x="8610600" y="673100"/>
                  </a:lnTo>
                  <a:lnTo>
                    <a:pt x="8610600" y="3365500"/>
                  </a:lnTo>
                  <a:lnTo>
                    <a:pt x="8608909" y="3413568"/>
                  </a:lnTo>
                  <a:lnTo>
                    <a:pt x="8603915" y="3460724"/>
                  </a:lnTo>
                  <a:lnTo>
                    <a:pt x="8595730" y="3506855"/>
                  </a:lnTo>
                  <a:lnTo>
                    <a:pt x="8584469" y="3551846"/>
                  </a:lnTo>
                  <a:lnTo>
                    <a:pt x="8570245" y="3595583"/>
                  </a:lnTo>
                  <a:lnTo>
                    <a:pt x="8553173" y="3637952"/>
                  </a:lnTo>
                  <a:lnTo>
                    <a:pt x="8533366" y="3678840"/>
                  </a:lnTo>
                  <a:lnTo>
                    <a:pt x="8510938" y="3718133"/>
                  </a:lnTo>
                  <a:lnTo>
                    <a:pt x="8486004" y="3755716"/>
                  </a:lnTo>
                  <a:lnTo>
                    <a:pt x="8458677" y="3791476"/>
                  </a:lnTo>
                  <a:lnTo>
                    <a:pt x="8429070" y="3825299"/>
                  </a:lnTo>
                  <a:lnTo>
                    <a:pt x="8397299" y="3857070"/>
                  </a:lnTo>
                  <a:lnTo>
                    <a:pt x="8363476" y="3886677"/>
                  </a:lnTo>
                  <a:lnTo>
                    <a:pt x="8327716" y="3914004"/>
                  </a:lnTo>
                  <a:lnTo>
                    <a:pt x="8290133" y="3938938"/>
                  </a:lnTo>
                  <a:lnTo>
                    <a:pt x="8250840" y="3961366"/>
                  </a:lnTo>
                  <a:lnTo>
                    <a:pt x="8209952" y="3981173"/>
                  </a:lnTo>
                  <a:lnTo>
                    <a:pt x="8167583" y="3998245"/>
                  </a:lnTo>
                  <a:lnTo>
                    <a:pt x="8123846" y="4012469"/>
                  </a:lnTo>
                  <a:lnTo>
                    <a:pt x="8078855" y="4023730"/>
                  </a:lnTo>
                  <a:lnTo>
                    <a:pt x="8032724" y="4031915"/>
                  </a:lnTo>
                  <a:lnTo>
                    <a:pt x="7985568" y="4036909"/>
                  </a:lnTo>
                  <a:lnTo>
                    <a:pt x="7937500" y="4038600"/>
                  </a:lnTo>
                  <a:lnTo>
                    <a:pt x="673112" y="4038600"/>
                  </a:lnTo>
                  <a:lnTo>
                    <a:pt x="625041" y="4036909"/>
                  </a:lnTo>
                  <a:lnTo>
                    <a:pt x="577882" y="4031915"/>
                  </a:lnTo>
                  <a:lnTo>
                    <a:pt x="531749" y="4023730"/>
                  </a:lnTo>
                  <a:lnTo>
                    <a:pt x="486756" y="4012469"/>
                  </a:lnTo>
                  <a:lnTo>
                    <a:pt x="443017" y="3998245"/>
                  </a:lnTo>
                  <a:lnTo>
                    <a:pt x="400646" y="3981173"/>
                  </a:lnTo>
                  <a:lnTo>
                    <a:pt x="359757" y="3961366"/>
                  </a:lnTo>
                  <a:lnTo>
                    <a:pt x="320464" y="3938938"/>
                  </a:lnTo>
                  <a:lnTo>
                    <a:pt x="282880" y="3914004"/>
                  </a:lnTo>
                  <a:lnTo>
                    <a:pt x="247120" y="3886677"/>
                  </a:lnTo>
                  <a:lnTo>
                    <a:pt x="213297" y="3857070"/>
                  </a:lnTo>
                  <a:lnTo>
                    <a:pt x="181526" y="3825299"/>
                  </a:lnTo>
                  <a:lnTo>
                    <a:pt x="151919" y="3791476"/>
                  </a:lnTo>
                  <a:lnTo>
                    <a:pt x="124592" y="3755716"/>
                  </a:lnTo>
                  <a:lnTo>
                    <a:pt x="99658" y="3718133"/>
                  </a:lnTo>
                  <a:lnTo>
                    <a:pt x="77231" y="3678840"/>
                  </a:lnTo>
                  <a:lnTo>
                    <a:pt x="57424" y="3637952"/>
                  </a:lnTo>
                  <a:lnTo>
                    <a:pt x="40352" y="3595583"/>
                  </a:lnTo>
                  <a:lnTo>
                    <a:pt x="26129" y="3551846"/>
                  </a:lnTo>
                  <a:lnTo>
                    <a:pt x="14868" y="3506855"/>
                  </a:lnTo>
                  <a:lnTo>
                    <a:pt x="6684" y="3460724"/>
                  </a:lnTo>
                  <a:lnTo>
                    <a:pt x="1690" y="3413568"/>
                  </a:lnTo>
                  <a:lnTo>
                    <a:pt x="0" y="3365500"/>
                  </a:lnTo>
                  <a:lnTo>
                    <a:pt x="0" y="6731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0745" y="1905127"/>
            <a:ext cx="806005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Hemoglobin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the protein molecule within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red blood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cells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that  carries oxygen and gives blood its red</a:t>
            </a:r>
            <a:r>
              <a:rPr sz="2400" spc="-8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B7DEE8"/>
                </a:solidFill>
                <a:latin typeface="Times New Roman"/>
                <a:cs typeface="Times New Roman"/>
              </a:rPr>
              <a:t>color.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SzPct val="95833"/>
              <a:buFont typeface="Times New Roman"/>
              <a:buChar char="•"/>
              <a:tabLst>
                <a:tab pos="120650" algn="l"/>
                <a:tab pos="2091055" algn="l"/>
              </a:tabLst>
            </a:pPr>
            <a:r>
              <a:rPr sz="2400" b="1" u="heavy" spc="-5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Times New Roman"/>
                <a:cs typeface="Times New Roman"/>
              </a:rPr>
              <a:t>Normal</a:t>
            </a:r>
            <a:r>
              <a:rPr sz="2400" b="1" u="heavy" spc="10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Times New Roman"/>
                <a:cs typeface="Times New Roman"/>
              </a:rPr>
              <a:t>range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=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13-18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grams per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dl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for </a:t>
            </a:r>
            <a:r>
              <a:rPr sz="2400" b="1" dirty="0">
                <a:latin typeface="Times New Roman"/>
                <a:cs typeface="Times New Roman"/>
              </a:rPr>
              <a:t>men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2299335">
              <a:lnSpc>
                <a:spcPct val="100000"/>
              </a:lnSpc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12-16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grams per dl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for</a:t>
            </a:r>
            <a:r>
              <a:rPr sz="2400" spc="-5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women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b="1" u="heavy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Times New Roman"/>
                <a:cs typeface="Times New Roman"/>
              </a:rPr>
              <a:t>International units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=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8.1 to </a:t>
            </a:r>
            <a:r>
              <a:rPr sz="2400" b="1" spc="-35" dirty="0">
                <a:solidFill>
                  <a:srgbClr val="B7DEE8"/>
                </a:solidFill>
                <a:latin typeface="Times New Roman"/>
                <a:cs typeface="Times New Roman"/>
              </a:rPr>
              <a:t>11.2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millimoles/L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for</a:t>
            </a:r>
            <a:r>
              <a:rPr sz="2400" b="1" spc="-19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men</a:t>
            </a:r>
            <a:endParaRPr sz="2400">
              <a:latin typeface="Times New Roman"/>
              <a:cs typeface="Times New Roman"/>
            </a:endParaRPr>
          </a:p>
          <a:p>
            <a:pPr marL="2832735">
              <a:lnSpc>
                <a:spcPct val="100000"/>
              </a:lnSpc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7.4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to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9.9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milimoles/L for</a:t>
            </a:r>
            <a:r>
              <a:rPr sz="2400" b="1" spc="-24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women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068" y="216344"/>
            <a:ext cx="4031615" cy="6426835"/>
            <a:chOff x="294068" y="216344"/>
            <a:chExt cx="4031615" cy="6426835"/>
          </a:xfrm>
        </p:grpSpPr>
        <p:sp>
          <p:nvSpPr>
            <p:cNvPr id="3" name="object 3"/>
            <p:cNvSpPr/>
            <p:nvPr/>
          </p:nvSpPr>
          <p:spPr>
            <a:xfrm>
              <a:off x="307086" y="229361"/>
              <a:ext cx="4005579" cy="6400800"/>
            </a:xfrm>
            <a:custGeom>
              <a:avLst/>
              <a:gdLst/>
              <a:ahLst/>
              <a:cxnLst/>
              <a:rect l="l" t="t" r="r" b="b"/>
              <a:pathLst>
                <a:path w="4005579" h="6400800">
                  <a:moveTo>
                    <a:pt x="4005072" y="0"/>
                  </a:moveTo>
                  <a:lnTo>
                    <a:pt x="0" y="1001268"/>
                  </a:lnTo>
                  <a:lnTo>
                    <a:pt x="0" y="5399532"/>
                  </a:lnTo>
                  <a:lnTo>
                    <a:pt x="4005072" y="6400800"/>
                  </a:lnTo>
                  <a:lnTo>
                    <a:pt x="400507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7086" y="229361"/>
              <a:ext cx="4005579" cy="6400800"/>
            </a:xfrm>
            <a:custGeom>
              <a:avLst/>
              <a:gdLst/>
              <a:ahLst/>
              <a:cxnLst/>
              <a:rect l="l" t="t" r="r" b="b"/>
              <a:pathLst>
                <a:path w="4005579" h="6400800">
                  <a:moveTo>
                    <a:pt x="4005072" y="6400800"/>
                  </a:moveTo>
                  <a:lnTo>
                    <a:pt x="0" y="5399532"/>
                  </a:lnTo>
                  <a:lnTo>
                    <a:pt x="0" y="1001268"/>
                  </a:lnTo>
                  <a:lnTo>
                    <a:pt x="4005072" y="0"/>
                  </a:lnTo>
                  <a:lnTo>
                    <a:pt x="4005072" y="64008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0305" y="1742083"/>
            <a:ext cx="2740660" cy="323786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50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Increase in</a:t>
            </a:r>
            <a:r>
              <a:rPr sz="2500" b="1" i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Hb</a:t>
            </a:r>
            <a:endParaRPr sz="2500" dirty="0">
              <a:latin typeface="Times New Roman"/>
              <a:cs typeface="Times New Roman"/>
            </a:endParaRPr>
          </a:p>
          <a:p>
            <a:pPr marL="12700" marR="5080">
              <a:lnSpc>
                <a:spcPts val="2590"/>
              </a:lnSpc>
              <a:spcBef>
                <a:spcPts val="1015"/>
              </a:spcBef>
            </a:pPr>
            <a:r>
              <a:rPr sz="2500" spc="-5" dirty="0">
                <a:latin typeface="Times New Roman"/>
                <a:cs typeface="Times New Roman"/>
              </a:rPr>
              <a:t>*Benign neoplasm</a:t>
            </a:r>
            <a:r>
              <a:rPr sz="2500" spc="-2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of  brain and CNS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ts val="2360"/>
              </a:lnSpc>
            </a:pPr>
            <a:r>
              <a:rPr sz="2500" spc="-5" dirty="0">
                <a:latin typeface="Times New Roman"/>
                <a:cs typeface="Times New Roman"/>
              </a:rPr>
              <a:t>*Carcinoma of</a:t>
            </a:r>
            <a:r>
              <a:rPr sz="2500" spc="2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the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ts val="2590"/>
              </a:lnSpc>
            </a:pPr>
            <a:r>
              <a:rPr sz="2500" spc="-5" dirty="0">
                <a:latin typeface="Times New Roman"/>
                <a:cs typeface="Times New Roman"/>
              </a:rPr>
              <a:t>kidney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ts val="2590"/>
              </a:lnSpc>
            </a:pPr>
            <a:r>
              <a:rPr sz="2500" spc="-5" dirty="0">
                <a:latin typeface="Times New Roman"/>
                <a:cs typeface="Times New Roman"/>
              </a:rPr>
              <a:t>*</a:t>
            </a:r>
            <a:r>
              <a:rPr sz="2500" spc="-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Cholera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ts val="2590"/>
              </a:lnSpc>
            </a:pPr>
            <a:r>
              <a:rPr sz="2500" spc="-5" dirty="0">
                <a:latin typeface="Times New Roman"/>
                <a:cs typeface="Times New Roman"/>
              </a:rPr>
              <a:t>*Diarrhoea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ts val="2585"/>
              </a:lnSpc>
            </a:pPr>
            <a:r>
              <a:rPr sz="2500" spc="-5" dirty="0">
                <a:latin typeface="Times New Roman"/>
                <a:cs typeface="Times New Roman"/>
              </a:rPr>
              <a:t>*Pheochromocytoma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ts val="2790"/>
              </a:lnSpc>
            </a:pPr>
            <a:r>
              <a:rPr sz="2500" spc="-5" dirty="0">
                <a:latin typeface="Times New Roman"/>
                <a:cs typeface="Times New Roman"/>
              </a:rPr>
              <a:t>*Polycythemia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vera</a:t>
            </a:r>
            <a:endParaRPr sz="25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49140" y="216408"/>
            <a:ext cx="4455160" cy="6426835"/>
            <a:chOff x="4549140" y="216408"/>
            <a:chExt cx="4455160" cy="6426835"/>
          </a:xfrm>
        </p:grpSpPr>
        <p:sp>
          <p:nvSpPr>
            <p:cNvPr id="7" name="object 7"/>
            <p:cNvSpPr/>
            <p:nvPr/>
          </p:nvSpPr>
          <p:spPr>
            <a:xfrm>
              <a:off x="4562094" y="229362"/>
              <a:ext cx="4429125" cy="6400800"/>
            </a:xfrm>
            <a:custGeom>
              <a:avLst/>
              <a:gdLst/>
              <a:ahLst/>
              <a:cxnLst/>
              <a:rect l="l" t="t" r="r" b="b"/>
              <a:pathLst>
                <a:path w="4429125" h="6400800">
                  <a:moveTo>
                    <a:pt x="0" y="0"/>
                  </a:moveTo>
                  <a:lnTo>
                    <a:pt x="0" y="6400800"/>
                  </a:lnTo>
                  <a:lnTo>
                    <a:pt x="4428744" y="5120640"/>
                  </a:lnTo>
                  <a:lnTo>
                    <a:pt x="4428744" y="1280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62094" y="229362"/>
              <a:ext cx="4429125" cy="6400800"/>
            </a:xfrm>
            <a:custGeom>
              <a:avLst/>
              <a:gdLst/>
              <a:ahLst/>
              <a:cxnLst/>
              <a:rect l="l" t="t" r="r" b="b"/>
              <a:pathLst>
                <a:path w="4429125" h="6400800">
                  <a:moveTo>
                    <a:pt x="0" y="6400800"/>
                  </a:moveTo>
                  <a:lnTo>
                    <a:pt x="0" y="0"/>
                  </a:lnTo>
                  <a:lnTo>
                    <a:pt x="4428744" y="1280160"/>
                  </a:lnTo>
                  <a:lnTo>
                    <a:pt x="4428744" y="5120640"/>
                  </a:lnTo>
                  <a:lnTo>
                    <a:pt x="0" y="64008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08016" y="674391"/>
            <a:ext cx="3911600" cy="53740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50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Decrease in</a:t>
            </a:r>
            <a:r>
              <a:rPr sz="2500" b="1" i="1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Hb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500" spc="-5" dirty="0">
                <a:latin typeface="Times New Roman"/>
                <a:cs typeface="Times New Roman"/>
              </a:rPr>
              <a:t>*Aplastic</a:t>
            </a:r>
            <a:r>
              <a:rPr sz="2500" spc="-5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anaemia</a:t>
            </a:r>
            <a:endParaRPr sz="2500" dirty="0">
              <a:latin typeface="Times New Roman"/>
              <a:cs typeface="Times New Roman"/>
            </a:endParaRPr>
          </a:p>
          <a:p>
            <a:pPr marL="12700" marR="5080">
              <a:lnSpc>
                <a:spcPts val="2580"/>
              </a:lnSpc>
              <a:spcBef>
                <a:spcPts val="1040"/>
              </a:spcBef>
            </a:pPr>
            <a:r>
              <a:rPr sz="2500" spc="-5" dirty="0">
                <a:latin typeface="Times New Roman"/>
                <a:cs typeface="Times New Roman"/>
              </a:rPr>
              <a:t>*Anti-retroviral drugs for HIV  </a:t>
            </a:r>
            <a:r>
              <a:rPr lang="en-US" sz="2500" spc="-5" dirty="0">
                <a:latin typeface="Times New Roman"/>
                <a:cs typeface="Times New Roman"/>
              </a:rPr>
              <a:t>  </a:t>
            </a:r>
            <a:r>
              <a:rPr sz="2500" spc="-5" dirty="0">
                <a:latin typeface="Times New Roman"/>
                <a:cs typeface="Times New Roman"/>
              </a:rPr>
              <a:t>infection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Cirrhosis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500" spc="-5" dirty="0">
                <a:latin typeface="Times New Roman"/>
                <a:cs typeface="Times New Roman"/>
              </a:rPr>
              <a:t>*Hodgkin's</a:t>
            </a:r>
            <a:r>
              <a:rPr sz="2500" spc="1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lymphoma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500" spc="-5" dirty="0">
                <a:latin typeface="Times New Roman"/>
                <a:cs typeface="Times New Roman"/>
              </a:rPr>
              <a:t>*Hypothyroidism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latin typeface="Times New Roman"/>
                <a:cs typeface="Times New Roman"/>
              </a:rPr>
              <a:t>*Kidney</a:t>
            </a:r>
            <a:r>
              <a:rPr sz="2500" spc="2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disease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500" spc="-5" dirty="0">
                <a:latin typeface="Times New Roman"/>
                <a:cs typeface="Times New Roman"/>
              </a:rPr>
              <a:t>*Lead</a:t>
            </a:r>
            <a:r>
              <a:rPr sz="2500" spc="2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poisoning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latin typeface="Times New Roman"/>
                <a:cs typeface="Times New Roman"/>
              </a:rPr>
              <a:t>*Leukaemia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500" dirty="0">
                <a:latin typeface="Times New Roman"/>
                <a:cs typeface="Times New Roman"/>
              </a:rPr>
              <a:t>*Multiple </a:t>
            </a:r>
            <a:r>
              <a:rPr sz="2500" spc="-10" dirty="0">
                <a:latin typeface="Times New Roman"/>
                <a:cs typeface="Times New Roman"/>
              </a:rPr>
              <a:t>myeloma</a:t>
            </a:r>
            <a:endParaRPr sz="2500" dirty="0">
              <a:latin typeface="Times New Roman"/>
              <a:cs typeface="Times New Roman"/>
            </a:endParaRPr>
          </a:p>
          <a:p>
            <a:pPr marL="12700" marR="1309370">
              <a:lnSpc>
                <a:spcPct val="119700"/>
              </a:lnSpc>
              <a:spcBef>
                <a:spcPts val="5"/>
              </a:spcBef>
            </a:pPr>
            <a:r>
              <a:rPr sz="2500" spc="-25" dirty="0">
                <a:latin typeface="Times New Roman"/>
                <a:cs typeface="Times New Roman"/>
              </a:rPr>
              <a:t>*Vitamin </a:t>
            </a:r>
            <a:r>
              <a:rPr sz="2500" spc="-5" dirty="0">
                <a:latin typeface="Times New Roman"/>
                <a:cs typeface="Times New Roman"/>
              </a:rPr>
              <a:t>deficiency  </a:t>
            </a:r>
            <a:r>
              <a:rPr sz="2500" spc="-10" dirty="0">
                <a:latin typeface="Times New Roman"/>
                <a:cs typeface="Times New Roman"/>
              </a:rPr>
              <a:t>anaemia</a:t>
            </a:r>
            <a:endParaRPr sz="2500" dirty="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33272" y="219456"/>
            <a:ext cx="1658620" cy="710565"/>
            <a:chOff x="1033272" y="219456"/>
            <a:chExt cx="1658620" cy="710565"/>
          </a:xfrm>
        </p:grpSpPr>
        <p:sp>
          <p:nvSpPr>
            <p:cNvPr id="11" name="object 11"/>
            <p:cNvSpPr/>
            <p:nvPr/>
          </p:nvSpPr>
          <p:spPr>
            <a:xfrm>
              <a:off x="1033272" y="219456"/>
              <a:ext cx="1658112" cy="7101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5264" y="248031"/>
              <a:ext cx="1540756" cy="5919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9407" y="232410"/>
              <a:ext cx="1572827" cy="6235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80759" y="233172"/>
            <a:ext cx="1638300" cy="814069"/>
            <a:chOff x="6080759" y="233172"/>
            <a:chExt cx="1638300" cy="814069"/>
          </a:xfrm>
        </p:grpSpPr>
        <p:sp>
          <p:nvSpPr>
            <p:cNvPr id="15" name="object 15"/>
            <p:cNvSpPr/>
            <p:nvPr/>
          </p:nvSpPr>
          <p:spPr>
            <a:xfrm>
              <a:off x="6080759" y="233172"/>
              <a:ext cx="1638299" cy="8138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48772" y="261366"/>
              <a:ext cx="1520630" cy="6974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32790" y="245364"/>
              <a:ext cx="1552487" cy="7296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359" y="339852"/>
            <a:ext cx="8716010" cy="1571625"/>
            <a:chOff x="213359" y="339852"/>
            <a:chExt cx="8716010" cy="1571625"/>
          </a:xfrm>
        </p:grpSpPr>
        <p:sp>
          <p:nvSpPr>
            <p:cNvPr id="3" name="object 3"/>
            <p:cNvSpPr/>
            <p:nvPr/>
          </p:nvSpPr>
          <p:spPr>
            <a:xfrm>
              <a:off x="243839" y="339852"/>
              <a:ext cx="8657844" cy="1571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13359" y="760475"/>
              <a:ext cx="8715756" cy="832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05561" y="381762"/>
              <a:ext cx="8534400" cy="1447800"/>
            </a:xfrm>
            <a:custGeom>
              <a:avLst/>
              <a:gdLst/>
              <a:ahLst/>
              <a:cxnLst/>
              <a:rect l="l" t="t" r="r" b="b"/>
              <a:pathLst>
                <a:path w="8534400" h="1447800">
                  <a:moveTo>
                    <a:pt x="8534400" y="0"/>
                  </a:moveTo>
                  <a:lnTo>
                    <a:pt x="250545" y="0"/>
                  </a:lnTo>
                  <a:lnTo>
                    <a:pt x="205507" y="4035"/>
                  </a:lnTo>
                  <a:lnTo>
                    <a:pt x="163119" y="15671"/>
                  </a:lnTo>
                  <a:lnTo>
                    <a:pt x="124087" y="34200"/>
                  </a:lnTo>
                  <a:lnTo>
                    <a:pt x="89119" y="58916"/>
                  </a:lnTo>
                  <a:lnTo>
                    <a:pt x="58922" y="89113"/>
                  </a:lnTo>
                  <a:lnTo>
                    <a:pt x="34205" y="124083"/>
                  </a:lnTo>
                  <a:lnTo>
                    <a:pt x="15673" y="163121"/>
                  </a:lnTo>
                  <a:lnTo>
                    <a:pt x="4036" y="205519"/>
                  </a:lnTo>
                  <a:lnTo>
                    <a:pt x="0" y="250571"/>
                  </a:lnTo>
                  <a:lnTo>
                    <a:pt x="0" y="1447800"/>
                  </a:lnTo>
                  <a:lnTo>
                    <a:pt x="8283829" y="1447800"/>
                  </a:lnTo>
                  <a:lnTo>
                    <a:pt x="8328880" y="1443764"/>
                  </a:lnTo>
                  <a:lnTo>
                    <a:pt x="8371278" y="1432128"/>
                  </a:lnTo>
                  <a:lnTo>
                    <a:pt x="8410316" y="1413599"/>
                  </a:lnTo>
                  <a:lnTo>
                    <a:pt x="8445286" y="1388883"/>
                  </a:lnTo>
                  <a:lnTo>
                    <a:pt x="8475483" y="1358686"/>
                  </a:lnTo>
                  <a:lnTo>
                    <a:pt x="8500199" y="1323716"/>
                  </a:lnTo>
                  <a:lnTo>
                    <a:pt x="8518728" y="1284678"/>
                  </a:lnTo>
                  <a:lnTo>
                    <a:pt x="8530364" y="1242280"/>
                  </a:lnTo>
                  <a:lnTo>
                    <a:pt x="8534400" y="1197228"/>
                  </a:lnTo>
                  <a:lnTo>
                    <a:pt x="8534400" y="0"/>
                  </a:lnTo>
                  <a:close/>
                </a:path>
              </a:pathLst>
            </a:custGeom>
            <a:solidFill>
              <a:srgbClr val="469ACE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05561" y="381762"/>
              <a:ext cx="8534400" cy="1447800"/>
            </a:xfrm>
            <a:custGeom>
              <a:avLst/>
              <a:gdLst/>
              <a:ahLst/>
              <a:cxnLst/>
              <a:rect l="l" t="t" r="r" b="b"/>
              <a:pathLst>
                <a:path w="8534400" h="1447800">
                  <a:moveTo>
                    <a:pt x="250545" y="0"/>
                  </a:moveTo>
                  <a:lnTo>
                    <a:pt x="8534400" y="0"/>
                  </a:lnTo>
                  <a:lnTo>
                    <a:pt x="8534400" y="1197228"/>
                  </a:lnTo>
                  <a:lnTo>
                    <a:pt x="8530364" y="1242280"/>
                  </a:lnTo>
                  <a:lnTo>
                    <a:pt x="8518728" y="1284678"/>
                  </a:lnTo>
                  <a:lnTo>
                    <a:pt x="8500199" y="1323716"/>
                  </a:lnTo>
                  <a:lnTo>
                    <a:pt x="8475483" y="1358686"/>
                  </a:lnTo>
                  <a:lnTo>
                    <a:pt x="8445286" y="1388883"/>
                  </a:lnTo>
                  <a:lnTo>
                    <a:pt x="8410316" y="1413599"/>
                  </a:lnTo>
                  <a:lnTo>
                    <a:pt x="8371278" y="1432128"/>
                  </a:lnTo>
                  <a:lnTo>
                    <a:pt x="8328880" y="1443764"/>
                  </a:lnTo>
                  <a:lnTo>
                    <a:pt x="8283829" y="1447800"/>
                  </a:lnTo>
                  <a:lnTo>
                    <a:pt x="0" y="1447800"/>
                  </a:lnTo>
                  <a:lnTo>
                    <a:pt x="0" y="250571"/>
                  </a:lnTo>
                  <a:lnTo>
                    <a:pt x="4036" y="205519"/>
                  </a:lnTo>
                  <a:lnTo>
                    <a:pt x="15673" y="163121"/>
                  </a:lnTo>
                  <a:lnTo>
                    <a:pt x="34205" y="124083"/>
                  </a:lnTo>
                  <a:lnTo>
                    <a:pt x="58922" y="89113"/>
                  </a:lnTo>
                  <a:lnTo>
                    <a:pt x="89119" y="58916"/>
                  </a:lnTo>
                  <a:lnTo>
                    <a:pt x="124087" y="34200"/>
                  </a:lnTo>
                  <a:lnTo>
                    <a:pt x="163119" y="15671"/>
                  </a:lnTo>
                  <a:lnTo>
                    <a:pt x="205507" y="4035"/>
                  </a:lnTo>
                  <a:lnTo>
                    <a:pt x="250545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301" y="655984"/>
            <a:ext cx="8223884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chemeClr val="bg1"/>
                </a:solidFill>
              </a:rPr>
              <a:t>A low haemoglobin count can also be due </a:t>
            </a:r>
            <a:r>
              <a:rPr sz="2800" dirty="0">
                <a:solidFill>
                  <a:schemeClr val="bg1"/>
                </a:solidFill>
              </a:rPr>
              <a:t>to </a:t>
            </a:r>
            <a:r>
              <a:rPr sz="2800" spc="-5" dirty="0">
                <a:solidFill>
                  <a:schemeClr val="bg1"/>
                </a:solidFill>
              </a:rPr>
              <a:t>blood</a:t>
            </a:r>
            <a:r>
              <a:rPr sz="2800" spc="-75" dirty="0">
                <a:solidFill>
                  <a:schemeClr val="bg1"/>
                </a:solidFill>
              </a:rPr>
              <a:t> </a:t>
            </a:r>
            <a:r>
              <a:rPr sz="2800" spc="-5" dirty="0">
                <a:solidFill>
                  <a:schemeClr val="bg1"/>
                </a:solidFill>
              </a:rPr>
              <a:t>loss</a:t>
            </a:r>
            <a:endParaRPr sz="2800">
              <a:solidFill>
                <a:schemeClr val="bg1"/>
              </a:solidFill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6240" y="2092451"/>
            <a:ext cx="8353425" cy="3781425"/>
            <a:chOff x="396240" y="2092451"/>
            <a:chExt cx="8353425" cy="3781425"/>
          </a:xfrm>
        </p:grpSpPr>
        <p:sp>
          <p:nvSpPr>
            <p:cNvPr id="9" name="object 9"/>
            <p:cNvSpPr/>
            <p:nvPr/>
          </p:nvSpPr>
          <p:spPr>
            <a:xfrm>
              <a:off x="396240" y="2092451"/>
              <a:ext cx="8353044" cy="3781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57962" y="2134361"/>
              <a:ext cx="8229600" cy="3657600"/>
            </a:xfrm>
            <a:custGeom>
              <a:avLst/>
              <a:gdLst/>
              <a:ahLst/>
              <a:cxnLst/>
              <a:rect l="l" t="t" r="r" b="b"/>
              <a:pathLst>
                <a:path w="8229600" h="3657600">
                  <a:moveTo>
                    <a:pt x="8229600" y="0"/>
                  </a:moveTo>
                  <a:lnTo>
                    <a:pt x="609612" y="0"/>
                  </a:lnTo>
                  <a:lnTo>
                    <a:pt x="561972" y="1834"/>
                  </a:lnTo>
                  <a:lnTo>
                    <a:pt x="515334" y="7245"/>
                  </a:lnTo>
                  <a:lnTo>
                    <a:pt x="469834" y="16099"/>
                  </a:lnTo>
                  <a:lnTo>
                    <a:pt x="425609" y="28260"/>
                  </a:lnTo>
                  <a:lnTo>
                    <a:pt x="382793" y="43592"/>
                  </a:lnTo>
                  <a:lnTo>
                    <a:pt x="341521" y="61959"/>
                  </a:lnTo>
                  <a:lnTo>
                    <a:pt x="301930" y="83227"/>
                  </a:lnTo>
                  <a:lnTo>
                    <a:pt x="264155" y="107259"/>
                  </a:lnTo>
                  <a:lnTo>
                    <a:pt x="228332" y="133920"/>
                  </a:lnTo>
                  <a:lnTo>
                    <a:pt x="194595" y="163075"/>
                  </a:lnTo>
                  <a:lnTo>
                    <a:pt x="163081" y="194588"/>
                  </a:lnTo>
                  <a:lnTo>
                    <a:pt x="133925" y="228324"/>
                  </a:lnTo>
                  <a:lnTo>
                    <a:pt x="107263" y="264147"/>
                  </a:lnTo>
                  <a:lnTo>
                    <a:pt x="83230" y="301921"/>
                  </a:lnTo>
                  <a:lnTo>
                    <a:pt x="61962" y="341511"/>
                  </a:lnTo>
                  <a:lnTo>
                    <a:pt x="43594" y="382782"/>
                  </a:lnTo>
                  <a:lnTo>
                    <a:pt x="28261" y="425597"/>
                  </a:lnTo>
                  <a:lnTo>
                    <a:pt x="16100" y="469822"/>
                  </a:lnTo>
                  <a:lnTo>
                    <a:pt x="7246" y="515322"/>
                  </a:lnTo>
                  <a:lnTo>
                    <a:pt x="1834" y="561959"/>
                  </a:lnTo>
                  <a:lnTo>
                    <a:pt x="0" y="609600"/>
                  </a:lnTo>
                  <a:lnTo>
                    <a:pt x="0" y="3657600"/>
                  </a:lnTo>
                  <a:lnTo>
                    <a:pt x="7620000" y="3657600"/>
                  </a:lnTo>
                  <a:lnTo>
                    <a:pt x="7667640" y="3655765"/>
                  </a:lnTo>
                  <a:lnTo>
                    <a:pt x="7714277" y="3650354"/>
                  </a:lnTo>
                  <a:lnTo>
                    <a:pt x="7759777" y="3641500"/>
                  </a:lnTo>
                  <a:lnTo>
                    <a:pt x="7804002" y="3629339"/>
                  </a:lnTo>
                  <a:lnTo>
                    <a:pt x="7846817" y="3614007"/>
                  </a:lnTo>
                  <a:lnTo>
                    <a:pt x="7888088" y="3595640"/>
                  </a:lnTo>
                  <a:lnTo>
                    <a:pt x="7927678" y="3574372"/>
                  </a:lnTo>
                  <a:lnTo>
                    <a:pt x="7965452" y="3550340"/>
                  </a:lnTo>
                  <a:lnTo>
                    <a:pt x="8001275" y="3523679"/>
                  </a:lnTo>
                  <a:lnTo>
                    <a:pt x="8035011" y="3494524"/>
                  </a:lnTo>
                  <a:lnTo>
                    <a:pt x="8066524" y="3463011"/>
                  </a:lnTo>
                  <a:lnTo>
                    <a:pt x="8095679" y="3429275"/>
                  </a:lnTo>
                  <a:lnTo>
                    <a:pt x="8122340" y="3393452"/>
                  </a:lnTo>
                  <a:lnTo>
                    <a:pt x="8146372" y="3355678"/>
                  </a:lnTo>
                  <a:lnTo>
                    <a:pt x="8167640" y="3316088"/>
                  </a:lnTo>
                  <a:lnTo>
                    <a:pt x="8186007" y="3274817"/>
                  </a:lnTo>
                  <a:lnTo>
                    <a:pt x="8201339" y="3232002"/>
                  </a:lnTo>
                  <a:lnTo>
                    <a:pt x="8213500" y="3187777"/>
                  </a:lnTo>
                  <a:lnTo>
                    <a:pt x="8222354" y="3142277"/>
                  </a:lnTo>
                  <a:lnTo>
                    <a:pt x="8227765" y="3095640"/>
                  </a:lnTo>
                  <a:lnTo>
                    <a:pt x="8229600" y="3048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DBDB39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57962" y="2134361"/>
              <a:ext cx="8229600" cy="3657600"/>
            </a:xfrm>
            <a:custGeom>
              <a:avLst/>
              <a:gdLst/>
              <a:ahLst/>
              <a:cxnLst/>
              <a:rect l="l" t="t" r="r" b="b"/>
              <a:pathLst>
                <a:path w="8229600" h="3657600">
                  <a:moveTo>
                    <a:pt x="609612" y="0"/>
                  </a:moveTo>
                  <a:lnTo>
                    <a:pt x="8229600" y="0"/>
                  </a:lnTo>
                  <a:lnTo>
                    <a:pt x="8229600" y="3048000"/>
                  </a:lnTo>
                  <a:lnTo>
                    <a:pt x="8227765" y="3095640"/>
                  </a:lnTo>
                  <a:lnTo>
                    <a:pt x="8222354" y="3142277"/>
                  </a:lnTo>
                  <a:lnTo>
                    <a:pt x="8213500" y="3187777"/>
                  </a:lnTo>
                  <a:lnTo>
                    <a:pt x="8201339" y="3232002"/>
                  </a:lnTo>
                  <a:lnTo>
                    <a:pt x="8186007" y="3274817"/>
                  </a:lnTo>
                  <a:lnTo>
                    <a:pt x="8167640" y="3316088"/>
                  </a:lnTo>
                  <a:lnTo>
                    <a:pt x="8146372" y="3355678"/>
                  </a:lnTo>
                  <a:lnTo>
                    <a:pt x="8122340" y="3393452"/>
                  </a:lnTo>
                  <a:lnTo>
                    <a:pt x="8095679" y="3429275"/>
                  </a:lnTo>
                  <a:lnTo>
                    <a:pt x="8066524" y="3463011"/>
                  </a:lnTo>
                  <a:lnTo>
                    <a:pt x="8035011" y="3494524"/>
                  </a:lnTo>
                  <a:lnTo>
                    <a:pt x="8001275" y="3523679"/>
                  </a:lnTo>
                  <a:lnTo>
                    <a:pt x="7965452" y="3550340"/>
                  </a:lnTo>
                  <a:lnTo>
                    <a:pt x="7927678" y="3574372"/>
                  </a:lnTo>
                  <a:lnTo>
                    <a:pt x="7888088" y="3595640"/>
                  </a:lnTo>
                  <a:lnTo>
                    <a:pt x="7846817" y="3614007"/>
                  </a:lnTo>
                  <a:lnTo>
                    <a:pt x="7804002" y="3629339"/>
                  </a:lnTo>
                  <a:lnTo>
                    <a:pt x="7759777" y="3641500"/>
                  </a:lnTo>
                  <a:lnTo>
                    <a:pt x="7714277" y="3650354"/>
                  </a:lnTo>
                  <a:lnTo>
                    <a:pt x="7667640" y="3655765"/>
                  </a:lnTo>
                  <a:lnTo>
                    <a:pt x="7620000" y="3657600"/>
                  </a:lnTo>
                  <a:lnTo>
                    <a:pt x="0" y="3657600"/>
                  </a:lnTo>
                  <a:lnTo>
                    <a:pt x="0" y="609600"/>
                  </a:lnTo>
                  <a:lnTo>
                    <a:pt x="1834" y="561959"/>
                  </a:lnTo>
                  <a:lnTo>
                    <a:pt x="7246" y="515322"/>
                  </a:lnTo>
                  <a:lnTo>
                    <a:pt x="16100" y="469822"/>
                  </a:lnTo>
                  <a:lnTo>
                    <a:pt x="28261" y="425597"/>
                  </a:lnTo>
                  <a:lnTo>
                    <a:pt x="43594" y="382782"/>
                  </a:lnTo>
                  <a:lnTo>
                    <a:pt x="61962" y="341511"/>
                  </a:lnTo>
                  <a:lnTo>
                    <a:pt x="83230" y="301921"/>
                  </a:lnTo>
                  <a:lnTo>
                    <a:pt x="107263" y="264147"/>
                  </a:lnTo>
                  <a:lnTo>
                    <a:pt x="133925" y="228324"/>
                  </a:lnTo>
                  <a:lnTo>
                    <a:pt x="163081" y="194588"/>
                  </a:lnTo>
                  <a:lnTo>
                    <a:pt x="194595" y="163075"/>
                  </a:lnTo>
                  <a:lnTo>
                    <a:pt x="228332" y="133920"/>
                  </a:lnTo>
                  <a:lnTo>
                    <a:pt x="264155" y="107259"/>
                  </a:lnTo>
                  <a:lnTo>
                    <a:pt x="301930" y="83227"/>
                  </a:lnTo>
                  <a:lnTo>
                    <a:pt x="341521" y="61959"/>
                  </a:lnTo>
                  <a:lnTo>
                    <a:pt x="382793" y="43592"/>
                  </a:lnTo>
                  <a:lnTo>
                    <a:pt x="425609" y="28260"/>
                  </a:lnTo>
                  <a:lnTo>
                    <a:pt x="469834" y="16099"/>
                  </a:lnTo>
                  <a:lnTo>
                    <a:pt x="515334" y="7245"/>
                  </a:lnTo>
                  <a:lnTo>
                    <a:pt x="561972" y="1834"/>
                  </a:lnTo>
                  <a:lnTo>
                    <a:pt x="609612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4552" y="2842386"/>
            <a:ext cx="712025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Diseases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and conditions that cause the body to destroy</a:t>
            </a:r>
            <a:r>
              <a:rPr sz="2400" spc="-1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red  blood cells faster than they can be</a:t>
            </a:r>
            <a:r>
              <a:rPr sz="2400" spc="-114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made: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Times New Roman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Enlarged spleen</a:t>
            </a:r>
            <a:r>
              <a:rPr sz="24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(splenomegaly)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Times New Roman"/>
              <a:buChar char="•"/>
              <a:tabLst>
                <a:tab pos="195580" algn="l"/>
              </a:tabLst>
            </a:pP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Sickle cell</a:t>
            </a:r>
            <a:r>
              <a:rPr sz="2400" b="1" spc="-5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anemia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buFont typeface="Times New Roman"/>
              <a:buChar char="•"/>
              <a:tabLst>
                <a:tab pos="189865" algn="l"/>
              </a:tabLst>
            </a:pP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Thalassemia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buFont typeface="Times New Roman"/>
              <a:buChar char="•"/>
              <a:tabLst>
                <a:tab pos="189865" algn="l"/>
              </a:tabLst>
            </a:pPr>
            <a:r>
              <a:rPr sz="2400" b="1" spc="-25" dirty="0">
                <a:solidFill>
                  <a:schemeClr val="bg1"/>
                </a:solidFill>
                <a:latin typeface="Times New Roman"/>
                <a:cs typeface="Times New Roman"/>
              </a:rPr>
              <a:t>Vasculitis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255" y="1206944"/>
            <a:ext cx="9170035" cy="5436235"/>
            <a:chOff x="-12255" y="1206944"/>
            <a:chExt cx="9170035" cy="5436235"/>
          </a:xfrm>
        </p:grpSpPr>
        <p:sp>
          <p:nvSpPr>
            <p:cNvPr id="3" name="object 3"/>
            <p:cNvSpPr/>
            <p:nvPr/>
          </p:nvSpPr>
          <p:spPr>
            <a:xfrm>
              <a:off x="762" y="1219962"/>
              <a:ext cx="9144000" cy="5410200"/>
            </a:xfrm>
            <a:custGeom>
              <a:avLst/>
              <a:gdLst/>
              <a:ahLst/>
              <a:cxnLst/>
              <a:rect l="l" t="t" r="r" b="b"/>
              <a:pathLst>
                <a:path w="9144000" h="5410200">
                  <a:moveTo>
                    <a:pt x="8242300" y="0"/>
                  </a:moveTo>
                  <a:lnTo>
                    <a:pt x="901725" y="0"/>
                  </a:lnTo>
                  <a:lnTo>
                    <a:pt x="0" y="901700"/>
                  </a:lnTo>
                  <a:lnTo>
                    <a:pt x="0" y="5410200"/>
                  </a:lnTo>
                  <a:lnTo>
                    <a:pt x="9144000" y="5410200"/>
                  </a:lnTo>
                  <a:lnTo>
                    <a:pt x="9144000" y="901700"/>
                  </a:lnTo>
                  <a:lnTo>
                    <a:pt x="8242300" y="0"/>
                  </a:lnTo>
                  <a:close/>
                </a:path>
              </a:pathLst>
            </a:custGeom>
            <a:solidFill>
              <a:srgbClr val="DBDB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1219962"/>
              <a:ext cx="9144000" cy="5410200"/>
            </a:xfrm>
            <a:custGeom>
              <a:avLst/>
              <a:gdLst/>
              <a:ahLst/>
              <a:cxnLst/>
              <a:rect l="l" t="t" r="r" b="b"/>
              <a:pathLst>
                <a:path w="9144000" h="5410200">
                  <a:moveTo>
                    <a:pt x="901725" y="0"/>
                  </a:moveTo>
                  <a:lnTo>
                    <a:pt x="8242300" y="0"/>
                  </a:lnTo>
                  <a:lnTo>
                    <a:pt x="9144000" y="901700"/>
                  </a:lnTo>
                  <a:lnTo>
                    <a:pt x="9144000" y="5410200"/>
                  </a:lnTo>
                  <a:lnTo>
                    <a:pt x="0" y="5410200"/>
                  </a:lnTo>
                  <a:lnTo>
                    <a:pt x="0" y="901700"/>
                  </a:lnTo>
                  <a:lnTo>
                    <a:pt x="901725" y="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29844" y="2126742"/>
            <a:ext cx="808482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It is a measure of volume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percent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of packed </a:t>
            </a:r>
            <a:r>
              <a:rPr sz="2500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red </a:t>
            </a:r>
            <a:r>
              <a:rPr sz="2500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blood cells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to  that of whole</a:t>
            </a:r>
            <a:r>
              <a:rPr sz="2500" spc="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blood.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844" y="3269996"/>
            <a:ext cx="808482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This is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usually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measured by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spinning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down a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sample of blood 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in</a:t>
            </a:r>
            <a:r>
              <a:rPr sz="2500" spc="2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r>
              <a:rPr sz="2500" spc="2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test</a:t>
            </a:r>
            <a:r>
              <a:rPr sz="2500" spc="25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tube,</a:t>
            </a:r>
            <a:r>
              <a:rPr sz="2500" spc="2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which</a:t>
            </a:r>
            <a:r>
              <a:rPr sz="2500" spc="2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causes</a:t>
            </a:r>
            <a:r>
              <a:rPr sz="2500" spc="2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z="2500" spc="2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red</a:t>
            </a:r>
            <a:r>
              <a:rPr sz="2500" spc="2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blood</a:t>
            </a:r>
            <a:r>
              <a:rPr sz="2500" spc="2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cells</a:t>
            </a:r>
            <a:r>
              <a:rPr sz="2500" spc="2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to</a:t>
            </a:r>
            <a:r>
              <a:rPr sz="2500" spc="2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pack</a:t>
            </a:r>
            <a:r>
              <a:rPr sz="2500" spc="254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at</a:t>
            </a:r>
            <a:r>
              <a:rPr sz="2500" spc="2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844" y="3909888"/>
            <a:ext cx="2839720" cy="217424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bottom of the</a:t>
            </a:r>
            <a:r>
              <a:rPr sz="2500" spc="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tube.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5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Normal </a:t>
            </a:r>
            <a:r>
              <a:rPr sz="2500" b="1" u="heavy" spc="-1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results</a:t>
            </a:r>
            <a:r>
              <a:rPr sz="2500" b="1" u="heavy" spc="3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5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Male:</a:t>
            </a: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40.7 -</a:t>
            </a:r>
            <a:r>
              <a:rPr sz="2500" spc="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50.3%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5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Female: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36.1 - 44.3%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69007" y="292608"/>
            <a:ext cx="5283835" cy="789940"/>
            <a:chOff x="1969007" y="292608"/>
            <a:chExt cx="5283835" cy="789940"/>
          </a:xfrm>
        </p:grpSpPr>
        <p:sp>
          <p:nvSpPr>
            <p:cNvPr id="9" name="object 9"/>
            <p:cNvSpPr/>
            <p:nvPr/>
          </p:nvSpPr>
          <p:spPr>
            <a:xfrm>
              <a:off x="1981961" y="305562"/>
              <a:ext cx="5257800" cy="763905"/>
            </a:xfrm>
            <a:custGeom>
              <a:avLst/>
              <a:gdLst/>
              <a:ahLst/>
              <a:cxnLst/>
              <a:rect l="l" t="t" r="r" b="b"/>
              <a:pathLst>
                <a:path w="5257800" h="763905">
                  <a:moveTo>
                    <a:pt x="5130545" y="0"/>
                  </a:moveTo>
                  <a:lnTo>
                    <a:pt x="127254" y="0"/>
                  </a:ln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0" y="636270"/>
                  </a:lnTo>
                  <a:lnTo>
                    <a:pt x="10007" y="685782"/>
                  </a:lnTo>
                  <a:lnTo>
                    <a:pt x="37290" y="726233"/>
                  </a:lnTo>
                  <a:lnTo>
                    <a:pt x="77741" y="753516"/>
                  </a:lnTo>
                  <a:lnTo>
                    <a:pt x="127254" y="763524"/>
                  </a:lnTo>
                  <a:lnTo>
                    <a:pt x="5130545" y="763524"/>
                  </a:lnTo>
                  <a:lnTo>
                    <a:pt x="5180058" y="753516"/>
                  </a:lnTo>
                  <a:lnTo>
                    <a:pt x="5220509" y="726233"/>
                  </a:lnTo>
                  <a:lnTo>
                    <a:pt x="5247792" y="685782"/>
                  </a:lnTo>
                  <a:lnTo>
                    <a:pt x="5257799" y="636270"/>
                  </a:lnTo>
                  <a:lnTo>
                    <a:pt x="5257799" y="127254"/>
                  </a:lnTo>
                  <a:lnTo>
                    <a:pt x="5247792" y="77741"/>
                  </a:lnTo>
                  <a:lnTo>
                    <a:pt x="5220509" y="37290"/>
                  </a:lnTo>
                  <a:lnTo>
                    <a:pt x="5180058" y="10007"/>
                  </a:lnTo>
                  <a:lnTo>
                    <a:pt x="513054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961" y="305562"/>
              <a:ext cx="5257800" cy="763905"/>
            </a:xfrm>
            <a:custGeom>
              <a:avLst/>
              <a:gdLst/>
              <a:ahLst/>
              <a:cxnLst/>
              <a:rect l="l" t="t" r="r" b="b"/>
              <a:pathLst>
                <a:path w="5257800" h="763905">
                  <a:moveTo>
                    <a:pt x="0" y="127254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4" y="0"/>
                  </a:lnTo>
                  <a:lnTo>
                    <a:pt x="5130545" y="0"/>
                  </a:lnTo>
                  <a:lnTo>
                    <a:pt x="5180058" y="10007"/>
                  </a:lnTo>
                  <a:lnTo>
                    <a:pt x="5220509" y="37290"/>
                  </a:lnTo>
                  <a:lnTo>
                    <a:pt x="5247792" y="77741"/>
                  </a:lnTo>
                  <a:lnTo>
                    <a:pt x="5257799" y="127254"/>
                  </a:lnTo>
                  <a:lnTo>
                    <a:pt x="5257799" y="636270"/>
                  </a:lnTo>
                  <a:lnTo>
                    <a:pt x="5247792" y="685782"/>
                  </a:lnTo>
                  <a:lnTo>
                    <a:pt x="5220509" y="726233"/>
                  </a:lnTo>
                  <a:lnTo>
                    <a:pt x="5180058" y="753516"/>
                  </a:lnTo>
                  <a:lnTo>
                    <a:pt x="5130545" y="763524"/>
                  </a:lnTo>
                  <a:lnTo>
                    <a:pt x="127254" y="763524"/>
                  </a:lnTo>
                  <a:lnTo>
                    <a:pt x="77741" y="753516"/>
                  </a:lnTo>
                  <a:lnTo>
                    <a:pt x="37290" y="726233"/>
                  </a:lnTo>
                  <a:lnTo>
                    <a:pt x="10007" y="685782"/>
                  </a:lnTo>
                  <a:lnTo>
                    <a:pt x="0" y="636270"/>
                  </a:lnTo>
                  <a:lnTo>
                    <a:pt x="0" y="1272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30754" y="349122"/>
            <a:ext cx="3830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mic Sans MS"/>
                <a:cs typeface="Comic Sans MS"/>
              </a:rPr>
              <a:t>Hematocrit</a:t>
            </a:r>
            <a:r>
              <a:rPr sz="36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Comic Sans MS"/>
                <a:cs typeface="Comic Sans MS"/>
              </a:rPr>
              <a:t>(Hct)</a:t>
            </a:r>
            <a:endParaRPr sz="3600">
              <a:latin typeface="Comic Sans MS"/>
              <a:cs typeface="Comic Sans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48300" y="4076700"/>
            <a:ext cx="2466340" cy="2438400"/>
            <a:chOff x="5448300" y="4076700"/>
            <a:chExt cx="2466340" cy="2438400"/>
          </a:xfrm>
        </p:grpSpPr>
        <p:sp>
          <p:nvSpPr>
            <p:cNvPr id="13" name="object 13"/>
            <p:cNvSpPr/>
            <p:nvPr/>
          </p:nvSpPr>
          <p:spPr>
            <a:xfrm>
              <a:off x="5486400" y="4114800"/>
              <a:ext cx="2389631" cy="2362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67350" y="4095750"/>
              <a:ext cx="2428240" cy="2400300"/>
            </a:xfrm>
            <a:custGeom>
              <a:avLst/>
              <a:gdLst/>
              <a:ahLst/>
              <a:cxnLst/>
              <a:rect l="l" t="t" r="r" b="b"/>
              <a:pathLst>
                <a:path w="2428240" h="2400300">
                  <a:moveTo>
                    <a:pt x="0" y="2400300"/>
                  </a:moveTo>
                  <a:lnTo>
                    <a:pt x="2427731" y="2400300"/>
                  </a:lnTo>
                  <a:lnTo>
                    <a:pt x="2427731" y="0"/>
                  </a:lnTo>
                  <a:lnTo>
                    <a:pt x="0" y="0"/>
                  </a:lnTo>
                  <a:lnTo>
                    <a:pt x="0" y="24003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5003" y="207263"/>
            <a:ext cx="6565392" cy="6489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31594" y="981202"/>
            <a:ext cx="4740910" cy="429831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521334">
              <a:lnSpc>
                <a:spcPct val="100000"/>
              </a:lnSpc>
              <a:spcBef>
                <a:spcPts val="615"/>
              </a:spcBef>
            </a:pPr>
            <a:r>
              <a:rPr sz="2400" b="1" dirty="0">
                <a:latin typeface="Times New Roman"/>
                <a:cs typeface="Times New Roman"/>
              </a:rPr>
              <a:t>High Hematocrit may </a:t>
            </a:r>
            <a:r>
              <a:rPr sz="2400" b="1" spc="-5" dirty="0">
                <a:latin typeface="Times New Roman"/>
                <a:cs typeface="Times New Roman"/>
              </a:rPr>
              <a:t>be due</a:t>
            </a:r>
            <a:r>
              <a:rPr sz="2400" b="1" spc="-1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to: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spcBef>
                <a:spcPts val="515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Congenital heart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disease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spcBef>
                <a:spcPts val="5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Cor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pulmonale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Dehydration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Erythrocytosis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Low blood oxygen levels</a:t>
            </a:r>
            <a:r>
              <a:rPr sz="24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(hypoxia)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Pulmonary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fibrosis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Polycythemia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vera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55499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Low </a:t>
            </a:r>
            <a:r>
              <a:rPr sz="2400" b="1" dirty="0">
                <a:latin typeface="Times New Roman"/>
                <a:cs typeface="Times New Roman"/>
              </a:rPr>
              <a:t>Hematocrit </a:t>
            </a:r>
            <a:r>
              <a:rPr sz="2400" b="1" spc="-5" dirty="0">
                <a:latin typeface="Times New Roman"/>
                <a:cs typeface="Times New Roman"/>
              </a:rPr>
              <a:t>may be due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to: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spcBef>
                <a:spcPts val="930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Anaemia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17207" y="902208"/>
            <a:ext cx="483234" cy="4217035"/>
            <a:chOff x="6617207" y="902208"/>
            <a:chExt cx="483234" cy="4217035"/>
          </a:xfrm>
        </p:grpSpPr>
        <p:sp>
          <p:nvSpPr>
            <p:cNvPr id="5" name="object 5"/>
            <p:cNvSpPr/>
            <p:nvPr/>
          </p:nvSpPr>
          <p:spPr>
            <a:xfrm>
              <a:off x="6630161" y="4344161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342900" y="0"/>
                  </a:moveTo>
                  <a:lnTo>
                    <a:pt x="114300" y="0"/>
                  </a:lnTo>
                  <a:lnTo>
                    <a:pt x="114300" y="533400"/>
                  </a:lnTo>
                  <a:lnTo>
                    <a:pt x="0" y="533400"/>
                  </a:lnTo>
                  <a:lnTo>
                    <a:pt x="228600" y="762000"/>
                  </a:lnTo>
                  <a:lnTo>
                    <a:pt x="457200" y="533400"/>
                  </a:lnTo>
                  <a:lnTo>
                    <a:pt x="342900" y="5334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30161" y="4344161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0" y="533400"/>
                  </a:moveTo>
                  <a:lnTo>
                    <a:pt x="228600" y="762000"/>
                  </a:lnTo>
                  <a:lnTo>
                    <a:pt x="457200" y="533400"/>
                  </a:lnTo>
                  <a:lnTo>
                    <a:pt x="342900" y="533400"/>
                  </a:lnTo>
                  <a:lnTo>
                    <a:pt x="342900" y="0"/>
                  </a:lnTo>
                  <a:lnTo>
                    <a:pt x="114300" y="0"/>
                  </a:lnTo>
                  <a:lnTo>
                    <a:pt x="114300" y="533400"/>
                  </a:lnTo>
                  <a:lnTo>
                    <a:pt x="0" y="533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0161" y="915162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228600" y="0"/>
                  </a:moveTo>
                  <a:lnTo>
                    <a:pt x="0" y="228600"/>
                  </a:lnTo>
                  <a:lnTo>
                    <a:pt x="114300" y="228600"/>
                  </a:lnTo>
                  <a:lnTo>
                    <a:pt x="114300" y="762000"/>
                  </a:lnTo>
                  <a:lnTo>
                    <a:pt x="342900" y="762000"/>
                  </a:lnTo>
                  <a:lnTo>
                    <a:pt x="342900" y="228600"/>
                  </a:lnTo>
                  <a:lnTo>
                    <a:pt x="4572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30161" y="915162"/>
              <a:ext cx="457200" cy="762000"/>
            </a:xfrm>
            <a:custGeom>
              <a:avLst/>
              <a:gdLst/>
              <a:ahLst/>
              <a:cxnLst/>
              <a:rect l="l" t="t" r="r" b="b"/>
              <a:pathLst>
                <a:path w="457200" h="762000">
                  <a:moveTo>
                    <a:pt x="0" y="228600"/>
                  </a:moveTo>
                  <a:lnTo>
                    <a:pt x="228600" y="0"/>
                  </a:lnTo>
                  <a:lnTo>
                    <a:pt x="457200" y="228600"/>
                  </a:lnTo>
                  <a:lnTo>
                    <a:pt x="342900" y="228600"/>
                  </a:lnTo>
                  <a:lnTo>
                    <a:pt x="342900" y="762000"/>
                  </a:lnTo>
                  <a:lnTo>
                    <a:pt x="114300" y="762000"/>
                  </a:lnTo>
                  <a:lnTo>
                    <a:pt x="114300" y="228600"/>
                  </a:lnTo>
                  <a:lnTo>
                    <a:pt x="0" y="2286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8008" y="292608"/>
            <a:ext cx="5893435" cy="789940"/>
            <a:chOff x="1588008" y="292608"/>
            <a:chExt cx="5893435" cy="789940"/>
          </a:xfrm>
        </p:grpSpPr>
        <p:sp>
          <p:nvSpPr>
            <p:cNvPr id="3" name="object 3"/>
            <p:cNvSpPr/>
            <p:nvPr/>
          </p:nvSpPr>
          <p:spPr>
            <a:xfrm>
              <a:off x="1600962" y="305562"/>
              <a:ext cx="5867400" cy="763905"/>
            </a:xfrm>
            <a:custGeom>
              <a:avLst/>
              <a:gdLst/>
              <a:ahLst/>
              <a:cxnLst/>
              <a:rect l="l" t="t" r="r" b="b"/>
              <a:pathLst>
                <a:path w="5867400" h="763905">
                  <a:moveTo>
                    <a:pt x="5740145" y="0"/>
                  </a:moveTo>
                  <a:lnTo>
                    <a:pt x="127254" y="0"/>
                  </a:ln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0" y="636270"/>
                  </a:lnTo>
                  <a:lnTo>
                    <a:pt x="10007" y="685782"/>
                  </a:lnTo>
                  <a:lnTo>
                    <a:pt x="37290" y="726233"/>
                  </a:lnTo>
                  <a:lnTo>
                    <a:pt x="77741" y="753516"/>
                  </a:lnTo>
                  <a:lnTo>
                    <a:pt x="127254" y="763524"/>
                  </a:lnTo>
                  <a:lnTo>
                    <a:pt x="5740145" y="763524"/>
                  </a:lnTo>
                  <a:lnTo>
                    <a:pt x="5789658" y="753516"/>
                  </a:lnTo>
                  <a:lnTo>
                    <a:pt x="5830109" y="726233"/>
                  </a:lnTo>
                  <a:lnTo>
                    <a:pt x="5857392" y="685782"/>
                  </a:lnTo>
                  <a:lnTo>
                    <a:pt x="5867399" y="636270"/>
                  </a:lnTo>
                  <a:lnTo>
                    <a:pt x="5867399" y="127254"/>
                  </a:lnTo>
                  <a:lnTo>
                    <a:pt x="5857392" y="77741"/>
                  </a:lnTo>
                  <a:lnTo>
                    <a:pt x="5830109" y="37290"/>
                  </a:lnTo>
                  <a:lnTo>
                    <a:pt x="5789658" y="10007"/>
                  </a:lnTo>
                  <a:lnTo>
                    <a:pt x="574014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00962" y="305562"/>
              <a:ext cx="5867400" cy="763905"/>
            </a:xfrm>
            <a:custGeom>
              <a:avLst/>
              <a:gdLst/>
              <a:ahLst/>
              <a:cxnLst/>
              <a:rect l="l" t="t" r="r" b="b"/>
              <a:pathLst>
                <a:path w="5867400" h="763905">
                  <a:moveTo>
                    <a:pt x="0" y="127254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4" y="0"/>
                  </a:lnTo>
                  <a:lnTo>
                    <a:pt x="5740145" y="0"/>
                  </a:lnTo>
                  <a:lnTo>
                    <a:pt x="5789658" y="10007"/>
                  </a:lnTo>
                  <a:lnTo>
                    <a:pt x="5830109" y="37290"/>
                  </a:lnTo>
                  <a:lnTo>
                    <a:pt x="5857392" y="77741"/>
                  </a:lnTo>
                  <a:lnTo>
                    <a:pt x="5867399" y="127254"/>
                  </a:lnTo>
                  <a:lnTo>
                    <a:pt x="5867399" y="636270"/>
                  </a:lnTo>
                  <a:lnTo>
                    <a:pt x="5857392" y="685782"/>
                  </a:lnTo>
                  <a:lnTo>
                    <a:pt x="5830109" y="726233"/>
                  </a:lnTo>
                  <a:lnTo>
                    <a:pt x="5789658" y="753516"/>
                  </a:lnTo>
                  <a:lnTo>
                    <a:pt x="5740145" y="763524"/>
                  </a:lnTo>
                  <a:lnTo>
                    <a:pt x="127254" y="763524"/>
                  </a:lnTo>
                  <a:lnTo>
                    <a:pt x="77741" y="753516"/>
                  </a:lnTo>
                  <a:lnTo>
                    <a:pt x="37290" y="726233"/>
                  </a:lnTo>
                  <a:lnTo>
                    <a:pt x="10007" y="685782"/>
                  </a:lnTo>
                  <a:lnTo>
                    <a:pt x="0" y="636270"/>
                  </a:lnTo>
                  <a:lnTo>
                    <a:pt x="0" y="1272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1023" y="349122"/>
            <a:ext cx="4448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mic Sans MS"/>
                <a:cs typeface="Comic Sans MS"/>
              </a:rPr>
              <a:t>Erthrocytes</a:t>
            </a:r>
            <a:r>
              <a:rPr sz="3600" spc="-5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mic Sans MS"/>
                <a:cs typeface="Comic Sans MS"/>
              </a:rPr>
              <a:t>Indices</a:t>
            </a:r>
            <a:endParaRPr sz="3600"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-12191" y="1207008"/>
            <a:ext cx="9170035" cy="2693035"/>
            <a:chOff x="-12191" y="1207008"/>
            <a:chExt cx="9170035" cy="2693035"/>
          </a:xfrm>
        </p:grpSpPr>
        <p:sp>
          <p:nvSpPr>
            <p:cNvPr id="7" name="object 7"/>
            <p:cNvSpPr/>
            <p:nvPr/>
          </p:nvSpPr>
          <p:spPr>
            <a:xfrm>
              <a:off x="762" y="1219962"/>
              <a:ext cx="9144000" cy="2667000"/>
            </a:xfrm>
            <a:custGeom>
              <a:avLst/>
              <a:gdLst/>
              <a:ahLst/>
              <a:cxnLst/>
              <a:rect l="l" t="t" r="r" b="b"/>
              <a:pathLst>
                <a:path w="9144000" h="2667000">
                  <a:moveTo>
                    <a:pt x="8699500" y="0"/>
                  </a:moveTo>
                  <a:lnTo>
                    <a:pt x="444512" y="0"/>
                  </a:lnTo>
                  <a:lnTo>
                    <a:pt x="0" y="444500"/>
                  </a:lnTo>
                  <a:lnTo>
                    <a:pt x="0" y="2667000"/>
                  </a:lnTo>
                  <a:lnTo>
                    <a:pt x="9144000" y="2667000"/>
                  </a:lnTo>
                  <a:lnTo>
                    <a:pt x="9144000" y="444500"/>
                  </a:lnTo>
                  <a:lnTo>
                    <a:pt x="8699500" y="0"/>
                  </a:lnTo>
                  <a:close/>
                </a:path>
              </a:pathLst>
            </a:custGeom>
            <a:solidFill>
              <a:srgbClr val="DBDB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" y="1219962"/>
              <a:ext cx="9144000" cy="2667000"/>
            </a:xfrm>
            <a:custGeom>
              <a:avLst/>
              <a:gdLst/>
              <a:ahLst/>
              <a:cxnLst/>
              <a:rect l="l" t="t" r="r" b="b"/>
              <a:pathLst>
                <a:path w="9144000" h="2667000">
                  <a:moveTo>
                    <a:pt x="444512" y="0"/>
                  </a:moveTo>
                  <a:lnTo>
                    <a:pt x="8699500" y="0"/>
                  </a:lnTo>
                  <a:lnTo>
                    <a:pt x="9144000" y="444500"/>
                  </a:lnTo>
                  <a:lnTo>
                    <a:pt x="9144000" y="2667000"/>
                  </a:lnTo>
                  <a:lnTo>
                    <a:pt x="0" y="2667000"/>
                  </a:lnTo>
                  <a:lnTo>
                    <a:pt x="0" y="444500"/>
                  </a:lnTo>
                  <a:lnTo>
                    <a:pt x="444512" y="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0939" y="1688337"/>
            <a:ext cx="8544560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95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95" dirty="0">
                <a:solidFill>
                  <a:schemeClr val="bg1"/>
                </a:solidFill>
                <a:latin typeface="Times New Roman"/>
                <a:cs typeface="Times New Roman"/>
              </a:rPr>
              <a:t>To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evaluate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the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nature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of Anaemia,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assistance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is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obtained </a:t>
            </a:r>
            <a:r>
              <a:rPr sz="2500" spc="5" dirty="0">
                <a:solidFill>
                  <a:schemeClr val="bg1"/>
                </a:solidFill>
                <a:latin typeface="Times New Roman"/>
                <a:cs typeface="Times New Roman"/>
              </a:rPr>
              <a:t>by 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calculating standard indices relating to the size of</a:t>
            </a:r>
            <a:r>
              <a:rPr sz="2500" spc="2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RBCs.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By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measuring these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indices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we can classify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anaemia </a:t>
            </a:r>
            <a:r>
              <a:rPr sz="2500" spc="15" dirty="0">
                <a:solidFill>
                  <a:schemeClr val="bg1"/>
                </a:solidFill>
                <a:latin typeface="Times New Roman"/>
                <a:cs typeface="Times New Roman"/>
              </a:rPr>
              <a:t>as </a:t>
            </a:r>
            <a:r>
              <a:rPr sz="2500" u="heavy" spc="1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Microcytic, Macrocytic And Normocytic and Hypochromic  and</a:t>
            </a:r>
            <a:r>
              <a:rPr sz="2500" b="1" u="heavy" spc="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heavy" spc="-1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Normochromic</a:t>
            </a:r>
            <a:r>
              <a:rPr sz="2500" spc="-1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44979" y="3977640"/>
            <a:ext cx="5655945" cy="2664460"/>
            <a:chOff x="1744979" y="3977640"/>
            <a:chExt cx="5655945" cy="2664460"/>
          </a:xfrm>
        </p:grpSpPr>
        <p:sp>
          <p:nvSpPr>
            <p:cNvPr id="11" name="object 11"/>
            <p:cNvSpPr/>
            <p:nvPr/>
          </p:nvSpPr>
          <p:spPr>
            <a:xfrm>
              <a:off x="2550413" y="4994910"/>
              <a:ext cx="3869054" cy="461009"/>
            </a:xfrm>
            <a:custGeom>
              <a:avLst/>
              <a:gdLst/>
              <a:ahLst/>
              <a:cxnLst/>
              <a:rect l="l" t="t" r="r" b="b"/>
              <a:pathLst>
                <a:path w="3869054" h="461010">
                  <a:moveTo>
                    <a:pt x="1933956" y="0"/>
                  </a:moveTo>
                  <a:lnTo>
                    <a:pt x="1933956" y="313816"/>
                  </a:lnTo>
                  <a:lnTo>
                    <a:pt x="3869055" y="313816"/>
                  </a:lnTo>
                  <a:lnTo>
                    <a:pt x="3869055" y="460501"/>
                  </a:lnTo>
                </a:path>
                <a:path w="3869054" h="461010">
                  <a:moveTo>
                    <a:pt x="1933956" y="0"/>
                  </a:moveTo>
                  <a:lnTo>
                    <a:pt x="1933956" y="460501"/>
                  </a:lnTo>
                </a:path>
                <a:path w="3869054" h="461010">
                  <a:moveTo>
                    <a:pt x="1935099" y="0"/>
                  </a:moveTo>
                  <a:lnTo>
                    <a:pt x="1935099" y="313816"/>
                  </a:lnTo>
                  <a:lnTo>
                    <a:pt x="0" y="313816"/>
                  </a:lnTo>
                  <a:lnTo>
                    <a:pt x="0" y="460501"/>
                  </a:lnTo>
                </a:path>
              </a:pathLst>
            </a:custGeom>
            <a:ln w="25908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93413" y="3990594"/>
              <a:ext cx="1583690" cy="1004569"/>
            </a:xfrm>
            <a:custGeom>
              <a:avLst/>
              <a:gdLst/>
              <a:ahLst/>
              <a:cxnLst/>
              <a:rect l="l" t="t" r="r" b="b"/>
              <a:pathLst>
                <a:path w="1583689" h="1004570">
                  <a:moveTo>
                    <a:pt x="1482978" y="0"/>
                  </a:moveTo>
                  <a:lnTo>
                    <a:pt x="100457" y="0"/>
                  </a:lnTo>
                  <a:lnTo>
                    <a:pt x="61346" y="7891"/>
                  </a:lnTo>
                  <a:lnTo>
                    <a:pt x="29416" y="29416"/>
                  </a:lnTo>
                  <a:lnTo>
                    <a:pt x="7891" y="61346"/>
                  </a:lnTo>
                  <a:lnTo>
                    <a:pt x="0" y="100456"/>
                  </a:lnTo>
                  <a:lnTo>
                    <a:pt x="0" y="903858"/>
                  </a:lnTo>
                  <a:lnTo>
                    <a:pt x="7891" y="942969"/>
                  </a:lnTo>
                  <a:lnTo>
                    <a:pt x="29416" y="974899"/>
                  </a:lnTo>
                  <a:lnTo>
                    <a:pt x="61346" y="996424"/>
                  </a:lnTo>
                  <a:lnTo>
                    <a:pt x="100457" y="1004315"/>
                  </a:lnTo>
                  <a:lnTo>
                    <a:pt x="1482978" y="1004315"/>
                  </a:lnTo>
                  <a:lnTo>
                    <a:pt x="1522089" y="996424"/>
                  </a:lnTo>
                  <a:lnTo>
                    <a:pt x="1554019" y="974899"/>
                  </a:lnTo>
                  <a:lnTo>
                    <a:pt x="1575544" y="942969"/>
                  </a:lnTo>
                  <a:lnTo>
                    <a:pt x="1583436" y="903858"/>
                  </a:lnTo>
                  <a:lnTo>
                    <a:pt x="1583436" y="100456"/>
                  </a:lnTo>
                  <a:lnTo>
                    <a:pt x="1575544" y="61346"/>
                  </a:lnTo>
                  <a:lnTo>
                    <a:pt x="1554019" y="29416"/>
                  </a:lnTo>
                  <a:lnTo>
                    <a:pt x="1522089" y="7891"/>
                  </a:lnTo>
                  <a:lnTo>
                    <a:pt x="148297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93413" y="3990594"/>
              <a:ext cx="1583690" cy="1004569"/>
            </a:xfrm>
            <a:custGeom>
              <a:avLst/>
              <a:gdLst/>
              <a:ahLst/>
              <a:cxnLst/>
              <a:rect l="l" t="t" r="r" b="b"/>
              <a:pathLst>
                <a:path w="1583689" h="1004570">
                  <a:moveTo>
                    <a:pt x="0" y="100456"/>
                  </a:moveTo>
                  <a:lnTo>
                    <a:pt x="7891" y="61346"/>
                  </a:lnTo>
                  <a:lnTo>
                    <a:pt x="29416" y="29416"/>
                  </a:lnTo>
                  <a:lnTo>
                    <a:pt x="61346" y="7891"/>
                  </a:lnTo>
                  <a:lnTo>
                    <a:pt x="100457" y="0"/>
                  </a:lnTo>
                  <a:lnTo>
                    <a:pt x="1482978" y="0"/>
                  </a:lnTo>
                  <a:lnTo>
                    <a:pt x="1522089" y="7891"/>
                  </a:lnTo>
                  <a:lnTo>
                    <a:pt x="1554019" y="29416"/>
                  </a:lnTo>
                  <a:lnTo>
                    <a:pt x="1575544" y="61346"/>
                  </a:lnTo>
                  <a:lnTo>
                    <a:pt x="1583436" y="100456"/>
                  </a:lnTo>
                  <a:lnTo>
                    <a:pt x="1583436" y="903858"/>
                  </a:lnTo>
                  <a:lnTo>
                    <a:pt x="1575544" y="942969"/>
                  </a:lnTo>
                  <a:lnTo>
                    <a:pt x="1554019" y="974899"/>
                  </a:lnTo>
                  <a:lnTo>
                    <a:pt x="1522089" y="996424"/>
                  </a:lnTo>
                  <a:lnTo>
                    <a:pt x="1482978" y="1004315"/>
                  </a:lnTo>
                  <a:lnTo>
                    <a:pt x="100457" y="1004315"/>
                  </a:lnTo>
                  <a:lnTo>
                    <a:pt x="61346" y="996424"/>
                  </a:lnTo>
                  <a:lnTo>
                    <a:pt x="29416" y="974899"/>
                  </a:lnTo>
                  <a:lnTo>
                    <a:pt x="7891" y="942969"/>
                  </a:lnTo>
                  <a:lnTo>
                    <a:pt x="0" y="903858"/>
                  </a:lnTo>
                  <a:lnTo>
                    <a:pt x="0" y="10045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68673" y="4156710"/>
              <a:ext cx="1583690" cy="1005840"/>
            </a:xfrm>
            <a:custGeom>
              <a:avLst/>
              <a:gdLst/>
              <a:ahLst/>
              <a:cxnLst/>
              <a:rect l="l" t="t" r="r" b="b"/>
              <a:pathLst>
                <a:path w="1583689" h="1005839">
                  <a:moveTo>
                    <a:pt x="1482852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3"/>
                  </a:lnTo>
                  <a:lnTo>
                    <a:pt x="0" y="905256"/>
                  </a:lnTo>
                  <a:lnTo>
                    <a:pt x="7911" y="944385"/>
                  </a:lnTo>
                  <a:lnTo>
                    <a:pt x="29479" y="976360"/>
                  </a:lnTo>
                  <a:lnTo>
                    <a:pt x="61454" y="997928"/>
                  </a:lnTo>
                  <a:lnTo>
                    <a:pt x="100584" y="1005839"/>
                  </a:lnTo>
                  <a:lnTo>
                    <a:pt x="1482852" y="1005839"/>
                  </a:lnTo>
                  <a:lnTo>
                    <a:pt x="1521981" y="997928"/>
                  </a:lnTo>
                  <a:lnTo>
                    <a:pt x="1553956" y="976360"/>
                  </a:lnTo>
                  <a:lnTo>
                    <a:pt x="1575524" y="944385"/>
                  </a:lnTo>
                  <a:lnTo>
                    <a:pt x="1583436" y="905256"/>
                  </a:lnTo>
                  <a:lnTo>
                    <a:pt x="1583436" y="100583"/>
                  </a:lnTo>
                  <a:lnTo>
                    <a:pt x="1575524" y="61454"/>
                  </a:lnTo>
                  <a:lnTo>
                    <a:pt x="1553956" y="29479"/>
                  </a:lnTo>
                  <a:lnTo>
                    <a:pt x="1521981" y="7911"/>
                  </a:lnTo>
                  <a:lnTo>
                    <a:pt x="148285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68673" y="4156710"/>
              <a:ext cx="1583690" cy="1005840"/>
            </a:xfrm>
            <a:custGeom>
              <a:avLst/>
              <a:gdLst/>
              <a:ahLst/>
              <a:cxnLst/>
              <a:rect l="l" t="t" r="r" b="b"/>
              <a:pathLst>
                <a:path w="1583689" h="1005839">
                  <a:moveTo>
                    <a:pt x="0" y="100583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1482852" y="0"/>
                  </a:lnTo>
                  <a:lnTo>
                    <a:pt x="1521981" y="7911"/>
                  </a:lnTo>
                  <a:lnTo>
                    <a:pt x="1553956" y="29479"/>
                  </a:lnTo>
                  <a:lnTo>
                    <a:pt x="1575524" y="61454"/>
                  </a:lnTo>
                  <a:lnTo>
                    <a:pt x="1583436" y="100583"/>
                  </a:lnTo>
                  <a:lnTo>
                    <a:pt x="1583436" y="905256"/>
                  </a:lnTo>
                  <a:lnTo>
                    <a:pt x="1575524" y="944385"/>
                  </a:lnTo>
                  <a:lnTo>
                    <a:pt x="1553956" y="976360"/>
                  </a:lnTo>
                  <a:lnTo>
                    <a:pt x="1521981" y="997928"/>
                  </a:lnTo>
                  <a:lnTo>
                    <a:pt x="1482852" y="1005839"/>
                  </a:lnTo>
                  <a:lnTo>
                    <a:pt x="100584" y="1005839"/>
                  </a:lnTo>
                  <a:lnTo>
                    <a:pt x="61454" y="997928"/>
                  </a:lnTo>
                  <a:lnTo>
                    <a:pt x="29479" y="976360"/>
                  </a:lnTo>
                  <a:lnTo>
                    <a:pt x="7911" y="944385"/>
                  </a:lnTo>
                  <a:lnTo>
                    <a:pt x="0" y="905256"/>
                  </a:lnTo>
                  <a:lnTo>
                    <a:pt x="0" y="100583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57933" y="5456682"/>
              <a:ext cx="1583690" cy="1004569"/>
            </a:xfrm>
            <a:custGeom>
              <a:avLst/>
              <a:gdLst/>
              <a:ahLst/>
              <a:cxnLst/>
              <a:rect l="l" t="t" r="r" b="b"/>
              <a:pathLst>
                <a:path w="1583689" h="1004570">
                  <a:moveTo>
                    <a:pt x="1482979" y="0"/>
                  </a:moveTo>
                  <a:lnTo>
                    <a:pt x="100457" y="0"/>
                  </a:lnTo>
                  <a:lnTo>
                    <a:pt x="61346" y="7891"/>
                  </a:lnTo>
                  <a:lnTo>
                    <a:pt x="29416" y="29416"/>
                  </a:lnTo>
                  <a:lnTo>
                    <a:pt x="7891" y="61346"/>
                  </a:lnTo>
                  <a:lnTo>
                    <a:pt x="0" y="100457"/>
                  </a:lnTo>
                  <a:lnTo>
                    <a:pt x="0" y="903884"/>
                  </a:lnTo>
                  <a:lnTo>
                    <a:pt x="7891" y="942974"/>
                  </a:lnTo>
                  <a:lnTo>
                    <a:pt x="29416" y="974898"/>
                  </a:lnTo>
                  <a:lnTo>
                    <a:pt x="61346" y="996422"/>
                  </a:lnTo>
                  <a:lnTo>
                    <a:pt x="100457" y="1004316"/>
                  </a:lnTo>
                  <a:lnTo>
                    <a:pt x="1482979" y="1004316"/>
                  </a:lnTo>
                  <a:lnTo>
                    <a:pt x="1522089" y="996422"/>
                  </a:lnTo>
                  <a:lnTo>
                    <a:pt x="1554019" y="974898"/>
                  </a:lnTo>
                  <a:lnTo>
                    <a:pt x="1575544" y="942974"/>
                  </a:lnTo>
                  <a:lnTo>
                    <a:pt x="1583436" y="903884"/>
                  </a:lnTo>
                  <a:lnTo>
                    <a:pt x="1583436" y="100457"/>
                  </a:lnTo>
                  <a:lnTo>
                    <a:pt x="1575544" y="61346"/>
                  </a:lnTo>
                  <a:lnTo>
                    <a:pt x="1554019" y="29416"/>
                  </a:lnTo>
                  <a:lnTo>
                    <a:pt x="1522089" y="7891"/>
                  </a:lnTo>
                  <a:lnTo>
                    <a:pt x="148297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57933" y="5456682"/>
              <a:ext cx="1583690" cy="1004569"/>
            </a:xfrm>
            <a:custGeom>
              <a:avLst/>
              <a:gdLst/>
              <a:ahLst/>
              <a:cxnLst/>
              <a:rect l="l" t="t" r="r" b="b"/>
              <a:pathLst>
                <a:path w="1583689" h="1004570">
                  <a:moveTo>
                    <a:pt x="0" y="100457"/>
                  </a:moveTo>
                  <a:lnTo>
                    <a:pt x="7891" y="61346"/>
                  </a:lnTo>
                  <a:lnTo>
                    <a:pt x="29416" y="29416"/>
                  </a:lnTo>
                  <a:lnTo>
                    <a:pt x="61346" y="7891"/>
                  </a:lnTo>
                  <a:lnTo>
                    <a:pt x="100457" y="0"/>
                  </a:lnTo>
                  <a:lnTo>
                    <a:pt x="1482979" y="0"/>
                  </a:lnTo>
                  <a:lnTo>
                    <a:pt x="1522089" y="7891"/>
                  </a:lnTo>
                  <a:lnTo>
                    <a:pt x="1554019" y="29416"/>
                  </a:lnTo>
                  <a:lnTo>
                    <a:pt x="1575544" y="61346"/>
                  </a:lnTo>
                  <a:lnTo>
                    <a:pt x="1583436" y="100457"/>
                  </a:lnTo>
                  <a:lnTo>
                    <a:pt x="1583436" y="903884"/>
                  </a:lnTo>
                  <a:lnTo>
                    <a:pt x="1575544" y="942974"/>
                  </a:lnTo>
                  <a:lnTo>
                    <a:pt x="1554019" y="974898"/>
                  </a:lnTo>
                  <a:lnTo>
                    <a:pt x="1522089" y="996422"/>
                  </a:lnTo>
                  <a:lnTo>
                    <a:pt x="1482979" y="1004316"/>
                  </a:lnTo>
                  <a:lnTo>
                    <a:pt x="100457" y="1004316"/>
                  </a:lnTo>
                  <a:lnTo>
                    <a:pt x="61346" y="996422"/>
                  </a:lnTo>
                  <a:lnTo>
                    <a:pt x="29416" y="974898"/>
                  </a:lnTo>
                  <a:lnTo>
                    <a:pt x="7891" y="942974"/>
                  </a:lnTo>
                  <a:lnTo>
                    <a:pt x="0" y="903884"/>
                  </a:lnTo>
                  <a:lnTo>
                    <a:pt x="0" y="10045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34717" y="5622798"/>
              <a:ext cx="1582420" cy="1005840"/>
            </a:xfrm>
            <a:custGeom>
              <a:avLst/>
              <a:gdLst/>
              <a:ahLst/>
              <a:cxnLst/>
              <a:rect l="l" t="t" r="r" b="b"/>
              <a:pathLst>
                <a:path w="1582420" h="1005840">
                  <a:moveTo>
                    <a:pt x="1481328" y="0"/>
                  </a:moveTo>
                  <a:lnTo>
                    <a:pt x="100583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3"/>
                  </a:lnTo>
                  <a:lnTo>
                    <a:pt x="0" y="905255"/>
                  </a:lnTo>
                  <a:lnTo>
                    <a:pt x="7911" y="944407"/>
                  </a:lnTo>
                  <a:lnTo>
                    <a:pt x="29479" y="976379"/>
                  </a:lnTo>
                  <a:lnTo>
                    <a:pt x="61454" y="997935"/>
                  </a:lnTo>
                  <a:lnTo>
                    <a:pt x="100583" y="1005839"/>
                  </a:lnTo>
                  <a:lnTo>
                    <a:pt x="1481328" y="1005839"/>
                  </a:lnTo>
                  <a:lnTo>
                    <a:pt x="1520457" y="997935"/>
                  </a:lnTo>
                  <a:lnTo>
                    <a:pt x="1552432" y="976379"/>
                  </a:lnTo>
                  <a:lnTo>
                    <a:pt x="1574000" y="944407"/>
                  </a:lnTo>
                  <a:lnTo>
                    <a:pt x="1581911" y="905255"/>
                  </a:lnTo>
                  <a:lnTo>
                    <a:pt x="1581911" y="100583"/>
                  </a:lnTo>
                  <a:lnTo>
                    <a:pt x="1574000" y="61432"/>
                  </a:lnTo>
                  <a:lnTo>
                    <a:pt x="1552432" y="29460"/>
                  </a:lnTo>
                  <a:lnTo>
                    <a:pt x="1520457" y="7904"/>
                  </a:lnTo>
                  <a:lnTo>
                    <a:pt x="148132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34717" y="5622798"/>
              <a:ext cx="1582420" cy="1005840"/>
            </a:xfrm>
            <a:custGeom>
              <a:avLst/>
              <a:gdLst/>
              <a:ahLst/>
              <a:cxnLst/>
              <a:rect l="l" t="t" r="r" b="b"/>
              <a:pathLst>
                <a:path w="1582420" h="1005840">
                  <a:moveTo>
                    <a:pt x="0" y="100583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3" y="0"/>
                  </a:lnTo>
                  <a:lnTo>
                    <a:pt x="1481328" y="0"/>
                  </a:lnTo>
                  <a:lnTo>
                    <a:pt x="1520457" y="7904"/>
                  </a:lnTo>
                  <a:lnTo>
                    <a:pt x="1552432" y="29460"/>
                  </a:lnTo>
                  <a:lnTo>
                    <a:pt x="1574000" y="61432"/>
                  </a:lnTo>
                  <a:lnTo>
                    <a:pt x="1581911" y="100583"/>
                  </a:lnTo>
                  <a:lnTo>
                    <a:pt x="1581911" y="905255"/>
                  </a:lnTo>
                  <a:lnTo>
                    <a:pt x="1574000" y="944407"/>
                  </a:lnTo>
                  <a:lnTo>
                    <a:pt x="1552432" y="976379"/>
                  </a:lnTo>
                  <a:lnTo>
                    <a:pt x="1520457" y="997935"/>
                  </a:lnTo>
                  <a:lnTo>
                    <a:pt x="1481328" y="1005839"/>
                  </a:lnTo>
                  <a:lnTo>
                    <a:pt x="100583" y="1005839"/>
                  </a:lnTo>
                  <a:lnTo>
                    <a:pt x="61454" y="997935"/>
                  </a:lnTo>
                  <a:lnTo>
                    <a:pt x="29479" y="976379"/>
                  </a:lnTo>
                  <a:lnTo>
                    <a:pt x="7911" y="944407"/>
                  </a:lnTo>
                  <a:lnTo>
                    <a:pt x="0" y="905255"/>
                  </a:lnTo>
                  <a:lnTo>
                    <a:pt x="0" y="100583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93413" y="5456682"/>
              <a:ext cx="1583690" cy="1004569"/>
            </a:xfrm>
            <a:custGeom>
              <a:avLst/>
              <a:gdLst/>
              <a:ahLst/>
              <a:cxnLst/>
              <a:rect l="l" t="t" r="r" b="b"/>
              <a:pathLst>
                <a:path w="1583689" h="1004570">
                  <a:moveTo>
                    <a:pt x="1482978" y="0"/>
                  </a:moveTo>
                  <a:lnTo>
                    <a:pt x="100457" y="0"/>
                  </a:lnTo>
                  <a:lnTo>
                    <a:pt x="61346" y="7891"/>
                  </a:lnTo>
                  <a:lnTo>
                    <a:pt x="29416" y="29416"/>
                  </a:lnTo>
                  <a:lnTo>
                    <a:pt x="7891" y="61346"/>
                  </a:lnTo>
                  <a:lnTo>
                    <a:pt x="0" y="100457"/>
                  </a:lnTo>
                  <a:lnTo>
                    <a:pt x="0" y="903884"/>
                  </a:lnTo>
                  <a:lnTo>
                    <a:pt x="7891" y="942974"/>
                  </a:lnTo>
                  <a:lnTo>
                    <a:pt x="29416" y="974898"/>
                  </a:lnTo>
                  <a:lnTo>
                    <a:pt x="61346" y="996422"/>
                  </a:lnTo>
                  <a:lnTo>
                    <a:pt x="100457" y="1004316"/>
                  </a:lnTo>
                  <a:lnTo>
                    <a:pt x="1482978" y="1004316"/>
                  </a:lnTo>
                  <a:lnTo>
                    <a:pt x="1522089" y="996422"/>
                  </a:lnTo>
                  <a:lnTo>
                    <a:pt x="1554019" y="974898"/>
                  </a:lnTo>
                  <a:lnTo>
                    <a:pt x="1575544" y="942974"/>
                  </a:lnTo>
                  <a:lnTo>
                    <a:pt x="1583436" y="903884"/>
                  </a:lnTo>
                  <a:lnTo>
                    <a:pt x="1583436" y="100457"/>
                  </a:lnTo>
                  <a:lnTo>
                    <a:pt x="1575544" y="61346"/>
                  </a:lnTo>
                  <a:lnTo>
                    <a:pt x="1554019" y="29416"/>
                  </a:lnTo>
                  <a:lnTo>
                    <a:pt x="1522089" y="7891"/>
                  </a:lnTo>
                  <a:lnTo>
                    <a:pt x="148297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93413" y="5456682"/>
              <a:ext cx="1583690" cy="1004569"/>
            </a:xfrm>
            <a:custGeom>
              <a:avLst/>
              <a:gdLst/>
              <a:ahLst/>
              <a:cxnLst/>
              <a:rect l="l" t="t" r="r" b="b"/>
              <a:pathLst>
                <a:path w="1583689" h="1004570">
                  <a:moveTo>
                    <a:pt x="0" y="100457"/>
                  </a:moveTo>
                  <a:lnTo>
                    <a:pt x="7891" y="61346"/>
                  </a:lnTo>
                  <a:lnTo>
                    <a:pt x="29416" y="29416"/>
                  </a:lnTo>
                  <a:lnTo>
                    <a:pt x="61346" y="7891"/>
                  </a:lnTo>
                  <a:lnTo>
                    <a:pt x="100457" y="0"/>
                  </a:lnTo>
                  <a:lnTo>
                    <a:pt x="1482978" y="0"/>
                  </a:lnTo>
                  <a:lnTo>
                    <a:pt x="1522089" y="7891"/>
                  </a:lnTo>
                  <a:lnTo>
                    <a:pt x="1554019" y="29416"/>
                  </a:lnTo>
                  <a:lnTo>
                    <a:pt x="1575544" y="61346"/>
                  </a:lnTo>
                  <a:lnTo>
                    <a:pt x="1583436" y="100457"/>
                  </a:lnTo>
                  <a:lnTo>
                    <a:pt x="1583436" y="903884"/>
                  </a:lnTo>
                  <a:lnTo>
                    <a:pt x="1575544" y="942974"/>
                  </a:lnTo>
                  <a:lnTo>
                    <a:pt x="1554019" y="974898"/>
                  </a:lnTo>
                  <a:lnTo>
                    <a:pt x="1522089" y="996422"/>
                  </a:lnTo>
                  <a:lnTo>
                    <a:pt x="1482978" y="1004316"/>
                  </a:lnTo>
                  <a:lnTo>
                    <a:pt x="100457" y="1004316"/>
                  </a:lnTo>
                  <a:lnTo>
                    <a:pt x="61346" y="996422"/>
                  </a:lnTo>
                  <a:lnTo>
                    <a:pt x="29416" y="974898"/>
                  </a:lnTo>
                  <a:lnTo>
                    <a:pt x="7891" y="942974"/>
                  </a:lnTo>
                  <a:lnTo>
                    <a:pt x="0" y="903884"/>
                  </a:lnTo>
                  <a:lnTo>
                    <a:pt x="0" y="10045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68673" y="5622798"/>
              <a:ext cx="1583690" cy="1005840"/>
            </a:xfrm>
            <a:custGeom>
              <a:avLst/>
              <a:gdLst/>
              <a:ahLst/>
              <a:cxnLst/>
              <a:rect l="l" t="t" r="r" b="b"/>
              <a:pathLst>
                <a:path w="1583689" h="1005840">
                  <a:moveTo>
                    <a:pt x="1482852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3"/>
                  </a:lnTo>
                  <a:lnTo>
                    <a:pt x="0" y="905255"/>
                  </a:lnTo>
                  <a:lnTo>
                    <a:pt x="7911" y="944407"/>
                  </a:lnTo>
                  <a:lnTo>
                    <a:pt x="29479" y="976379"/>
                  </a:lnTo>
                  <a:lnTo>
                    <a:pt x="61454" y="997935"/>
                  </a:lnTo>
                  <a:lnTo>
                    <a:pt x="100584" y="1005839"/>
                  </a:lnTo>
                  <a:lnTo>
                    <a:pt x="1482852" y="1005839"/>
                  </a:lnTo>
                  <a:lnTo>
                    <a:pt x="1521981" y="997935"/>
                  </a:lnTo>
                  <a:lnTo>
                    <a:pt x="1553956" y="976379"/>
                  </a:lnTo>
                  <a:lnTo>
                    <a:pt x="1575524" y="944407"/>
                  </a:lnTo>
                  <a:lnTo>
                    <a:pt x="1583436" y="905255"/>
                  </a:lnTo>
                  <a:lnTo>
                    <a:pt x="1583436" y="100583"/>
                  </a:lnTo>
                  <a:lnTo>
                    <a:pt x="1575524" y="61432"/>
                  </a:lnTo>
                  <a:lnTo>
                    <a:pt x="1553956" y="29460"/>
                  </a:lnTo>
                  <a:lnTo>
                    <a:pt x="1521981" y="7904"/>
                  </a:lnTo>
                  <a:lnTo>
                    <a:pt x="148285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68673" y="5622798"/>
              <a:ext cx="1583690" cy="1005840"/>
            </a:xfrm>
            <a:custGeom>
              <a:avLst/>
              <a:gdLst/>
              <a:ahLst/>
              <a:cxnLst/>
              <a:rect l="l" t="t" r="r" b="b"/>
              <a:pathLst>
                <a:path w="1583689" h="1005840">
                  <a:moveTo>
                    <a:pt x="0" y="100583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482852" y="0"/>
                  </a:lnTo>
                  <a:lnTo>
                    <a:pt x="1521981" y="7904"/>
                  </a:lnTo>
                  <a:lnTo>
                    <a:pt x="1553956" y="29460"/>
                  </a:lnTo>
                  <a:lnTo>
                    <a:pt x="1575524" y="61432"/>
                  </a:lnTo>
                  <a:lnTo>
                    <a:pt x="1583436" y="100583"/>
                  </a:lnTo>
                  <a:lnTo>
                    <a:pt x="1583436" y="905255"/>
                  </a:lnTo>
                  <a:lnTo>
                    <a:pt x="1575524" y="944407"/>
                  </a:lnTo>
                  <a:lnTo>
                    <a:pt x="1553956" y="976379"/>
                  </a:lnTo>
                  <a:lnTo>
                    <a:pt x="1521981" y="997935"/>
                  </a:lnTo>
                  <a:lnTo>
                    <a:pt x="1482852" y="1005839"/>
                  </a:lnTo>
                  <a:lnTo>
                    <a:pt x="100584" y="1005839"/>
                  </a:lnTo>
                  <a:lnTo>
                    <a:pt x="61454" y="997935"/>
                  </a:lnTo>
                  <a:lnTo>
                    <a:pt x="29479" y="976379"/>
                  </a:lnTo>
                  <a:lnTo>
                    <a:pt x="7911" y="944407"/>
                  </a:lnTo>
                  <a:lnTo>
                    <a:pt x="0" y="905255"/>
                  </a:lnTo>
                  <a:lnTo>
                    <a:pt x="0" y="100583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28894" y="5456682"/>
              <a:ext cx="1582420" cy="1004569"/>
            </a:xfrm>
            <a:custGeom>
              <a:avLst/>
              <a:gdLst/>
              <a:ahLst/>
              <a:cxnLst/>
              <a:rect l="l" t="t" r="r" b="b"/>
              <a:pathLst>
                <a:path w="1582420" h="1004570">
                  <a:moveTo>
                    <a:pt x="1481454" y="0"/>
                  </a:moveTo>
                  <a:lnTo>
                    <a:pt x="100456" y="0"/>
                  </a:lnTo>
                  <a:lnTo>
                    <a:pt x="61346" y="7891"/>
                  </a:lnTo>
                  <a:lnTo>
                    <a:pt x="29416" y="29416"/>
                  </a:lnTo>
                  <a:lnTo>
                    <a:pt x="7891" y="61346"/>
                  </a:lnTo>
                  <a:lnTo>
                    <a:pt x="0" y="100457"/>
                  </a:lnTo>
                  <a:lnTo>
                    <a:pt x="0" y="903884"/>
                  </a:lnTo>
                  <a:lnTo>
                    <a:pt x="7891" y="942974"/>
                  </a:lnTo>
                  <a:lnTo>
                    <a:pt x="29416" y="974898"/>
                  </a:lnTo>
                  <a:lnTo>
                    <a:pt x="61346" y="996422"/>
                  </a:lnTo>
                  <a:lnTo>
                    <a:pt x="100456" y="1004316"/>
                  </a:lnTo>
                  <a:lnTo>
                    <a:pt x="1481454" y="1004316"/>
                  </a:lnTo>
                  <a:lnTo>
                    <a:pt x="1520565" y="996422"/>
                  </a:lnTo>
                  <a:lnTo>
                    <a:pt x="1552495" y="974898"/>
                  </a:lnTo>
                  <a:lnTo>
                    <a:pt x="1574020" y="942974"/>
                  </a:lnTo>
                  <a:lnTo>
                    <a:pt x="1581911" y="903884"/>
                  </a:lnTo>
                  <a:lnTo>
                    <a:pt x="1581911" y="100457"/>
                  </a:lnTo>
                  <a:lnTo>
                    <a:pt x="1574020" y="61346"/>
                  </a:lnTo>
                  <a:lnTo>
                    <a:pt x="1552495" y="29416"/>
                  </a:lnTo>
                  <a:lnTo>
                    <a:pt x="1520565" y="7891"/>
                  </a:lnTo>
                  <a:lnTo>
                    <a:pt x="148145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28894" y="5456682"/>
              <a:ext cx="1582420" cy="1004569"/>
            </a:xfrm>
            <a:custGeom>
              <a:avLst/>
              <a:gdLst/>
              <a:ahLst/>
              <a:cxnLst/>
              <a:rect l="l" t="t" r="r" b="b"/>
              <a:pathLst>
                <a:path w="1582420" h="1004570">
                  <a:moveTo>
                    <a:pt x="0" y="100457"/>
                  </a:moveTo>
                  <a:lnTo>
                    <a:pt x="7891" y="61346"/>
                  </a:lnTo>
                  <a:lnTo>
                    <a:pt x="29416" y="29416"/>
                  </a:lnTo>
                  <a:lnTo>
                    <a:pt x="61346" y="7891"/>
                  </a:lnTo>
                  <a:lnTo>
                    <a:pt x="100456" y="0"/>
                  </a:lnTo>
                  <a:lnTo>
                    <a:pt x="1481454" y="0"/>
                  </a:lnTo>
                  <a:lnTo>
                    <a:pt x="1520565" y="7891"/>
                  </a:lnTo>
                  <a:lnTo>
                    <a:pt x="1552495" y="29416"/>
                  </a:lnTo>
                  <a:lnTo>
                    <a:pt x="1574020" y="61346"/>
                  </a:lnTo>
                  <a:lnTo>
                    <a:pt x="1581911" y="100457"/>
                  </a:lnTo>
                  <a:lnTo>
                    <a:pt x="1581911" y="903884"/>
                  </a:lnTo>
                  <a:lnTo>
                    <a:pt x="1574020" y="942974"/>
                  </a:lnTo>
                  <a:lnTo>
                    <a:pt x="1552495" y="974898"/>
                  </a:lnTo>
                  <a:lnTo>
                    <a:pt x="1520565" y="996422"/>
                  </a:lnTo>
                  <a:lnTo>
                    <a:pt x="1481454" y="1004316"/>
                  </a:lnTo>
                  <a:lnTo>
                    <a:pt x="100456" y="1004316"/>
                  </a:lnTo>
                  <a:lnTo>
                    <a:pt x="61346" y="996422"/>
                  </a:lnTo>
                  <a:lnTo>
                    <a:pt x="29416" y="974898"/>
                  </a:lnTo>
                  <a:lnTo>
                    <a:pt x="7891" y="942974"/>
                  </a:lnTo>
                  <a:lnTo>
                    <a:pt x="0" y="903884"/>
                  </a:lnTo>
                  <a:lnTo>
                    <a:pt x="0" y="10045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4153" y="5622798"/>
              <a:ext cx="1583690" cy="1005840"/>
            </a:xfrm>
            <a:custGeom>
              <a:avLst/>
              <a:gdLst/>
              <a:ahLst/>
              <a:cxnLst/>
              <a:rect l="l" t="t" r="r" b="b"/>
              <a:pathLst>
                <a:path w="1583690" h="1005840">
                  <a:moveTo>
                    <a:pt x="1482852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3"/>
                  </a:lnTo>
                  <a:lnTo>
                    <a:pt x="0" y="905255"/>
                  </a:lnTo>
                  <a:lnTo>
                    <a:pt x="7911" y="944407"/>
                  </a:lnTo>
                  <a:lnTo>
                    <a:pt x="29479" y="976379"/>
                  </a:lnTo>
                  <a:lnTo>
                    <a:pt x="61454" y="997935"/>
                  </a:lnTo>
                  <a:lnTo>
                    <a:pt x="100584" y="1005839"/>
                  </a:lnTo>
                  <a:lnTo>
                    <a:pt x="1482852" y="1005839"/>
                  </a:lnTo>
                  <a:lnTo>
                    <a:pt x="1521981" y="997935"/>
                  </a:lnTo>
                  <a:lnTo>
                    <a:pt x="1553956" y="976379"/>
                  </a:lnTo>
                  <a:lnTo>
                    <a:pt x="1575524" y="944407"/>
                  </a:lnTo>
                  <a:lnTo>
                    <a:pt x="1583436" y="905255"/>
                  </a:lnTo>
                  <a:lnTo>
                    <a:pt x="1583436" y="100583"/>
                  </a:lnTo>
                  <a:lnTo>
                    <a:pt x="1575524" y="61432"/>
                  </a:lnTo>
                  <a:lnTo>
                    <a:pt x="1553956" y="29460"/>
                  </a:lnTo>
                  <a:lnTo>
                    <a:pt x="1521981" y="7904"/>
                  </a:lnTo>
                  <a:lnTo>
                    <a:pt x="148285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04153" y="5622798"/>
              <a:ext cx="1583690" cy="1005840"/>
            </a:xfrm>
            <a:custGeom>
              <a:avLst/>
              <a:gdLst/>
              <a:ahLst/>
              <a:cxnLst/>
              <a:rect l="l" t="t" r="r" b="b"/>
              <a:pathLst>
                <a:path w="1583690" h="1005840">
                  <a:moveTo>
                    <a:pt x="0" y="100583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482852" y="0"/>
                  </a:lnTo>
                  <a:lnTo>
                    <a:pt x="1521981" y="7904"/>
                  </a:lnTo>
                  <a:lnTo>
                    <a:pt x="1553956" y="29460"/>
                  </a:lnTo>
                  <a:lnTo>
                    <a:pt x="1575524" y="61432"/>
                  </a:lnTo>
                  <a:lnTo>
                    <a:pt x="1583436" y="100583"/>
                  </a:lnTo>
                  <a:lnTo>
                    <a:pt x="1583436" y="905255"/>
                  </a:lnTo>
                  <a:lnTo>
                    <a:pt x="1575524" y="944407"/>
                  </a:lnTo>
                  <a:lnTo>
                    <a:pt x="1553956" y="976379"/>
                  </a:lnTo>
                  <a:lnTo>
                    <a:pt x="1521981" y="997935"/>
                  </a:lnTo>
                  <a:lnTo>
                    <a:pt x="1482852" y="1005839"/>
                  </a:lnTo>
                  <a:lnTo>
                    <a:pt x="100584" y="1005839"/>
                  </a:lnTo>
                  <a:lnTo>
                    <a:pt x="61454" y="997935"/>
                  </a:lnTo>
                  <a:lnTo>
                    <a:pt x="29479" y="976379"/>
                  </a:lnTo>
                  <a:lnTo>
                    <a:pt x="7911" y="944407"/>
                  </a:lnTo>
                  <a:lnTo>
                    <a:pt x="0" y="905255"/>
                  </a:lnTo>
                  <a:lnTo>
                    <a:pt x="0" y="100583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226310" y="4300220"/>
            <a:ext cx="4855210" cy="2071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00"/>
              </a:spcBef>
            </a:pPr>
            <a:r>
              <a:rPr sz="3800" spc="-35" dirty="0">
                <a:solidFill>
                  <a:schemeClr val="bg1"/>
                </a:solidFill>
                <a:latin typeface="Carlito"/>
                <a:cs typeface="Carlito"/>
              </a:rPr>
              <a:t>Types</a:t>
            </a:r>
            <a:endParaRPr sz="3800" dirty="0">
              <a:solidFill>
                <a:schemeClr val="bg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3800" dirty="0">
              <a:solidFill>
                <a:schemeClr val="bg1"/>
              </a:solidFill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2350"/>
              </a:spcBef>
              <a:tabLst>
                <a:tab pos="1805305" algn="l"/>
                <a:tab pos="3884295" algn="l"/>
              </a:tabLst>
            </a:pPr>
            <a:r>
              <a:rPr sz="3800" spc="-5" dirty="0">
                <a:solidFill>
                  <a:schemeClr val="bg1"/>
                </a:solidFill>
                <a:latin typeface="Carlito"/>
                <a:cs typeface="Carlito"/>
              </a:rPr>
              <a:t>MC</a:t>
            </a:r>
            <a:r>
              <a:rPr sz="3800" dirty="0">
                <a:solidFill>
                  <a:schemeClr val="bg1"/>
                </a:solidFill>
                <a:latin typeface="Carlito"/>
                <a:cs typeface="Carlito"/>
              </a:rPr>
              <a:t>H	MC</a:t>
            </a:r>
            <a:r>
              <a:rPr sz="3800" spc="10" dirty="0">
                <a:solidFill>
                  <a:schemeClr val="bg1"/>
                </a:solidFill>
                <a:latin typeface="Carlito"/>
                <a:cs typeface="Carlito"/>
              </a:rPr>
              <a:t>H</a:t>
            </a:r>
            <a:r>
              <a:rPr sz="3800" dirty="0">
                <a:solidFill>
                  <a:schemeClr val="bg1"/>
                </a:solidFill>
                <a:latin typeface="Carlito"/>
                <a:cs typeface="Carlito"/>
              </a:rPr>
              <a:t>C	MCV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67400"/>
            <a:ext cx="9143999" cy="67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572" y="1801367"/>
            <a:ext cx="9153525" cy="4070985"/>
            <a:chOff x="-4572" y="1801367"/>
            <a:chExt cx="9153525" cy="4070985"/>
          </a:xfrm>
        </p:grpSpPr>
        <p:sp>
          <p:nvSpPr>
            <p:cNvPr id="4" name="object 4"/>
            <p:cNvSpPr/>
            <p:nvPr/>
          </p:nvSpPr>
          <p:spPr>
            <a:xfrm>
              <a:off x="0" y="1801367"/>
              <a:ext cx="9143999" cy="7005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828799"/>
              <a:ext cx="9144000" cy="4038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828799"/>
              <a:ext cx="9144000" cy="4038600"/>
            </a:xfrm>
            <a:custGeom>
              <a:avLst/>
              <a:gdLst/>
              <a:ahLst/>
              <a:cxnLst/>
              <a:rect l="l" t="t" r="r" b="b"/>
              <a:pathLst>
                <a:path w="9144000" h="4038600">
                  <a:moveTo>
                    <a:pt x="673112" y="0"/>
                  </a:moveTo>
                  <a:lnTo>
                    <a:pt x="8470900" y="0"/>
                  </a:lnTo>
                  <a:lnTo>
                    <a:pt x="9144000" y="673100"/>
                  </a:lnTo>
                  <a:lnTo>
                    <a:pt x="9144000" y="4038600"/>
                  </a:lnTo>
                  <a:lnTo>
                    <a:pt x="0" y="4038600"/>
                  </a:lnTo>
                  <a:lnTo>
                    <a:pt x="0" y="673100"/>
                  </a:lnTo>
                  <a:lnTo>
                    <a:pt x="673112" y="0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5239" y="2713482"/>
            <a:ext cx="8190865" cy="25519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Haemoglobin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content of erythrocyte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referred to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the Mean  Corpuscular Haemoglobin(MCH) expressed in picogram of 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haemoglobin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per</a:t>
            </a:r>
            <a:r>
              <a:rPr sz="24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cell.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847080" algn="l"/>
              </a:tabLst>
            </a:pP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MCH = </a:t>
            </a:r>
            <a:r>
              <a:rPr sz="24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Haemoglobin</a:t>
            </a:r>
            <a:r>
              <a:rPr sz="2400" b="1" u="heavy" spc="-2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concentration</a:t>
            </a:r>
            <a:r>
              <a:rPr sz="2400" b="1" u="heavy" spc="-2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(g/dl)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	×</a:t>
            </a:r>
            <a:r>
              <a:rPr sz="24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100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925"/>
              </a:spcBef>
            </a:pP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RBC in</a:t>
            </a:r>
            <a:r>
              <a:rPr sz="2400" b="1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million/mm3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9352" y="292608"/>
            <a:ext cx="8768080" cy="789940"/>
            <a:chOff x="149352" y="292608"/>
            <a:chExt cx="8768080" cy="789940"/>
          </a:xfrm>
        </p:grpSpPr>
        <p:sp>
          <p:nvSpPr>
            <p:cNvPr id="9" name="object 9"/>
            <p:cNvSpPr/>
            <p:nvPr/>
          </p:nvSpPr>
          <p:spPr>
            <a:xfrm>
              <a:off x="162306" y="305562"/>
              <a:ext cx="8742045" cy="763905"/>
            </a:xfrm>
            <a:custGeom>
              <a:avLst/>
              <a:gdLst/>
              <a:ahLst/>
              <a:cxnLst/>
              <a:rect l="l" t="t" r="r" b="b"/>
              <a:pathLst>
                <a:path w="8742045" h="763905">
                  <a:moveTo>
                    <a:pt x="8614410" y="0"/>
                  </a:moveTo>
                  <a:lnTo>
                    <a:pt x="127254" y="0"/>
                  </a:lnTo>
                  <a:lnTo>
                    <a:pt x="77720" y="10007"/>
                  </a:lnTo>
                  <a:lnTo>
                    <a:pt x="37271" y="37290"/>
                  </a:lnTo>
                  <a:lnTo>
                    <a:pt x="10000" y="77741"/>
                  </a:lnTo>
                  <a:lnTo>
                    <a:pt x="0" y="127254"/>
                  </a:lnTo>
                  <a:lnTo>
                    <a:pt x="0" y="636270"/>
                  </a:lnTo>
                  <a:lnTo>
                    <a:pt x="10000" y="685782"/>
                  </a:lnTo>
                  <a:lnTo>
                    <a:pt x="37271" y="726233"/>
                  </a:lnTo>
                  <a:lnTo>
                    <a:pt x="77720" y="753516"/>
                  </a:lnTo>
                  <a:lnTo>
                    <a:pt x="127254" y="763524"/>
                  </a:lnTo>
                  <a:lnTo>
                    <a:pt x="8614410" y="763524"/>
                  </a:lnTo>
                  <a:lnTo>
                    <a:pt x="8663922" y="753516"/>
                  </a:lnTo>
                  <a:lnTo>
                    <a:pt x="8704373" y="726233"/>
                  </a:lnTo>
                  <a:lnTo>
                    <a:pt x="8731656" y="685782"/>
                  </a:lnTo>
                  <a:lnTo>
                    <a:pt x="8741664" y="636270"/>
                  </a:lnTo>
                  <a:lnTo>
                    <a:pt x="8741664" y="127254"/>
                  </a:lnTo>
                  <a:lnTo>
                    <a:pt x="8731656" y="77741"/>
                  </a:lnTo>
                  <a:lnTo>
                    <a:pt x="8704373" y="37290"/>
                  </a:lnTo>
                  <a:lnTo>
                    <a:pt x="8663922" y="10007"/>
                  </a:lnTo>
                  <a:lnTo>
                    <a:pt x="86144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306" y="305562"/>
              <a:ext cx="8742045" cy="763905"/>
            </a:xfrm>
            <a:custGeom>
              <a:avLst/>
              <a:gdLst/>
              <a:ahLst/>
              <a:cxnLst/>
              <a:rect l="l" t="t" r="r" b="b"/>
              <a:pathLst>
                <a:path w="8742045" h="763905">
                  <a:moveTo>
                    <a:pt x="0" y="127254"/>
                  </a:moveTo>
                  <a:lnTo>
                    <a:pt x="10000" y="77741"/>
                  </a:lnTo>
                  <a:lnTo>
                    <a:pt x="37271" y="37290"/>
                  </a:lnTo>
                  <a:lnTo>
                    <a:pt x="77720" y="10007"/>
                  </a:lnTo>
                  <a:lnTo>
                    <a:pt x="127254" y="0"/>
                  </a:lnTo>
                  <a:lnTo>
                    <a:pt x="8614410" y="0"/>
                  </a:lnTo>
                  <a:lnTo>
                    <a:pt x="8663922" y="10007"/>
                  </a:lnTo>
                  <a:lnTo>
                    <a:pt x="8704373" y="37290"/>
                  </a:lnTo>
                  <a:lnTo>
                    <a:pt x="8731656" y="77741"/>
                  </a:lnTo>
                  <a:lnTo>
                    <a:pt x="8741664" y="127254"/>
                  </a:lnTo>
                  <a:lnTo>
                    <a:pt x="8741664" y="636270"/>
                  </a:lnTo>
                  <a:lnTo>
                    <a:pt x="8731656" y="685782"/>
                  </a:lnTo>
                  <a:lnTo>
                    <a:pt x="8704373" y="726233"/>
                  </a:lnTo>
                  <a:lnTo>
                    <a:pt x="8663922" y="753516"/>
                  </a:lnTo>
                  <a:lnTo>
                    <a:pt x="8614410" y="763524"/>
                  </a:lnTo>
                  <a:lnTo>
                    <a:pt x="127254" y="763524"/>
                  </a:lnTo>
                  <a:lnTo>
                    <a:pt x="77720" y="753516"/>
                  </a:lnTo>
                  <a:lnTo>
                    <a:pt x="37271" y="726233"/>
                  </a:lnTo>
                  <a:lnTo>
                    <a:pt x="10000" y="685782"/>
                  </a:lnTo>
                  <a:lnTo>
                    <a:pt x="0" y="636270"/>
                  </a:lnTo>
                  <a:lnTo>
                    <a:pt x="0" y="1272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02107" y="349122"/>
            <a:ext cx="8376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1"/>
                </a:solidFill>
                <a:latin typeface="Comic Sans MS"/>
                <a:cs typeface="Comic Sans MS"/>
              </a:rPr>
              <a:t>Mean Corpuscular </a:t>
            </a:r>
            <a:r>
              <a:rPr sz="3600" spc="-5" dirty="0">
                <a:solidFill>
                  <a:schemeClr val="bg1"/>
                </a:solidFill>
                <a:latin typeface="Comic Sans MS"/>
                <a:cs typeface="Comic Sans MS"/>
              </a:rPr>
              <a:t>Haemoglobin</a:t>
            </a:r>
            <a:r>
              <a:rPr sz="3600" spc="-35" dirty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chemeClr val="bg1"/>
                </a:solidFill>
                <a:latin typeface="Comic Sans MS"/>
                <a:cs typeface="Comic Sans MS"/>
              </a:rPr>
              <a:t>(MCH)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6000"/>
            <a:ext cx="9143999" cy="67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572" y="2258567"/>
            <a:ext cx="9153525" cy="3842385"/>
            <a:chOff x="-4572" y="2258567"/>
            <a:chExt cx="9153525" cy="3842385"/>
          </a:xfrm>
        </p:grpSpPr>
        <p:sp>
          <p:nvSpPr>
            <p:cNvPr id="4" name="object 4"/>
            <p:cNvSpPr/>
            <p:nvPr/>
          </p:nvSpPr>
          <p:spPr>
            <a:xfrm>
              <a:off x="0" y="2258567"/>
              <a:ext cx="9143999" cy="662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285999"/>
              <a:ext cx="9144000" cy="3810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285999"/>
              <a:ext cx="9144000" cy="3810000"/>
            </a:xfrm>
            <a:custGeom>
              <a:avLst/>
              <a:gdLst/>
              <a:ahLst/>
              <a:cxnLst/>
              <a:rect l="l" t="t" r="r" b="b"/>
              <a:pathLst>
                <a:path w="9144000" h="3810000">
                  <a:moveTo>
                    <a:pt x="635012" y="0"/>
                  </a:moveTo>
                  <a:lnTo>
                    <a:pt x="8509000" y="0"/>
                  </a:lnTo>
                  <a:lnTo>
                    <a:pt x="9144000" y="635000"/>
                  </a:lnTo>
                  <a:lnTo>
                    <a:pt x="9144000" y="3810000"/>
                  </a:lnTo>
                  <a:lnTo>
                    <a:pt x="0" y="3810000"/>
                  </a:lnTo>
                  <a:lnTo>
                    <a:pt x="0" y="635000"/>
                  </a:lnTo>
                  <a:lnTo>
                    <a:pt x="635012" y="0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6341" y="3046857"/>
            <a:ext cx="8147684" cy="25519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The concentration of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Haemoglobin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in the erythrocyte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referred</a:t>
            </a:r>
            <a:r>
              <a:rPr sz="2400" spc="-1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to  as the Mean Corpuscular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Haemoglobin Concentration.(MCHC) 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expressed in picogram of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haemoglobin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per</a:t>
            </a:r>
            <a:r>
              <a:rPr sz="2400" spc="-8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cell.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6068060" algn="l"/>
              </a:tabLst>
            </a:pP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MCHC = </a:t>
            </a:r>
            <a:r>
              <a:rPr sz="24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Haemoglobin</a:t>
            </a:r>
            <a:r>
              <a:rPr sz="2400" b="1" u="heavy" spc="-2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concentration</a:t>
            </a:r>
            <a:r>
              <a:rPr sz="2400" b="1" u="heavy" spc="-2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(g/dl)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	×</a:t>
            </a:r>
            <a:r>
              <a:rPr sz="24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100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374900">
              <a:lnSpc>
                <a:spcPct val="100000"/>
              </a:lnSpc>
              <a:spcBef>
                <a:spcPts val="925"/>
              </a:spcBef>
            </a:pP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Hematocrit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800" y="507365"/>
            <a:ext cx="8768080" cy="1245235"/>
            <a:chOff x="149352" y="292608"/>
            <a:chExt cx="8768080" cy="1245235"/>
          </a:xfrm>
        </p:grpSpPr>
        <p:sp>
          <p:nvSpPr>
            <p:cNvPr id="9" name="object 9"/>
            <p:cNvSpPr/>
            <p:nvPr/>
          </p:nvSpPr>
          <p:spPr>
            <a:xfrm>
              <a:off x="162306" y="305562"/>
              <a:ext cx="8742045" cy="1219200"/>
            </a:xfrm>
            <a:custGeom>
              <a:avLst/>
              <a:gdLst/>
              <a:ahLst/>
              <a:cxnLst/>
              <a:rect l="l" t="t" r="r" b="b"/>
              <a:pathLst>
                <a:path w="8742045" h="1219200">
                  <a:moveTo>
                    <a:pt x="8538464" y="0"/>
                  </a:moveTo>
                  <a:lnTo>
                    <a:pt x="203212" y="0"/>
                  </a:lnTo>
                  <a:lnTo>
                    <a:pt x="156618" y="5364"/>
                  </a:lnTo>
                  <a:lnTo>
                    <a:pt x="113845" y="20645"/>
                  </a:lnTo>
                  <a:lnTo>
                    <a:pt x="76114" y="44626"/>
                  </a:lnTo>
                  <a:lnTo>
                    <a:pt x="44643" y="76090"/>
                  </a:lnTo>
                  <a:lnTo>
                    <a:pt x="20655" y="113818"/>
                  </a:lnTo>
                  <a:lnTo>
                    <a:pt x="5367" y="156594"/>
                  </a:lnTo>
                  <a:lnTo>
                    <a:pt x="0" y="203200"/>
                  </a:lnTo>
                  <a:lnTo>
                    <a:pt x="0" y="1016000"/>
                  </a:lnTo>
                  <a:lnTo>
                    <a:pt x="5367" y="1062605"/>
                  </a:lnTo>
                  <a:lnTo>
                    <a:pt x="20655" y="1105381"/>
                  </a:lnTo>
                  <a:lnTo>
                    <a:pt x="44643" y="1143109"/>
                  </a:lnTo>
                  <a:lnTo>
                    <a:pt x="76114" y="1174573"/>
                  </a:lnTo>
                  <a:lnTo>
                    <a:pt x="113845" y="1198554"/>
                  </a:lnTo>
                  <a:lnTo>
                    <a:pt x="156618" y="1213835"/>
                  </a:lnTo>
                  <a:lnTo>
                    <a:pt x="203212" y="1219200"/>
                  </a:lnTo>
                  <a:lnTo>
                    <a:pt x="8538464" y="1219200"/>
                  </a:lnTo>
                  <a:lnTo>
                    <a:pt x="8585069" y="1213835"/>
                  </a:lnTo>
                  <a:lnTo>
                    <a:pt x="8627845" y="1198554"/>
                  </a:lnTo>
                  <a:lnTo>
                    <a:pt x="8665573" y="1174573"/>
                  </a:lnTo>
                  <a:lnTo>
                    <a:pt x="8697037" y="1143109"/>
                  </a:lnTo>
                  <a:lnTo>
                    <a:pt x="8721018" y="1105381"/>
                  </a:lnTo>
                  <a:lnTo>
                    <a:pt x="8736299" y="1062605"/>
                  </a:lnTo>
                  <a:lnTo>
                    <a:pt x="8741664" y="1016000"/>
                  </a:lnTo>
                  <a:lnTo>
                    <a:pt x="8741664" y="203200"/>
                  </a:lnTo>
                  <a:lnTo>
                    <a:pt x="8736299" y="156594"/>
                  </a:lnTo>
                  <a:lnTo>
                    <a:pt x="8721018" y="113818"/>
                  </a:lnTo>
                  <a:lnTo>
                    <a:pt x="8697037" y="76090"/>
                  </a:lnTo>
                  <a:lnTo>
                    <a:pt x="8665573" y="44626"/>
                  </a:lnTo>
                  <a:lnTo>
                    <a:pt x="8627845" y="20645"/>
                  </a:lnTo>
                  <a:lnTo>
                    <a:pt x="8585069" y="5364"/>
                  </a:lnTo>
                  <a:lnTo>
                    <a:pt x="853846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306" y="305562"/>
              <a:ext cx="8742045" cy="1219200"/>
            </a:xfrm>
            <a:custGeom>
              <a:avLst/>
              <a:gdLst/>
              <a:ahLst/>
              <a:cxnLst/>
              <a:rect l="l" t="t" r="r" b="b"/>
              <a:pathLst>
                <a:path w="8742045" h="1219200">
                  <a:moveTo>
                    <a:pt x="0" y="203200"/>
                  </a:moveTo>
                  <a:lnTo>
                    <a:pt x="5367" y="156594"/>
                  </a:lnTo>
                  <a:lnTo>
                    <a:pt x="20655" y="113818"/>
                  </a:lnTo>
                  <a:lnTo>
                    <a:pt x="44643" y="76090"/>
                  </a:lnTo>
                  <a:lnTo>
                    <a:pt x="76114" y="44626"/>
                  </a:lnTo>
                  <a:lnTo>
                    <a:pt x="113845" y="20645"/>
                  </a:lnTo>
                  <a:lnTo>
                    <a:pt x="156618" y="5364"/>
                  </a:lnTo>
                  <a:lnTo>
                    <a:pt x="203212" y="0"/>
                  </a:lnTo>
                  <a:lnTo>
                    <a:pt x="8538464" y="0"/>
                  </a:lnTo>
                  <a:lnTo>
                    <a:pt x="8585069" y="5364"/>
                  </a:lnTo>
                  <a:lnTo>
                    <a:pt x="8627845" y="20645"/>
                  </a:lnTo>
                  <a:lnTo>
                    <a:pt x="8665573" y="44626"/>
                  </a:lnTo>
                  <a:lnTo>
                    <a:pt x="8697037" y="76090"/>
                  </a:lnTo>
                  <a:lnTo>
                    <a:pt x="8721018" y="113818"/>
                  </a:lnTo>
                  <a:lnTo>
                    <a:pt x="8736299" y="156594"/>
                  </a:lnTo>
                  <a:lnTo>
                    <a:pt x="8741664" y="203200"/>
                  </a:lnTo>
                  <a:lnTo>
                    <a:pt x="8741664" y="1016000"/>
                  </a:lnTo>
                  <a:lnTo>
                    <a:pt x="8736299" y="1062605"/>
                  </a:lnTo>
                  <a:lnTo>
                    <a:pt x="8721018" y="1105381"/>
                  </a:lnTo>
                  <a:lnTo>
                    <a:pt x="8697037" y="1143109"/>
                  </a:lnTo>
                  <a:lnTo>
                    <a:pt x="8665573" y="1174573"/>
                  </a:lnTo>
                  <a:lnTo>
                    <a:pt x="8627845" y="1198554"/>
                  </a:lnTo>
                  <a:lnTo>
                    <a:pt x="8585069" y="1213835"/>
                  </a:lnTo>
                  <a:lnTo>
                    <a:pt x="8538464" y="1219200"/>
                  </a:lnTo>
                  <a:lnTo>
                    <a:pt x="203212" y="1219200"/>
                  </a:lnTo>
                  <a:lnTo>
                    <a:pt x="156618" y="1213835"/>
                  </a:lnTo>
                  <a:lnTo>
                    <a:pt x="113845" y="1198554"/>
                  </a:lnTo>
                  <a:lnTo>
                    <a:pt x="76114" y="1174573"/>
                  </a:lnTo>
                  <a:lnTo>
                    <a:pt x="44643" y="1143109"/>
                  </a:lnTo>
                  <a:lnTo>
                    <a:pt x="20655" y="1105381"/>
                  </a:lnTo>
                  <a:lnTo>
                    <a:pt x="5367" y="1062605"/>
                  </a:lnTo>
                  <a:lnTo>
                    <a:pt x="0" y="1016000"/>
                  </a:lnTo>
                  <a:lnTo>
                    <a:pt x="0" y="2032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0" y="424545"/>
            <a:ext cx="8915854" cy="134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marR="5080" indent="1946275">
              <a:lnSpc>
                <a:spcPct val="125000"/>
              </a:lnSpc>
              <a:spcBef>
                <a:spcPts val="100"/>
              </a:spcBef>
            </a:pPr>
            <a:r>
              <a:rPr sz="3600" dirty="0">
                <a:solidFill>
                  <a:schemeClr val="bg1"/>
                </a:solidFill>
                <a:latin typeface="Comic Sans MS"/>
                <a:cs typeface="Comic Sans MS"/>
              </a:rPr>
              <a:t>Mean </a:t>
            </a:r>
            <a:r>
              <a:rPr sz="3600" spc="-5" dirty="0">
                <a:solidFill>
                  <a:schemeClr val="bg1"/>
                </a:solidFill>
                <a:latin typeface="Comic Sans MS"/>
                <a:cs typeface="Comic Sans MS"/>
              </a:rPr>
              <a:t>Corpuscular </a:t>
            </a:r>
            <a:r>
              <a:rPr sz="3600" spc="-5" dirty="0" err="1">
                <a:solidFill>
                  <a:schemeClr val="bg1"/>
                </a:solidFill>
                <a:latin typeface="Comic Sans MS"/>
                <a:cs typeface="Comic Sans MS"/>
              </a:rPr>
              <a:t>Haemoglobin</a:t>
            </a:r>
            <a:r>
              <a:rPr sz="3600" spc="-5" dirty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chemeClr val="bg1"/>
                </a:solidFill>
                <a:latin typeface="Comic Sans MS"/>
                <a:cs typeface="Comic Sans MS"/>
              </a:rPr>
              <a:t>Concentration</a:t>
            </a:r>
            <a:r>
              <a:rPr sz="3600" spc="-80" dirty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endParaRPr sz="3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991" y="204215"/>
            <a:ext cx="8618220" cy="1545590"/>
            <a:chOff x="316991" y="204215"/>
            <a:chExt cx="8618220" cy="1545590"/>
          </a:xfrm>
        </p:grpSpPr>
        <p:sp>
          <p:nvSpPr>
            <p:cNvPr id="3" name="object 3"/>
            <p:cNvSpPr/>
            <p:nvPr/>
          </p:nvSpPr>
          <p:spPr>
            <a:xfrm>
              <a:off x="333755" y="204215"/>
              <a:ext cx="8552688" cy="1542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6991" y="292607"/>
              <a:ext cx="8618220" cy="1456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0999" y="228599"/>
              <a:ext cx="8458200" cy="1447800"/>
            </a:xfrm>
            <a:custGeom>
              <a:avLst/>
              <a:gdLst/>
              <a:ahLst/>
              <a:cxnLst/>
              <a:rect l="l" t="t" r="r" b="b"/>
              <a:pathLst>
                <a:path w="8458200" h="1447800">
                  <a:moveTo>
                    <a:pt x="8216900" y="0"/>
                  </a:moveTo>
                  <a:lnTo>
                    <a:pt x="241300" y="0"/>
                  </a:lnTo>
                  <a:lnTo>
                    <a:pt x="192671" y="4904"/>
                  </a:lnTo>
                  <a:lnTo>
                    <a:pt x="147377" y="18968"/>
                  </a:lnTo>
                  <a:lnTo>
                    <a:pt x="106389" y="41221"/>
                  </a:lnTo>
                  <a:lnTo>
                    <a:pt x="70677" y="70691"/>
                  </a:lnTo>
                  <a:lnTo>
                    <a:pt x="41211" y="106405"/>
                  </a:lnTo>
                  <a:lnTo>
                    <a:pt x="18963" y="147393"/>
                  </a:lnTo>
                  <a:lnTo>
                    <a:pt x="4902" y="192682"/>
                  </a:lnTo>
                  <a:lnTo>
                    <a:pt x="0" y="241300"/>
                  </a:lnTo>
                  <a:lnTo>
                    <a:pt x="0" y="1206500"/>
                  </a:lnTo>
                  <a:lnTo>
                    <a:pt x="4902" y="1255117"/>
                  </a:lnTo>
                  <a:lnTo>
                    <a:pt x="18963" y="1300406"/>
                  </a:lnTo>
                  <a:lnTo>
                    <a:pt x="41211" y="1341394"/>
                  </a:lnTo>
                  <a:lnTo>
                    <a:pt x="70677" y="1377108"/>
                  </a:lnTo>
                  <a:lnTo>
                    <a:pt x="106389" y="1406578"/>
                  </a:lnTo>
                  <a:lnTo>
                    <a:pt x="147377" y="1428831"/>
                  </a:lnTo>
                  <a:lnTo>
                    <a:pt x="192671" y="1442895"/>
                  </a:lnTo>
                  <a:lnTo>
                    <a:pt x="241300" y="1447800"/>
                  </a:lnTo>
                  <a:lnTo>
                    <a:pt x="8216900" y="1447800"/>
                  </a:lnTo>
                  <a:lnTo>
                    <a:pt x="8265517" y="1442895"/>
                  </a:lnTo>
                  <a:lnTo>
                    <a:pt x="8310806" y="1428831"/>
                  </a:lnTo>
                  <a:lnTo>
                    <a:pt x="8351794" y="1406578"/>
                  </a:lnTo>
                  <a:lnTo>
                    <a:pt x="8387508" y="1377108"/>
                  </a:lnTo>
                  <a:lnTo>
                    <a:pt x="8416978" y="1341394"/>
                  </a:lnTo>
                  <a:lnTo>
                    <a:pt x="8439231" y="1300406"/>
                  </a:lnTo>
                  <a:lnTo>
                    <a:pt x="8453295" y="1255117"/>
                  </a:lnTo>
                  <a:lnTo>
                    <a:pt x="8458200" y="1206500"/>
                  </a:lnTo>
                  <a:lnTo>
                    <a:pt x="8458200" y="241300"/>
                  </a:lnTo>
                  <a:lnTo>
                    <a:pt x="8453295" y="192682"/>
                  </a:lnTo>
                  <a:lnTo>
                    <a:pt x="8439231" y="147393"/>
                  </a:lnTo>
                  <a:lnTo>
                    <a:pt x="8416978" y="106405"/>
                  </a:lnTo>
                  <a:lnTo>
                    <a:pt x="8387508" y="70691"/>
                  </a:lnTo>
                  <a:lnTo>
                    <a:pt x="8351794" y="41221"/>
                  </a:lnTo>
                  <a:lnTo>
                    <a:pt x="8310806" y="18968"/>
                  </a:lnTo>
                  <a:lnTo>
                    <a:pt x="8265517" y="4904"/>
                  </a:lnTo>
                  <a:lnTo>
                    <a:pt x="82169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999" y="228599"/>
              <a:ext cx="8458200" cy="1447800"/>
            </a:xfrm>
            <a:custGeom>
              <a:avLst/>
              <a:gdLst/>
              <a:ahLst/>
              <a:cxnLst/>
              <a:rect l="l" t="t" r="r" b="b"/>
              <a:pathLst>
                <a:path w="8458200" h="1447800">
                  <a:moveTo>
                    <a:pt x="0" y="241300"/>
                  </a:moveTo>
                  <a:lnTo>
                    <a:pt x="4902" y="192682"/>
                  </a:lnTo>
                  <a:lnTo>
                    <a:pt x="18963" y="147393"/>
                  </a:lnTo>
                  <a:lnTo>
                    <a:pt x="41211" y="106405"/>
                  </a:lnTo>
                  <a:lnTo>
                    <a:pt x="70677" y="70691"/>
                  </a:lnTo>
                  <a:lnTo>
                    <a:pt x="106389" y="41221"/>
                  </a:lnTo>
                  <a:lnTo>
                    <a:pt x="147377" y="18968"/>
                  </a:lnTo>
                  <a:lnTo>
                    <a:pt x="192671" y="4904"/>
                  </a:lnTo>
                  <a:lnTo>
                    <a:pt x="241300" y="0"/>
                  </a:lnTo>
                  <a:lnTo>
                    <a:pt x="8216900" y="0"/>
                  </a:lnTo>
                  <a:lnTo>
                    <a:pt x="8265517" y="4904"/>
                  </a:lnTo>
                  <a:lnTo>
                    <a:pt x="8310806" y="18968"/>
                  </a:lnTo>
                  <a:lnTo>
                    <a:pt x="8351794" y="41221"/>
                  </a:lnTo>
                  <a:lnTo>
                    <a:pt x="8387508" y="70691"/>
                  </a:lnTo>
                  <a:lnTo>
                    <a:pt x="8416978" y="106405"/>
                  </a:lnTo>
                  <a:lnTo>
                    <a:pt x="8439231" y="147393"/>
                  </a:lnTo>
                  <a:lnTo>
                    <a:pt x="8453295" y="192682"/>
                  </a:lnTo>
                  <a:lnTo>
                    <a:pt x="8458200" y="241300"/>
                  </a:lnTo>
                  <a:lnTo>
                    <a:pt x="8458200" y="1206500"/>
                  </a:lnTo>
                  <a:lnTo>
                    <a:pt x="8453295" y="1255117"/>
                  </a:lnTo>
                  <a:lnTo>
                    <a:pt x="8439231" y="1300406"/>
                  </a:lnTo>
                  <a:lnTo>
                    <a:pt x="8416978" y="1341394"/>
                  </a:lnTo>
                  <a:lnTo>
                    <a:pt x="8387508" y="1377108"/>
                  </a:lnTo>
                  <a:lnTo>
                    <a:pt x="8351794" y="1406578"/>
                  </a:lnTo>
                  <a:lnTo>
                    <a:pt x="8310806" y="1428831"/>
                  </a:lnTo>
                  <a:lnTo>
                    <a:pt x="8265517" y="1442895"/>
                  </a:lnTo>
                  <a:lnTo>
                    <a:pt x="8216900" y="1447800"/>
                  </a:lnTo>
                  <a:lnTo>
                    <a:pt x="241300" y="1447800"/>
                  </a:lnTo>
                  <a:lnTo>
                    <a:pt x="192671" y="1442895"/>
                  </a:lnTo>
                  <a:lnTo>
                    <a:pt x="147377" y="1428831"/>
                  </a:lnTo>
                  <a:lnTo>
                    <a:pt x="106389" y="1406578"/>
                  </a:lnTo>
                  <a:lnTo>
                    <a:pt x="70677" y="1377108"/>
                  </a:lnTo>
                  <a:lnTo>
                    <a:pt x="41211" y="1341394"/>
                  </a:lnTo>
                  <a:lnTo>
                    <a:pt x="18963" y="1300406"/>
                  </a:lnTo>
                  <a:lnTo>
                    <a:pt x="4902" y="1255117"/>
                  </a:lnTo>
                  <a:lnTo>
                    <a:pt x="0" y="1206500"/>
                  </a:lnTo>
                  <a:lnTo>
                    <a:pt x="0" y="2413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0453" y="380746"/>
            <a:ext cx="81172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7DEE8"/>
                </a:solidFill>
              </a:rPr>
              <a:t>E</a:t>
            </a:r>
            <a:r>
              <a:rPr sz="2400" b="0" dirty="0">
                <a:solidFill>
                  <a:srgbClr val="B7DEE8"/>
                </a:solidFill>
                <a:latin typeface="Times New Roman"/>
                <a:cs typeface="Times New Roman"/>
              </a:rPr>
              <a:t>ither whole blood </a:t>
            </a:r>
            <a:r>
              <a:rPr sz="2400" b="0" spc="-5" dirty="0">
                <a:solidFill>
                  <a:srgbClr val="B7DEE8"/>
                </a:solidFill>
                <a:latin typeface="Times New Roman"/>
                <a:cs typeface="Times New Roman"/>
              </a:rPr>
              <a:t>is </a:t>
            </a:r>
            <a:r>
              <a:rPr sz="2400" b="0" dirty="0">
                <a:solidFill>
                  <a:srgbClr val="B7DEE8"/>
                </a:solidFill>
                <a:latin typeface="Times New Roman"/>
                <a:cs typeface="Times New Roman"/>
              </a:rPr>
              <a:t>used to count blood cells, or the blood cells  are separated from the </a:t>
            </a:r>
            <a:r>
              <a:rPr sz="2400" b="0" spc="-5" dirty="0">
                <a:solidFill>
                  <a:srgbClr val="B7DEE8"/>
                </a:solidFill>
                <a:latin typeface="Times New Roman"/>
                <a:cs typeface="Times New Roman"/>
              </a:rPr>
              <a:t>fluid </a:t>
            </a:r>
            <a:r>
              <a:rPr sz="2400" b="0" dirty="0">
                <a:solidFill>
                  <a:srgbClr val="B7DEE8"/>
                </a:solidFill>
                <a:latin typeface="Times New Roman"/>
                <a:cs typeface="Times New Roman"/>
              </a:rPr>
              <a:t>that contains </a:t>
            </a:r>
            <a:r>
              <a:rPr sz="2400" b="0" spc="-5" dirty="0">
                <a:solidFill>
                  <a:srgbClr val="B7DEE8"/>
                </a:solidFill>
                <a:latin typeface="Times New Roman"/>
                <a:cs typeface="Times New Roman"/>
              </a:rPr>
              <a:t>them. </a:t>
            </a:r>
            <a:r>
              <a:rPr sz="2400" b="0" dirty="0">
                <a:solidFill>
                  <a:srgbClr val="B7DEE8"/>
                </a:solidFill>
                <a:latin typeface="Times New Roman"/>
                <a:cs typeface="Times New Roman"/>
              </a:rPr>
              <a:t>This fluid is</a:t>
            </a:r>
            <a:r>
              <a:rPr sz="2400" b="0" spc="-22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B7DEE8"/>
                </a:solidFill>
                <a:latin typeface="Times New Roman"/>
                <a:cs typeface="Times New Roman"/>
              </a:rPr>
              <a:t>called  </a:t>
            </a:r>
            <a:r>
              <a:rPr sz="2400" u="heavy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</a:rPr>
              <a:t>Plasma</a:t>
            </a:r>
            <a:r>
              <a:rPr sz="2400" dirty="0">
                <a:solidFill>
                  <a:srgbClr val="B7DEE8"/>
                </a:solidFill>
              </a:rPr>
              <a:t> </a:t>
            </a:r>
            <a:r>
              <a:rPr sz="2400" b="0" dirty="0">
                <a:solidFill>
                  <a:srgbClr val="B7DEE8"/>
                </a:solidFill>
                <a:latin typeface="Times New Roman"/>
                <a:cs typeface="Times New Roman"/>
              </a:rPr>
              <a:t>or</a:t>
            </a:r>
            <a:r>
              <a:rPr sz="2400" b="0" spc="-1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</a:rPr>
              <a:t>Serum</a:t>
            </a:r>
            <a:r>
              <a:rPr sz="2400" b="0" dirty="0">
                <a:solidFill>
                  <a:srgbClr val="B7DEE8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155" y="2109216"/>
            <a:ext cx="5733415" cy="4590415"/>
            <a:chOff x="105155" y="2109216"/>
            <a:chExt cx="5733415" cy="4590415"/>
          </a:xfrm>
        </p:grpSpPr>
        <p:sp>
          <p:nvSpPr>
            <p:cNvPr id="9" name="object 9"/>
            <p:cNvSpPr/>
            <p:nvPr/>
          </p:nvSpPr>
          <p:spPr>
            <a:xfrm>
              <a:off x="105155" y="2109216"/>
              <a:ext cx="5733288" cy="45902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7743" y="2624328"/>
              <a:ext cx="5468111" cy="36515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399" y="2133600"/>
              <a:ext cx="5638800" cy="4495800"/>
            </a:xfrm>
            <a:custGeom>
              <a:avLst/>
              <a:gdLst/>
              <a:ahLst/>
              <a:cxnLst/>
              <a:rect l="l" t="t" r="r" b="b"/>
              <a:pathLst>
                <a:path w="5638800" h="4495800">
                  <a:moveTo>
                    <a:pt x="4889500" y="0"/>
                  </a:moveTo>
                  <a:lnTo>
                    <a:pt x="749312" y="0"/>
                  </a:lnTo>
                  <a:lnTo>
                    <a:pt x="701925" y="1474"/>
                  </a:lnTo>
                  <a:lnTo>
                    <a:pt x="655321" y="5839"/>
                  </a:lnTo>
                  <a:lnTo>
                    <a:pt x="609588" y="13006"/>
                  </a:lnTo>
                  <a:lnTo>
                    <a:pt x="564813" y="22887"/>
                  </a:lnTo>
                  <a:lnTo>
                    <a:pt x="521085" y="35396"/>
                  </a:lnTo>
                  <a:lnTo>
                    <a:pt x="478492" y="50443"/>
                  </a:lnTo>
                  <a:lnTo>
                    <a:pt x="437120" y="67942"/>
                  </a:lnTo>
                  <a:lnTo>
                    <a:pt x="397059" y="87804"/>
                  </a:lnTo>
                  <a:lnTo>
                    <a:pt x="358394" y="109941"/>
                  </a:lnTo>
                  <a:lnTo>
                    <a:pt x="321216" y="134266"/>
                  </a:lnTo>
                  <a:lnTo>
                    <a:pt x="285610" y="160690"/>
                  </a:lnTo>
                  <a:lnTo>
                    <a:pt x="251666" y="189127"/>
                  </a:lnTo>
                  <a:lnTo>
                    <a:pt x="219470" y="219487"/>
                  </a:lnTo>
                  <a:lnTo>
                    <a:pt x="189110" y="251684"/>
                  </a:lnTo>
                  <a:lnTo>
                    <a:pt x="160675" y="285629"/>
                  </a:lnTo>
                  <a:lnTo>
                    <a:pt x="134253" y="321235"/>
                  </a:lnTo>
                  <a:lnTo>
                    <a:pt x="109930" y="358413"/>
                  </a:lnTo>
                  <a:lnTo>
                    <a:pt x="87794" y="397077"/>
                  </a:lnTo>
                  <a:lnTo>
                    <a:pt x="67934" y="437137"/>
                  </a:lnTo>
                  <a:lnTo>
                    <a:pt x="50437" y="478507"/>
                  </a:lnTo>
                  <a:lnTo>
                    <a:pt x="35392" y="521098"/>
                  </a:lnTo>
                  <a:lnTo>
                    <a:pt x="22884" y="564822"/>
                  </a:lnTo>
                  <a:lnTo>
                    <a:pt x="13004" y="609593"/>
                  </a:lnTo>
                  <a:lnTo>
                    <a:pt x="5838" y="655321"/>
                  </a:lnTo>
                  <a:lnTo>
                    <a:pt x="1474" y="701919"/>
                  </a:lnTo>
                  <a:lnTo>
                    <a:pt x="0" y="749300"/>
                  </a:lnTo>
                  <a:lnTo>
                    <a:pt x="0" y="3746487"/>
                  </a:lnTo>
                  <a:lnTo>
                    <a:pt x="1474" y="3793874"/>
                  </a:lnTo>
                  <a:lnTo>
                    <a:pt x="5838" y="3840478"/>
                  </a:lnTo>
                  <a:lnTo>
                    <a:pt x="13004" y="3886211"/>
                  </a:lnTo>
                  <a:lnTo>
                    <a:pt x="22884" y="3930986"/>
                  </a:lnTo>
                  <a:lnTo>
                    <a:pt x="35392" y="3974714"/>
                  </a:lnTo>
                  <a:lnTo>
                    <a:pt x="50437" y="4017307"/>
                  </a:lnTo>
                  <a:lnTo>
                    <a:pt x="67934" y="4058679"/>
                  </a:lnTo>
                  <a:lnTo>
                    <a:pt x="87794" y="4098740"/>
                  </a:lnTo>
                  <a:lnTo>
                    <a:pt x="109930" y="4137405"/>
                  </a:lnTo>
                  <a:lnTo>
                    <a:pt x="134253" y="4174583"/>
                  </a:lnTo>
                  <a:lnTo>
                    <a:pt x="160675" y="4210189"/>
                  </a:lnTo>
                  <a:lnTo>
                    <a:pt x="189110" y="4244133"/>
                  </a:lnTo>
                  <a:lnTo>
                    <a:pt x="219470" y="4276329"/>
                  </a:lnTo>
                  <a:lnTo>
                    <a:pt x="251666" y="4306689"/>
                  </a:lnTo>
                  <a:lnTo>
                    <a:pt x="285610" y="4335124"/>
                  </a:lnTo>
                  <a:lnTo>
                    <a:pt x="321216" y="4361546"/>
                  </a:lnTo>
                  <a:lnTo>
                    <a:pt x="358394" y="4385869"/>
                  </a:lnTo>
                  <a:lnTo>
                    <a:pt x="397059" y="4408005"/>
                  </a:lnTo>
                  <a:lnTo>
                    <a:pt x="437120" y="4427865"/>
                  </a:lnTo>
                  <a:lnTo>
                    <a:pt x="478492" y="4445362"/>
                  </a:lnTo>
                  <a:lnTo>
                    <a:pt x="521085" y="4460407"/>
                  </a:lnTo>
                  <a:lnTo>
                    <a:pt x="564813" y="4472915"/>
                  </a:lnTo>
                  <a:lnTo>
                    <a:pt x="609588" y="4482795"/>
                  </a:lnTo>
                  <a:lnTo>
                    <a:pt x="655321" y="4489961"/>
                  </a:lnTo>
                  <a:lnTo>
                    <a:pt x="701925" y="4494325"/>
                  </a:lnTo>
                  <a:lnTo>
                    <a:pt x="749312" y="4495800"/>
                  </a:lnTo>
                  <a:lnTo>
                    <a:pt x="4889500" y="4495800"/>
                  </a:lnTo>
                  <a:lnTo>
                    <a:pt x="4936880" y="4494325"/>
                  </a:lnTo>
                  <a:lnTo>
                    <a:pt x="4983478" y="4489961"/>
                  </a:lnTo>
                  <a:lnTo>
                    <a:pt x="5029206" y="4482795"/>
                  </a:lnTo>
                  <a:lnTo>
                    <a:pt x="5073977" y="4472915"/>
                  </a:lnTo>
                  <a:lnTo>
                    <a:pt x="5117701" y="4460407"/>
                  </a:lnTo>
                  <a:lnTo>
                    <a:pt x="5160292" y="4445362"/>
                  </a:lnTo>
                  <a:lnTo>
                    <a:pt x="5201662" y="4427865"/>
                  </a:lnTo>
                  <a:lnTo>
                    <a:pt x="5241722" y="4408005"/>
                  </a:lnTo>
                  <a:lnTo>
                    <a:pt x="5280386" y="4385869"/>
                  </a:lnTo>
                  <a:lnTo>
                    <a:pt x="5317564" y="4361546"/>
                  </a:lnTo>
                  <a:lnTo>
                    <a:pt x="5353170" y="4335124"/>
                  </a:lnTo>
                  <a:lnTo>
                    <a:pt x="5387115" y="4306689"/>
                  </a:lnTo>
                  <a:lnTo>
                    <a:pt x="5419312" y="4276329"/>
                  </a:lnTo>
                  <a:lnTo>
                    <a:pt x="5449672" y="4244133"/>
                  </a:lnTo>
                  <a:lnTo>
                    <a:pt x="5478109" y="4210189"/>
                  </a:lnTo>
                  <a:lnTo>
                    <a:pt x="5504533" y="4174583"/>
                  </a:lnTo>
                  <a:lnTo>
                    <a:pt x="5528858" y="4137405"/>
                  </a:lnTo>
                  <a:lnTo>
                    <a:pt x="5550995" y="4098740"/>
                  </a:lnTo>
                  <a:lnTo>
                    <a:pt x="5570857" y="4058679"/>
                  </a:lnTo>
                  <a:lnTo>
                    <a:pt x="5588356" y="4017307"/>
                  </a:lnTo>
                  <a:lnTo>
                    <a:pt x="5603403" y="3974714"/>
                  </a:lnTo>
                  <a:lnTo>
                    <a:pt x="5615912" y="3930986"/>
                  </a:lnTo>
                  <a:lnTo>
                    <a:pt x="5625793" y="3886211"/>
                  </a:lnTo>
                  <a:lnTo>
                    <a:pt x="5632960" y="3840478"/>
                  </a:lnTo>
                  <a:lnTo>
                    <a:pt x="5637325" y="3793874"/>
                  </a:lnTo>
                  <a:lnTo>
                    <a:pt x="5638800" y="3746487"/>
                  </a:lnTo>
                  <a:lnTo>
                    <a:pt x="5638800" y="749300"/>
                  </a:lnTo>
                  <a:lnTo>
                    <a:pt x="5637325" y="701919"/>
                  </a:lnTo>
                  <a:lnTo>
                    <a:pt x="5632960" y="655321"/>
                  </a:lnTo>
                  <a:lnTo>
                    <a:pt x="5625793" y="609593"/>
                  </a:lnTo>
                  <a:lnTo>
                    <a:pt x="5615912" y="564822"/>
                  </a:lnTo>
                  <a:lnTo>
                    <a:pt x="5603403" y="521098"/>
                  </a:lnTo>
                  <a:lnTo>
                    <a:pt x="5588356" y="478507"/>
                  </a:lnTo>
                  <a:lnTo>
                    <a:pt x="5570857" y="437137"/>
                  </a:lnTo>
                  <a:lnTo>
                    <a:pt x="5550995" y="397077"/>
                  </a:lnTo>
                  <a:lnTo>
                    <a:pt x="5528858" y="358413"/>
                  </a:lnTo>
                  <a:lnTo>
                    <a:pt x="5504533" y="321235"/>
                  </a:lnTo>
                  <a:lnTo>
                    <a:pt x="5478109" y="285629"/>
                  </a:lnTo>
                  <a:lnTo>
                    <a:pt x="5449672" y="251684"/>
                  </a:lnTo>
                  <a:lnTo>
                    <a:pt x="5419312" y="219487"/>
                  </a:lnTo>
                  <a:lnTo>
                    <a:pt x="5387115" y="189127"/>
                  </a:lnTo>
                  <a:lnTo>
                    <a:pt x="5353170" y="160690"/>
                  </a:lnTo>
                  <a:lnTo>
                    <a:pt x="5317564" y="134266"/>
                  </a:lnTo>
                  <a:lnTo>
                    <a:pt x="5280386" y="109941"/>
                  </a:lnTo>
                  <a:lnTo>
                    <a:pt x="5241722" y="87804"/>
                  </a:lnTo>
                  <a:lnTo>
                    <a:pt x="5201662" y="67942"/>
                  </a:lnTo>
                  <a:lnTo>
                    <a:pt x="5160292" y="50443"/>
                  </a:lnTo>
                  <a:lnTo>
                    <a:pt x="5117701" y="35396"/>
                  </a:lnTo>
                  <a:lnTo>
                    <a:pt x="5073977" y="22887"/>
                  </a:lnTo>
                  <a:lnTo>
                    <a:pt x="5029206" y="13006"/>
                  </a:lnTo>
                  <a:lnTo>
                    <a:pt x="4983478" y="5839"/>
                  </a:lnTo>
                  <a:lnTo>
                    <a:pt x="4936880" y="1474"/>
                  </a:lnTo>
                  <a:lnTo>
                    <a:pt x="48895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2399" y="2133600"/>
              <a:ext cx="5638800" cy="4495800"/>
            </a:xfrm>
            <a:custGeom>
              <a:avLst/>
              <a:gdLst/>
              <a:ahLst/>
              <a:cxnLst/>
              <a:rect l="l" t="t" r="r" b="b"/>
              <a:pathLst>
                <a:path w="5638800" h="4495800">
                  <a:moveTo>
                    <a:pt x="0" y="749300"/>
                  </a:moveTo>
                  <a:lnTo>
                    <a:pt x="1474" y="701919"/>
                  </a:lnTo>
                  <a:lnTo>
                    <a:pt x="5838" y="655321"/>
                  </a:lnTo>
                  <a:lnTo>
                    <a:pt x="13004" y="609593"/>
                  </a:lnTo>
                  <a:lnTo>
                    <a:pt x="22884" y="564822"/>
                  </a:lnTo>
                  <a:lnTo>
                    <a:pt x="35392" y="521098"/>
                  </a:lnTo>
                  <a:lnTo>
                    <a:pt x="50437" y="478507"/>
                  </a:lnTo>
                  <a:lnTo>
                    <a:pt x="67934" y="437137"/>
                  </a:lnTo>
                  <a:lnTo>
                    <a:pt x="87794" y="397077"/>
                  </a:lnTo>
                  <a:lnTo>
                    <a:pt x="109930" y="358413"/>
                  </a:lnTo>
                  <a:lnTo>
                    <a:pt x="134253" y="321235"/>
                  </a:lnTo>
                  <a:lnTo>
                    <a:pt x="160675" y="285629"/>
                  </a:lnTo>
                  <a:lnTo>
                    <a:pt x="189110" y="251684"/>
                  </a:lnTo>
                  <a:lnTo>
                    <a:pt x="219470" y="219487"/>
                  </a:lnTo>
                  <a:lnTo>
                    <a:pt x="251666" y="189127"/>
                  </a:lnTo>
                  <a:lnTo>
                    <a:pt x="285610" y="160690"/>
                  </a:lnTo>
                  <a:lnTo>
                    <a:pt x="321216" y="134266"/>
                  </a:lnTo>
                  <a:lnTo>
                    <a:pt x="358394" y="109941"/>
                  </a:lnTo>
                  <a:lnTo>
                    <a:pt x="397059" y="87804"/>
                  </a:lnTo>
                  <a:lnTo>
                    <a:pt x="437120" y="67942"/>
                  </a:lnTo>
                  <a:lnTo>
                    <a:pt x="478492" y="50443"/>
                  </a:lnTo>
                  <a:lnTo>
                    <a:pt x="521085" y="35396"/>
                  </a:lnTo>
                  <a:lnTo>
                    <a:pt x="564813" y="22887"/>
                  </a:lnTo>
                  <a:lnTo>
                    <a:pt x="609588" y="13006"/>
                  </a:lnTo>
                  <a:lnTo>
                    <a:pt x="655321" y="5839"/>
                  </a:lnTo>
                  <a:lnTo>
                    <a:pt x="701925" y="1474"/>
                  </a:lnTo>
                  <a:lnTo>
                    <a:pt x="749312" y="0"/>
                  </a:lnTo>
                  <a:lnTo>
                    <a:pt x="4889500" y="0"/>
                  </a:lnTo>
                  <a:lnTo>
                    <a:pt x="4936880" y="1474"/>
                  </a:lnTo>
                  <a:lnTo>
                    <a:pt x="4983478" y="5839"/>
                  </a:lnTo>
                  <a:lnTo>
                    <a:pt x="5029206" y="13006"/>
                  </a:lnTo>
                  <a:lnTo>
                    <a:pt x="5073977" y="22887"/>
                  </a:lnTo>
                  <a:lnTo>
                    <a:pt x="5117701" y="35396"/>
                  </a:lnTo>
                  <a:lnTo>
                    <a:pt x="5160292" y="50443"/>
                  </a:lnTo>
                  <a:lnTo>
                    <a:pt x="5201662" y="67942"/>
                  </a:lnTo>
                  <a:lnTo>
                    <a:pt x="5241722" y="87804"/>
                  </a:lnTo>
                  <a:lnTo>
                    <a:pt x="5280386" y="109941"/>
                  </a:lnTo>
                  <a:lnTo>
                    <a:pt x="5317564" y="134266"/>
                  </a:lnTo>
                  <a:lnTo>
                    <a:pt x="5353170" y="160690"/>
                  </a:lnTo>
                  <a:lnTo>
                    <a:pt x="5387115" y="189127"/>
                  </a:lnTo>
                  <a:lnTo>
                    <a:pt x="5419312" y="219487"/>
                  </a:lnTo>
                  <a:lnTo>
                    <a:pt x="5449672" y="251684"/>
                  </a:lnTo>
                  <a:lnTo>
                    <a:pt x="5478109" y="285629"/>
                  </a:lnTo>
                  <a:lnTo>
                    <a:pt x="5504533" y="321235"/>
                  </a:lnTo>
                  <a:lnTo>
                    <a:pt x="5528858" y="358413"/>
                  </a:lnTo>
                  <a:lnTo>
                    <a:pt x="5550995" y="397077"/>
                  </a:lnTo>
                  <a:lnTo>
                    <a:pt x="5570857" y="437137"/>
                  </a:lnTo>
                  <a:lnTo>
                    <a:pt x="5588356" y="478507"/>
                  </a:lnTo>
                  <a:lnTo>
                    <a:pt x="5603403" y="521098"/>
                  </a:lnTo>
                  <a:lnTo>
                    <a:pt x="5615912" y="564822"/>
                  </a:lnTo>
                  <a:lnTo>
                    <a:pt x="5625793" y="609593"/>
                  </a:lnTo>
                  <a:lnTo>
                    <a:pt x="5632960" y="655321"/>
                  </a:lnTo>
                  <a:lnTo>
                    <a:pt x="5637325" y="701919"/>
                  </a:lnTo>
                  <a:lnTo>
                    <a:pt x="5638800" y="749300"/>
                  </a:lnTo>
                  <a:lnTo>
                    <a:pt x="5638800" y="3746487"/>
                  </a:lnTo>
                  <a:lnTo>
                    <a:pt x="5637325" y="3793874"/>
                  </a:lnTo>
                  <a:lnTo>
                    <a:pt x="5632960" y="3840478"/>
                  </a:lnTo>
                  <a:lnTo>
                    <a:pt x="5625793" y="3886211"/>
                  </a:lnTo>
                  <a:lnTo>
                    <a:pt x="5615912" y="3930986"/>
                  </a:lnTo>
                  <a:lnTo>
                    <a:pt x="5603403" y="3974714"/>
                  </a:lnTo>
                  <a:lnTo>
                    <a:pt x="5588356" y="4017307"/>
                  </a:lnTo>
                  <a:lnTo>
                    <a:pt x="5570857" y="4058679"/>
                  </a:lnTo>
                  <a:lnTo>
                    <a:pt x="5550995" y="4098740"/>
                  </a:lnTo>
                  <a:lnTo>
                    <a:pt x="5528858" y="4137405"/>
                  </a:lnTo>
                  <a:lnTo>
                    <a:pt x="5504533" y="4174583"/>
                  </a:lnTo>
                  <a:lnTo>
                    <a:pt x="5478109" y="4210189"/>
                  </a:lnTo>
                  <a:lnTo>
                    <a:pt x="5449672" y="4244133"/>
                  </a:lnTo>
                  <a:lnTo>
                    <a:pt x="5419312" y="4276329"/>
                  </a:lnTo>
                  <a:lnTo>
                    <a:pt x="5387115" y="4306689"/>
                  </a:lnTo>
                  <a:lnTo>
                    <a:pt x="5353170" y="4335124"/>
                  </a:lnTo>
                  <a:lnTo>
                    <a:pt x="5317564" y="4361546"/>
                  </a:lnTo>
                  <a:lnTo>
                    <a:pt x="5280386" y="4385869"/>
                  </a:lnTo>
                  <a:lnTo>
                    <a:pt x="5241722" y="4408005"/>
                  </a:lnTo>
                  <a:lnTo>
                    <a:pt x="5201662" y="4427865"/>
                  </a:lnTo>
                  <a:lnTo>
                    <a:pt x="5160292" y="4445362"/>
                  </a:lnTo>
                  <a:lnTo>
                    <a:pt x="5117701" y="4460407"/>
                  </a:lnTo>
                  <a:lnTo>
                    <a:pt x="5073977" y="4472915"/>
                  </a:lnTo>
                  <a:lnTo>
                    <a:pt x="5029206" y="4482795"/>
                  </a:lnTo>
                  <a:lnTo>
                    <a:pt x="4983478" y="4489961"/>
                  </a:lnTo>
                  <a:lnTo>
                    <a:pt x="4936880" y="4494325"/>
                  </a:lnTo>
                  <a:lnTo>
                    <a:pt x="4889500" y="4495800"/>
                  </a:lnTo>
                  <a:lnTo>
                    <a:pt x="749312" y="4495800"/>
                  </a:lnTo>
                  <a:lnTo>
                    <a:pt x="701925" y="4494325"/>
                  </a:lnTo>
                  <a:lnTo>
                    <a:pt x="655321" y="4489961"/>
                  </a:lnTo>
                  <a:lnTo>
                    <a:pt x="609588" y="4482795"/>
                  </a:lnTo>
                  <a:lnTo>
                    <a:pt x="564813" y="4472915"/>
                  </a:lnTo>
                  <a:lnTo>
                    <a:pt x="521085" y="4460407"/>
                  </a:lnTo>
                  <a:lnTo>
                    <a:pt x="478492" y="4445362"/>
                  </a:lnTo>
                  <a:lnTo>
                    <a:pt x="437120" y="4427865"/>
                  </a:lnTo>
                  <a:lnTo>
                    <a:pt x="397059" y="4408005"/>
                  </a:lnTo>
                  <a:lnTo>
                    <a:pt x="358394" y="4385869"/>
                  </a:lnTo>
                  <a:lnTo>
                    <a:pt x="321216" y="4361546"/>
                  </a:lnTo>
                  <a:lnTo>
                    <a:pt x="285610" y="4335124"/>
                  </a:lnTo>
                  <a:lnTo>
                    <a:pt x="251666" y="4306689"/>
                  </a:lnTo>
                  <a:lnTo>
                    <a:pt x="219470" y="4276329"/>
                  </a:lnTo>
                  <a:lnTo>
                    <a:pt x="189110" y="4244133"/>
                  </a:lnTo>
                  <a:lnTo>
                    <a:pt x="160675" y="4210189"/>
                  </a:lnTo>
                  <a:lnTo>
                    <a:pt x="134253" y="4174583"/>
                  </a:lnTo>
                  <a:lnTo>
                    <a:pt x="109930" y="4137405"/>
                  </a:lnTo>
                  <a:lnTo>
                    <a:pt x="87794" y="4098740"/>
                  </a:lnTo>
                  <a:lnTo>
                    <a:pt x="67934" y="4058679"/>
                  </a:lnTo>
                  <a:lnTo>
                    <a:pt x="50437" y="4017307"/>
                  </a:lnTo>
                  <a:lnTo>
                    <a:pt x="35392" y="3974714"/>
                  </a:lnTo>
                  <a:lnTo>
                    <a:pt x="22884" y="3930986"/>
                  </a:lnTo>
                  <a:lnTo>
                    <a:pt x="13004" y="3886211"/>
                  </a:lnTo>
                  <a:lnTo>
                    <a:pt x="5838" y="3840478"/>
                  </a:lnTo>
                  <a:lnTo>
                    <a:pt x="1474" y="3793874"/>
                  </a:lnTo>
                  <a:lnTo>
                    <a:pt x="0" y="3746487"/>
                  </a:lnTo>
                  <a:lnTo>
                    <a:pt x="0" y="7493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0595" y="2712846"/>
            <a:ext cx="5045710" cy="29828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Blood to be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separated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for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serum 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samples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collected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in a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plain clotting 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tube.</a:t>
            </a:r>
            <a:r>
              <a:rPr lang="en-US" sz="2400" dirty="0">
                <a:solidFill>
                  <a:srgbClr val="B7DEE8"/>
                </a:solidFill>
                <a:latin typeface="Times New Roman"/>
                <a:cs typeface="Times New Roman"/>
              </a:rPr>
              <a:t> (yellow top)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B7DEE8"/>
              </a:buClr>
              <a:buFont typeface="Arial"/>
              <a:buChar char="•"/>
            </a:pPr>
            <a:endParaRPr sz="25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Blood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Times New Roman"/>
                <a:cs typeface="Times New Roman"/>
              </a:rPr>
              <a:t>NOT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be separated for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serum 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samples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collected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in a tube containing 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lithium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heparin (or </a:t>
            </a:r>
            <a:r>
              <a:rPr sz="2400" spc="-10" dirty="0">
                <a:solidFill>
                  <a:srgbClr val="B7DEE8"/>
                </a:solidFill>
                <a:latin typeface="Times New Roman"/>
                <a:cs typeface="Times New Roman"/>
              </a:rPr>
              <a:t>beads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treated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with  lithium</a:t>
            </a:r>
            <a:r>
              <a:rPr sz="2400" spc="-4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heparin)</a:t>
            </a:r>
            <a:r>
              <a:rPr lang="en-US" sz="2400" dirty="0">
                <a:solidFill>
                  <a:srgbClr val="B7DEE8"/>
                </a:solidFill>
                <a:latin typeface="Times New Roman"/>
                <a:cs typeface="Times New Roman"/>
              </a:rPr>
              <a:t> (purple &amp; green)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24955" y="2438400"/>
            <a:ext cx="2714244" cy="3581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9143999" cy="67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572" y="2029967"/>
            <a:ext cx="9153525" cy="3994785"/>
            <a:chOff x="-4572" y="2029967"/>
            <a:chExt cx="9153525" cy="3994785"/>
          </a:xfrm>
        </p:grpSpPr>
        <p:sp>
          <p:nvSpPr>
            <p:cNvPr id="4" name="object 4"/>
            <p:cNvSpPr/>
            <p:nvPr/>
          </p:nvSpPr>
          <p:spPr>
            <a:xfrm>
              <a:off x="0" y="2029967"/>
              <a:ext cx="9143999" cy="6878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057399"/>
              <a:ext cx="9144000" cy="396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057399"/>
              <a:ext cx="9144000" cy="3962400"/>
            </a:xfrm>
            <a:custGeom>
              <a:avLst/>
              <a:gdLst/>
              <a:ahLst/>
              <a:cxnLst/>
              <a:rect l="l" t="t" r="r" b="b"/>
              <a:pathLst>
                <a:path w="9144000" h="3962400">
                  <a:moveTo>
                    <a:pt x="660412" y="0"/>
                  </a:moveTo>
                  <a:lnTo>
                    <a:pt x="8483600" y="0"/>
                  </a:lnTo>
                  <a:lnTo>
                    <a:pt x="9144000" y="660400"/>
                  </a:lnTo>
                  <a:lnTo>
                    <a:pt x="9144000" y="3962400"/>
                  </a:lnTo>
                  <a:lnTo>
                    <a:pt x="0" y="3962400"/>
                  </a:lnTo>
                  <a:lnTo>
                    <a:pt x="0" y="660400"/>
                  </a:lnTo>
                  <a:lnTo>
                    <a:pt x="660412" y="0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9143" y="2900934"/>
            <a:ext cx="8234045" cy="252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The average red cell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volume is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referred to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the Mean</a:t>
            </a:r>
            <a:r>
              <a:rPr sz="2400" spc="-1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Corpuscular  </a:t>
            </a:r>
            <a:r>
              <a:rPr sz="2400" spc="-35" dirty="0">
                <a:solidFill>
                  <a:schemeClr val="bg1"/>
                </a:solidFill>
                <a:latin typeface="Times New Roman"/>
                <a:cs typeface="Times New Roman"/>
              </a:rPr>
              <a:t>Volume(MCV)</a:t>
            </a:r>
            <a:r>
              <a:rPr sz="24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It is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expressed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in cubic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microns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per</a:t>
            </a:r>
            <a:r>
              <a:rPr sz="2400" spc="-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cell.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927100" marR="3738245" indent="-915035">
              <a:lnSpc>
                <a:spcPct val="132100"/>
              </a:lnSpc>
              <a:tabLst>
                <a:tab pos="1532255" algn="l"/>
                <a:tab pos="3552190" algn="l"/>
                <a:tab pos="3781425" algn="l"/>
              </a:tabLst>
            </a:pP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MCHC</a:t>
            </a:r>
            <a:r>
              <a:rPr sz="2400" b="1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=</a:t>
            </a:r>
            <a:r>
              <a:rPr sz="24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1" u="heavy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Hematocrit	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	×</a:t>
            </a:r>
            <a:r>
              <a:rPr sz="2400" b="1" spc="-1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100  </a:t>
            </a: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RBC 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in million</a:t>
            </a:r>
            <a:r>
              <a:rPr sz="2400" b="1" spc="-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/mm3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9352" y="292608"/>
            <a:ext cx="8768080" cy="1245235"/>
            <a:chOff x="149352" y="292608"/>
            <a:chExt cx="8768080" cy="1245235"/>
          </a:xfrm>
        </p:grpSpPr>
        <p:sp>
          <p:nvSpPr>
            <p:cNvPr id="9" name="object 9"/>
            <p:cNvSpPr/>
            <p:nvPr/>
          </p:nvSpPr>
          <p:spPr>
            <a:xfrm>
              <a:off x="162306" y="305562"/>
              <a:ext cx="8742045" cy="1219200"/>
            </a:xfrm>
            <a:custGeom>
              <a:avLst/>
              <a:gdLst/>
              <a:ahLst/>
              <a:cxnLst/>
              <a:rect l="l" t="t" r="r" b="b"/>
              <a:pathLst>
                <a:path w="8742045" h="1219200">
                  <a:moveTo>
                    <a:pt x="8538464" y="0"/>
                  </a:moveTo>
                  <a:lnTo>
                    <a:pt x="203212" y="0"/>
                  </a:lnTo>
                  <a:lnTo>
                    <a:pt x="156618" y="5364"/>
                  </a:lnTo>
                  <a:lnTo>
                    <a:pt x="113845" y="20645"/>
                  </a:lnTo>
                  <a:lnTo>
                    <a:pt x="76114" y="44626"/>
                  </a:lnTo>
                  <a:lnTo>
                    <a:pt x="44643" y="76090"/>
                  </a:lnTo>
                  <a:lnTo>
                    <a:pt x="20655" y="113818"/>
                  </a:lnTo>
                  <a:lnTo>
                    <a:pt x="5367" y="156594"/>
                  </a:lnTo>
                  <a:lnTo>
                    <a:pt x="0" y="203200"/>
                  </a:lnTo>
                  <a:lnTo>
                    <a:pt x="0" y="1016000"/>
                  </a:lnTo>
                  <a:lnTo>
                    <a:pt x="5367" y="1062605"/>
                  </a:lnTo>
                  <a:lnTo>
                    <a:pt x="20655" y="1105381"/>
                  </a:lnTo>
                  <a:lnTo>
                    <a:pt x="44643" y="1143109"/>
                  </a:lnTo>
                  <a:lnTo>
                    <a:pt x="76114" y="1174573"/>
                  </a:lnTo>
                  <a:lnTo>
                    <a:pt x="113845" y="1198554"/>
                  </a:lnTo>
                  <a:lnTo>
                    <a:pt x="156618" y="1213835"/>
                  </a:lnTo>
                  <a:lnTo>
                    <a:pt x="203212" y="1219200"/>
                  </a:lnTo>
                  <a:lnTo>
                    <a:pt x="8538464" y="1219200"/>
                  </a:lnTo>
                  <a:lnTo>
                    <a:pt x="8585069" y="1213835"/>
                  </a:lnTo>
                  <a:lnTo>
                    <a:pt x="8627845" y="1198554"/>
                  </a:lnTo>
                  <a:lnTo>
                    <a:pt x="8665573" y="1174573"/>
                  </a:lnTo>
                  <a:lnTo>
                    <a:pt x="8697037" y="1143109"/>
                  </a:lnTo>
                  <a:lnTo>
                    <a:pt x="8721018" y="1105381"/>
                  </a:lnTo>
                  <a:lnTo>
                    <a:pt x="8736299" y="1062605"/>
                  </a:lnTo>
                  <a:lnTo>
                    <a:pt x="8741664" y="1016000"/>
                  </a:lnTo>
                  <a:lnTo>
                    <a:pt x="8741664" y="203200"/>
                  </a:lnTo>
                  <a:lnTo>
                    <a:pt x="8736299" y="156594"/>
                  </a:lnTo>
                  <a:lnTo>
                    <a:pt x="8721018" y="113818"/>
                  </a:lnTo>
                  <a:lnTo>
                    <a:pt x="8697037" y="76090"/>
                  </a:lnTo>
                  <a:lnTo>
                    <a:pt x="8665573" y="44626"/>
                  </a:lnTo>
                  <a:lnTo>
                    <a:pt x="8627845" y="20645"/>
                  </a:lnTo>
                  <a:lnTo>
                    <a:pt x="8585069" y="5364"/>
                  </a:lnTo>
                  <a:lnTo>
                    <a:pt x="853846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306" y="305562"/>
              <a:ext cx="8742045" cy="1219200"/>
            </a:xfrm>
            <a:custGeom>
              <a:avLst/>
              <a:gdLst/>
              <a:ahLst/>
              <a:cxnLst/>
              <a:rect l="l" t="t" r="r" b="b"/>
              <a:pathLst>
                <a:path w="8742045" h="1219200">
                  <a:moveTo>
                    <a:pt x="0" y="203200"/>
                  </a:moveTo>
                  <a:lnTo>
                    <a:pt x="5367" y="156594"/>
                  </a:lnTo>
                  <a:lnTo>
                    <a:pt x="20655" y="113818"/>
                  </a:lnTo>
                  <a:lnTo>
                    <a:pt x="44643" y="76090"/>
                  </a:lnTo>
                  <a:lnTo>
                    <a:pt x="76114" y="44626"/>
                  </a:lnTo>
                  <a:lnTo>
                    <a:pt x="113845" y="20645"/>
                  </a:lnTo>
                  <a:lnTo>
                    <a:pt x="156618" y="5364"/>
                  </a:lnTo>
                  <a:lnTo>
                    <a:pt x="203212" y="0"/>
                  </a:lnTo>
                  <a:lnTo>
                    <a:pt x="8538464" y="0"/>
                  </a:lnTo>
                  <a:lnTo>
                    <a:pt x="8585069" y="5364"/>
                  </a:lnTo>
                  <a:lnTo>
                    <a:pt x="8627845" y="20645"/>
                  </a:lnTo>
                  <a:lnTo>
                    <a:pt x="8665573" y="44626"/>
                  </a:lnTo>
                  <a:lnTo>
                    <a:pt x="8697037" y="76090"/>
                  </a:lnTo>
                  <a:lnTo>
                    <a:pt x="8721018" y="113818"/>
                  </a:lnTo>
                  <a:lnTo>
                    <a:pt x="8736299" y="156594"/>
                  </a:lnTo>
                  <a:lnTo>
                    <a:pt x="8741664" y="203200"/>
                  </a:lnTo>
                  <a:lnTo>
                    <a:pt x="8741664" y="1016000"/>
                  </a:lnTo>
                  <a:lnTo>
                    <a:pt x="8736299" y="1062605"/>
                  </a:lnTo>
                  <a:lnTo>
                    <a:pt x="8721018" y="1105381"/>
                  </a:lnTo>
                  <a:lnTo>
                    <a:pt x="8697037" y="1143109"/>
                  </a:lnTo>
                  <a:lnTo>
                    <a:pt x="8665573" y="1174573"/>
                  </a:lnTo>
                  <a:lnTo>
                    <a:pt x="8627845" y="1198554"/>
                  </a:lnTo>
                  <a:lnTo>
                    <a:pt x="8585069" y="1213835"/>
                  </a:lnTo>
                  <a:lnTo>
                    <a:pt x="8538464" y="1219200"/>
                  </a:lnTo>
                  <a:lnTo>
                    <a:pt x="203212" y="1219200"/>
                  </a:lnTo>
                  <a:lnTo>
                    <a:pt x="156618" y="1213835"/>
                  </a:lnTo>
                  <a:lnTo>
                    <a:pt x="113845" y="1198554"/>
                  </a:lnTo>
                  <a:lnTo>
                    <a:pt x="76114" y="1174573"/>
                  </a:lnTo>
                  <a:lnTo>
                    <a:pt x="44643" y="1143109"/>
                  </a:lnTo>
                  <a:lnTo>
                    <a:pt x="20655" y="1105381"/>
                  </a:lnTo>
                  <a:lnTo>
                    <a:pt x="5367" y="1062605"/>
                  </a:lnTo>
                  <a:lnTo>
                    <a:pt x="0" y="1016000"/>
                  </a:lnTo>
                  <a:lnTo>
                    <a:pt x="0" y="2032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13536" y="604773"/>
            <a:ext cx="71475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chemeClr val="bg1"/>
                </a:solidFill>
                <a:latin typeface="Comic Sans MS"/>
                <a:cs typeface="Comic Sans MS"/>
              </a:rPr>
              <a:t>Mean </a:t>
            </a:r>
            <a:r>
              <a:rPr sz="3600" spc="-5" dirty="0">
                <a:solidFill>
                  <a:schemeClr val="bg1"/>
                </a:solidFill>
                <a:latin typeface="Comic Sans MS"/>
                <a:cs typeface="Comic Sans MS"/>
              </a:rPr>
              <a:t>Corpuscular </a:t>
            </a:r>
            <a:r>
              <a:rPr sz="3600" dirty="0">
                <a:solidFill>
                  <a:schemeClr val="bg1"/>
                </a:solidFill>
                <a:latin typeface="Comic Sans MS"/>
                <a:cs typeface="Comic Sans MS"/>
              </a:rPr>
              <a:t>Volume</a:t>
            </a:r>
            <a:r>
              <a:rPr sz="3600" spc="-50" dirty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chemeClr val="bg1"/>
                </a:solidFill>
                <a:latin typeface="Comic Sans MS"/>
                <a:cs typeface="Comic Sans MS"/>
              </a:rPr>
              <a:t>(MCV)</a:t>
            </a:r>
            <a:endParaRPr sz="3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548" y="292608"/>
            <a:ext cx="8167370" cy="1245235"/>
            <a:chOff x="574548" y="292608"/>
            <a:chExt cx="8167370" cy="1245235"/>
          </a:xfrm>
        </p:grpSpPr>
        <p:sp>
          <p:nvSpPr>
            <p:cNvPr id="3" name="object 3"/>
            <p:cNvSpPr/>
            <p:nvPr/>
          </p:nvSpPr>
          <p:spPr>
            <a:xfrm>
              <a:off x="587502" y="305562"/>
              <a:ext cx="8141334" cy="1219200"/>
            </a:xfrm>
            <a:custGeom>
              <a:avLst/>
              <a:gdLst/>
              <a:ahLst/>
              <a:cxnLst/>
              <a:rect l="l" t="t" r="r" b="b"/>
              <a:pathLst>
                <a:path w="8141334" h="1219200">
                  <a:moveTo>
                    <a:pt x="7938008" y="0"/>
                  </a:moveTo>
                  <a:lnTo>
                    <a:pt x="203200" y="0"/>
                  </a:lnTo>
                  <a:lnTo>
                    <a:pt x="156606" y="5364"/>
                  </a:lnTo>
                  <a:lnTo>
                    <a:pt x="113835" y="20645"/>
                  </a:lnTo>
                  <a:lnTo>
                    <a:pt x="76106" y="44626"/>
                  </a:lnTo>
                  <a:lnTo>
                    <a:pt x="44638" y="76090"/>
                  </a:lnTo>
                  <a:lnTo>
                    <a:pt x="20652" y="113818"/>
                  </a:lnTo>
                  <a:lnTo>
                    <a:pt x="5366" y="156594"/>
                  </a:lnTo>
                  <a:lnTo>
                    <a:pt x="0" y="203200"/>
                  </a:lnTo>
                  <a:lnTo>
                    <a:pt x="0" y="1016000"/>
                  </a:lnTo>
                  <a:lnTo>
                    <a:pt x="5366" y="1062605"/>
                  </a:lnTo>
                  <a:lnTo>
                    <a:pt x="20652" y="1105381"/>
                  </a:lnTo>
                  <a:lnTo>
                    <a:pt x="44638" y="1143109"/>
                  </a:lnTo>
                  <a:lnTo>
                    <a:pt x="76106" y="1174573"/>
                  </a:lnTo>
                  <a:lnTo>
                    <a:pt x="113835" y="1198554"/>
                  </a:lnTo>
                  <a:lnTo>
                    <a:pt x="156606" y="1213835"/>
                  </a:lnTo>
                  <a:lnTo>
                    <a:pt x="203200" y="1219200"/>
                  </a:lnTo>
                  <a:lnTo>
                    <a:pt x="7938008" y="1219200"/>
                  </a:lnTo>
                  <a:lnTo>
                    <a:pt x="7984613" y="1213835"/>
                  </a:lnTo>
                  <a:lnTo>
                    <a:pt x="8027389" y="1198554"/>
                  </a:lnTo>
                  <a:lnTo>
                    <a:pt x="8065117" y="1174573"/>
                  </a:lnTo>
                  <a:lnTo>
                    <a:pt x="8096581" y="1143109"/>
                  </a:lnTo>
                  <a:lnTo>
                    <a:pt x="8120562" y="1105381"/>
                  </a:lnTo>
                  <a:lnTo>
                    <a:pt x="8135843" y="1062605"/>
                  </a:lnTo>
                  <a:lnTo>
                    <a:pt x="8141208" y="1016000"/>
                  </a:lnTo>
                  <a:lnTo>
                    <a:pt x="8141208" y="203200"/>
                  </a:lnTo>
                  <a:lnTo>
                    <a:pt x="8135843" y="156594"/>
                  </a:lnTo>
                  <a:lnTo>
                    <a:pt x="8120562" y="113818"/>
                  </a:lnTo>
                  <a:lnTo>
                    <a:pt x="8096581" y="76090"/>
                  </a:lnTo>
                  <a:lnTo>
                    <a:pt x="8065117" y="44626"/>
                  </a:lnTo>
                  <a:lnTo>
                    <a:pt x="8027389" y="20645"/>
                  </a:lnTo>
                  <a:lnTo>
                    <a:pt x="7984613" y="5364"/>
                  </a:lnTo>
                  <a:lnTo>
                    <a:pt x="793800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7502" y="305562"/>
              <a:ext cx="8141334" cy="1219200"/>
            </a:xfrm>
            <a:custGeom>
              <a:avLst/>
              <a:gdLst/>
              <a:ahLst/>
              <a:cxnLst/>
              <a:rect l="l" t="t" r="r" b="b"/>
              <a:pathLst>
                <a:path w="8141334" h="1219200">
                  <a:moveTo>
                    <a:pt x="0" y="203200"/>
                  </a:moveTo>
                  <a:lnTo>
                    <a:pt x="5366" y="156594"/>
                  </a:lnTo>
                  <a:lnTo>
                    <a:pt x="20652" y="113818"/>
                  </a:lnTo>
                  <a:lnTo>
                    <a:pt x="44638" y="76090"/>
                  </a:lnTo>
                  <a:lnTo>
                    <a:pt x="76106" y="44626"/>
                  </a:lnTo>
                  <a:lnTo>
                    <a:pt x="113835" y="20645"/>
                  </a:lnTo>
                  <a:lnTo>
                    <a:pt x="156606" y="5364"/>
                  </a:lnTo>
                  <a:lnTo>
                    <a:pt x="203200" y="0"/>
                  </a:lnTo>
                  <a:lnTo>
                    <a:pt x="7938008" y="0"/>
                  </a:lnTo>
                  <a:lnTo>
                    <a:pt x="7984613" y="5364"/>
                  </a:lnTo>
                  <a:lnTo>
                    <a:pt x="8027389" y="20645"/>
                  </a:lnTo>
                  <a:lnTo>
                    <a:pt x="8065117" y="44626"/>
                  </a:lnTo>
                  <a:lnTo>
                    <a:pt x="8096581" y="76090"/>
                  </a:lnTo>
                  <a:lnTo>
                    <a:pt x="8120562" y="113818"/>
                  </a:lnTo>
                  <a:lnTo>
                    <a:pt x="8135843" y="156594"/>
                  </a:lnTo>
                  <a:lnTo>
                    <a:pt x="8141208" y="203200"/>
                  </a:lnTo>
                  <a:lnTo>
                    <a:pt x="8141208" y="1016000"/>
                  </a:lnTo>
                  <a:lnTo>
                    <a:pt x="8135843" y="1062605"/>
                  </a:lnTo>
                  <a:lnTo>
                    <a:pt x="8120562" y="1105381"/>
                  </a:lnTo>
                  <a:lnTo>
                    <a:pt x="8096581" y="1143109"/>
                  </a:lnTo>
                  <a:lnTo>
                    <a:pt x="8065117" y="1174573"/>
                  </a:lnTo>
                  <a:lnTo>
                    <a:pt x="8027389" y="1198554"/>
                  </a:lnTo>
                  <a:lnTo>
                    <a:pt x="7984613" y="1213835"/>
                  </a:lnTo>
                  <a:lnTo>
                    <a:pt x="7938008" y="1219200"/>
                  </a:lnTo>
                  <a:lnTo>
                    <a:pt x="203200" y="1219200"/>
                  </a:lnTo>
                  <a:lnTo>
                    <a:pt x="156606" y="1213835"/>
                  </a:lnTo>
                  <a:lnTo>
                    <a:pt x="113835" y="1198554"/>
                  </a:lnTo>
                  <a:lnTo>
                    <a:pt x="76106" y="1174573"/>
                  </a:lnTo>
                  <a:lnTo>
                    <a:pt x="44638" y="1143109"/>
                  </a:lnTo>
                  <a:lnTo>
                    <a:pt x="20652" y="1105381"/>
                  </a:lnTo>
                  <a:lnTo>
                    <a:pt x="5366" y="1062605"/>
                  </a:lnTo>
                  <a:lnTo>
                    <a:pt x="0" y="1016000"/>
                  </a:lnTo>
                  <a:lnTo>
                    <a:pt x="0" y="2032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1719" y="653541"/>
            <a:ext cx="7477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chemeClr val="bg1"/>
                </a:solidFill>
                <a:latin typeface="Comic Sans MS"/>
                <a:cs typeface="Comic Sans MS"/>
              </a:rPr>
              <a:t>Different </a:t>
            </a:r>
            <a:r>
              <a:rPr sz="3000" spc="-5" dirty="0">
                <a:solidFill>
                  <a:schemeClr val="bg1"/>
                </a:solidFill>
                <a:latin typeface="Comic Sans MS"/>
                <a:cs typeface="Comic Sans MS"/>
              </a:rPr>
              <a:t>types </a:t>
            </a:r>
            <a:r>
              <a:rPr sz="3000" spc="-10" dirty="0">
                <a:solidFill>
                  <a:schemeClr val="bg1"/>
                </a:solidFill>
                <a:latin typeface="Comic Sans MS"/>
                <a:cs typeface="Comic Sans MS"/>
              </a:rPr>
              <a:t>of </a:t>
            </a:r>
            <a:r>
              <a:rPr sz="3000" spc="-5" dirty="0">
                <a:solidFill>
                  <a:schemeClr val="bg1"/>
                </a:solidFill>
                <a:latin typeface="Comic Sans MS"/>
                <a:cs typeface="Comic Sans MS"/>
              </a:rPr>
              <a:t>Anaemia </a:t>
            </a:r>
            <a:r>
              <a:rPr sz="3000" dirty="0">
                <a:solidFill>
                  <a:schemeClr val="bg1"/>
                </a:solidFill>
                <a:latin typeface="Comic Sans MS"/>
                <a:cs typeface="Comic Sans MS"/>
              </a:rPr>
              <a:t>and</a:t>
            </a:r>
            <a:r>
              <a:rPr sz="3000" spc="-80" dirty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r>
              <a:rPr sz="3000" spc="-5" dirty="0">
                <a:solidFill>
                  <a:schemeClr val="bg1"/>
                </a:solidFill>
                <a:latin typeface="Comic Sans MS"/>
                <a:cs typeface="Comic Sans MS"/>
              </a:rPr>
              <a:t>Indices</a:t>
            </a:r>
            <a:endParaRPr sz="3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428772"/>
              </p:ext>
            </p:extLst>
          </p:nvPr>
        </p:nvGraphicFramePr>
        <p:xfrm>
          <a:off x="755650" y="1771650"/>
          <a:ext cx="7620000" cy="469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74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527685" marR="492759" indent="-29209">
                        <a:lnSpc>
                          <a:spcPct val="100000"/>
                        </a:lnSpc>
                      </a:pPr>
                      <a:r>
                        <a:rPr sz="2000" b="1" spc="-3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Types</a:t>
                      </a:r>
                      <a:r>
                        <a:rPr sz="2000" b="1" spc="-10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of  Anemia</a:t>
                      </a:r>
                      <a:endParaRPr sz="20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MCV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MCH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MCHC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212725" marR="204470" indent="15494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Microcytic 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Hyp</a:t>
                      </a:r>
                      <a:r>
                        <a:rPr sz="2000" b="1" spc="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ch</a:t>
                      </a:r>
                      <a:r>
                        <a:rPr sz="2000" b="1" spc="-4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ic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Decreased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Decreased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Decreased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4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27000" marR="120014" indent="211454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Macrocytic  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b="1" spc="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rmoch</a:t>
                      </a:r>
                      <a:r>
                        <a:rPr sz="2000" b="1" spc="-3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ic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Increased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Increased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Normal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4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27000" marR="120014" indent="18859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Normocytic  N</a:t>
                      </a:r>
                      <a:r>
                        <a:rPr sz="2000" b="1" spc="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rmoch</a:t>
                      </a:r>
                      <a:r>
                        <a:rPr sz="2000" b="1" spc="-35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spc="-1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ic</a:t>
                      </a:r>
                      <a:endParaRPr sz="20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Normal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Normal</a:t>
                      </a:r>
                      <a:endParaRPr sz="20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Normal</a:t>
                      </a:r>
                      <a:endParaRPr sz="20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5" y="131063"/>
            <a:ext cx="9111994" cy="2854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3540" y="517905"/>
            <a:ext cx="773112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0885" algn="l"/>
              </a:tabLst>
            </a:pP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The 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common causes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Microcytic	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&amp; </a:t>
            </a: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Hypochromic</a:t>
            </a:r>
            <a:r>
              <a:rPr sz="2400" b="1" spc="-204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Anemia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(decreased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MCV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MCH)</a:t>
            </a:r>
            <a:r>
              <a:rPr sz="2400" spc="-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are:</a:t>
            </a: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Iron deficiency</a:t>
            </a:r>
            <a:r>
              <a:rPr sz="2400" spc="-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anemia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Anemia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of chronic</a:t>
            </a:r>
            <a:r>
              <a:rPr sz="24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disease</a:t>
            </a: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Thalassemia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Sideroblastic</a:t>
            </a:r>
            <a:r>
              <a:rPr sz="2400" spc="-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anemia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179063"/>
            <a:ext cx="9144000" cy="3678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3540" y="3635121"/>
            <a:ext cx="7974330" cy="3074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629285" algn="l"/>
              </a:tabLst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The </a:t>
            </a: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common causes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25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Macrocytic </a:t>
            </a: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Anemia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(increased MCV  and	MCH) are as</a:t>
            </a:r>
            <a:r>
              <a:rPr sz="25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follows: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Folate or </a:t>
            </a:r>
            <a:r>
              <a:rPr sz="2500" spc="-55" dirty="0">
                <a:solidFill>
                  <a:schemeClr val="bg1"/>
                </a:solidFill>
                <a:latin typeface="Times New Roman"/>
                <a:cs typeface="Times New Roman"/>
              </a:rPr>
              <a:t>Vit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B12 deficiency</a:t>
            </a:r>
            <a:r>
              <a:rPr sz="2500" spc="1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chemeClr val="bg1"/>
                </a:solidFill>
                <a:latin typeface="Times New Roman"/>
                <a:cs typeface="Times New Roman"/>
              </a:rPr>
              <a:t>anemia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Liver</a:t>
            </a:r>
            <a:r>
              <a:rPr sz="25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disease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10" dirty="0">
                <a:solidFill>
                  <a:schemeClr val="bg1"/>
                </a:solidFill>
                <a:latin typeface="Times New Roman"/>
                <a:cs typeface="Times New Roman"/>
              </a:rPr>
              <a:t>Hemolytic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or Aplastic</a:t>
            </a:r>
            <a:r>
              <a:rPr sz="2500" spc="-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chemeClr val="bg1"/>
                </a:solidFill>
                <a:latin typeface="Times New Roman"/>
                <a:cs typeface="Times New Roman"/>
              </a:rPr>
              <a:t>anemias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Hypothyroidism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Excessive alcohol</a:t>
            </a:r>
            <a:r>
              <a:rPr sz="2500" spc="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intake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spcBef>
                <a:spcPts val="5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Myelodysplastic</a:t>
            </a:r>
            <a:r>
              <a:rPr sz="2500" spc="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chemeClr val="bg1"/>
                </a:solidFill>
                <a:latin typeface="Times New Roman"/>
                <a:cs typeface="Times New Roman"/>
              </a:rPr>
              <a:t>syndrome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28388" y="961644"/>
            <a:ext cx="3858895" cy="1868805"/>
            <a:chOff x="4628388" y="961644"/>
            <a:chExt cx="3858895" cy="1868805"/>
          </a:xfrm>
        </p:grpSpPr>
        <p:sp>
          <p:nvSpPr>
            <p:cNvPr id="7" name="object 7"/>
            <p:cNvSpPr/>
            <p:nvPr/>
          </p:nvSpPr>
          <p:spPr>
            <a:xfrm>
              <a:off x="4657344" y="990600"/>
              <a:ext cx="3800855" cy="1810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42866" y="976122"/>
              <a:ext cx="3830320" cy="1839595"/>
            </a:xfrm>
            <a:custGeom>
              <a:avLst/>
              <a:gdLst/>
              <a:ahLst/>
              <a:cxnLst/>
              <a:rect l="l" t="t" r="r" b="b"/>
              <a:pathLst>
                <a:path w="3830320" h="1839595">
                  <a:moveTo>
                    <a:pt x="0" y="1839467"/>
                  </a:moveTo>
                  <a:lnTo>
                    <a:pt x="3829812" y="1839467"/>
                  </a:lnTo>
                  <a:lnTo>
                    <a:pt x="3829812" y="0"/>
                  </a:lnTo>
                  <a:lnTo>
                    <a:pt x="0" y="0"/>
                  </a:lnTo>
                  <a:lnTo>
                    <a:pt x="0" y="1839467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257800" y="4085844"/>
            <a:ext cx="3382010" cy="2601595"/>
            <a:chOff x="5257800" y="4085844"/>
            <a:chExt cx="3382010" cy="2601595"/>
          </a:xfrm>
        </p:grpSpPr>
        <p:sp>
          <p:nvSpPr>
            <p:cNvPr id="10" name="object 10"/>
            <p:cNvSpPr/>
            <p:nvPr/>
          </p:nvSpPr>
          <p:spPr>
            <a:xfrm>
              <a:off x="5286755" y="4114800"/>
              <a:ext cx="3323844" cy="25435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72277" y="4100322"/>
              <a:ext cx="3352800" cy="2573020"/>
            </a:xfrm>
            <a:custGeom>
              <a:avLst/>
              <a:gdLst/>
              <a:ahLst/>
              <a:cxnLst/>
              <a:rect l="l" t="t" r="r" b="b"/>
              <a:pathLst>
                <a:path w="3352800" h="2573020">
                  <a:moveTo>
                    <a:pt x="0" y="2572511"/>
                  </a:moveTo>
                  <a:lnTo>
                    <a:pt x="3352800" y="2572511"/>
                  </a:lnTo>
                  <a:lnTo>
                    <a:pt x="3352800" y="0"/>
                  </a:lnTo>
                  <a:lnTo>
                    <a:pt x="0" y="0"/>
                  </a:lnTo>
                  <a:lnTo>
                    <a:pt x="0" y="2572511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063"/>
            <a:ext cx="9144000" cy="3593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1043" y="313436"/>
            <a:ext cx="8401050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7376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The common causes of Normocytic And </a:t>
            </a:r>
            <a:r>
              <a:rPr sz="25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Normochromic  </a:t>
            </a: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Anemia (normal </a:t>
            </a:r>
            <a:r>
              <a:rPr sz="2500" b="1" spc="-90" dirty="0">
                <a:solidFill>
                  <a:schemeClr val="bg1"/>
                </a:solidFill>
                <a:latin typeface="Times New Roman"/>
                <a:cs typeface="Times New Roman"/>
              </a:rPr>
              <a:t>MCV, </a:t>
            </a: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MCH and MCHC)</a:t>
            </a:r>
            <a:r>
              <a:rPr sz="2500" b="1" spc="1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are</a:t>
            </a:r>
            <a:r>
              <a:rPr sz="2500" spc="-1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3825" indent="-111760" algn="just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10" dirty="0">
                <a:solidFill>
                  <a:schemeClr val="bg1"/>
                </a:solidFill>
                <a:latin typeface="Times New Roman"/>
                <a:cs typeface="Times New Roman"/>
              </a:rPr>
              <a:t>Anemia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of chronic</a:t>
            </a:r>
            <a:r>
              <a:rPr sz="2500" spc="9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disease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3825" indent="-111760" algn="just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Acute blood</a:t>
            </a:r>
            <a:r>
              <a:rPr sz="2500" spc="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loss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Hemolytic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anemia,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such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as autoimmune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hemolytic anemia,  hereditary spherocytosis, or nonspherocytic congenital hemolytic  </a:t>
            </a:r>
            <a:r>
              <a:rPr sz="2500" spc="-10" dirty="0">
                <a:solidFill>
                  <a:schemeClr val="bg1"/>
                </a:solidFill>
                <a:latin typeface="Times New Roman"/>
                <a:cs typeface="Times New Roman"/>
              </a:rPr>
              <a:t>anemia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(G6PD </a:t>
            </a:r>
            <a:r>
              <a:rPr sz="2500" spc="-20" dirty="0">
                <a:solidFill>
                  <a:schemeClr val="bg1"/>
                </a:solidFill>
                <a:latin typeface="Times New Roman"/>
                <a:cs typeface="Times New Roman"/>
              </a:rPr>
              <a:t>deficiency,</a:t>
            </a:r>
            <a:r>
              <a:rPr sz="2500" spc="1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other)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3825" indent="-111760" algn="just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10" dirty="0">
                <a:solidFill>
                  <a:schemeClr val="bg1"/>
                </a:solidFill>
                <a:latin typeface="Times New Roman"/>
                <a:cs typeface="Times New Roman"/>
              </a:rPr>
              <a:t>Anemia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of renal</a:t>
            </a:r>
            <a:r>
              <a:rPr sz="2500" spc="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diseases.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76044" y="3704844"/>
            <a:ext cx="5087620" cy="3106420"/>
            <a:chOff x="1876044" y="3704844"/>
            <a:chExt cx="5087620" cy="3106420"/>
          </a:xfrm>
        </p:grpSpPr>
        <p:sp>
          <p:nvSpPr>
            <p:cNvPr id="5" name="object 5"/>
            <p:cNvSpPr/>
            <p:nvPr/>
          </p:nvSpPr>
          <p:spPr>
            <a:xfrm>
              <a:off x="1905000" y="3733798"/>
              <a:ext cx="5029200" cy="304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90522" y="3719322"/>
              <a:ext cx="5058410" cy="3077210"/>
            </a:xfrm>
            <a:custGeom>
              <a:avLst/>
              <a:gdLst/>
              <a:ahLst/>
              <a:cxnLst/>
              <a:rect l="l" t="t" r="r" b="b"/>
              <a:pathLst>
                <a:path w="5058409" h="3077209">
                  <a:moveTo>
                    <a:pt x="0" y="3076955"/>
                  </a:moveTo>
                  <a:lnTo>
                    <a:pt x="5058156" y="3076955"/>
                  </a:lnTo>
                  <a:lnTo>
                    <a:pt x="5058156" y="0"/>
                  </a:lnTo>
                  <a:lnTo>
                    <a:pt x="0" y="0"/>
                  </a:lnTo>
                  <a:lnTo>
                    <a:pt x="0" y="3076955"/>
                  </a:lnTo>
                  <a:close/>
                </a:path>
              </a:pathLst>
            </a:custGeom>
            <a:ln w="2895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808" y="292608"/>
            <a:ext cx="7874634" cy="789940"/>
            <a:chOff x="749808" y="292608"/>
            <a:chExt cx="7874634" cy="789940"/>
          </a:xfrm>
        </p:grpSpPr>
        <p:sp>
          <p:nvSpPr>
            <p:cNvPr id="3" name="object 3"/>
            <p:cNvSpPr/>
            <p:nvPr/>
          </p:nvSpPr>
          <p:spPr>
            <a:xfrm>
              <a:off x="762762" y="305562"/>
              <a:ext cx="7848600" cy="763905"/>
            </a:xfrm>
            <a:custGeom>
              <a:avLst/>
              <a:gdLst/>
              <a:ahLst/>
              <a:cxnLst/>
              <a:rect l="l" t="t" r="r" b="b"/>
              <a:pathLst>
                <a:path w="7848600" h="763905">
                  <a:moveTo>
                    <a:pt x="7721346" y="0"/>
                  </a:moveTo>
                  <a:lnTo>
                    <a:pt x="127253" y="0"/>
                  </a:lnTo>
                  <a:lnTo>
                    <a:pt x="77720" y="10007"/>
                  </a:lnTo>
                  <a:lnTo>
                    <a:pt x="37271" y="37290"/>
                  </a:lnTo>
                  <a:lnTo>
                    <a:pt x="10000" y="77741"/>
                  </a:lnTo>
                  <a:lnTo>
                    <a:pt x="0" y="127254"/>
                  </a:lnTo>
                  <a:lnTo>
                    <a:pt x="0" y="636270"/>
                  </a:lnTo>
                  <a:lnTo>
                    <a:pt x="10000" y="685782"/>
                  </a:lnTo>
                  <a:lnTo>
                    <a:pt x="37271" y="726233"/>
                  </a:lnTo>
                  <a:lnTo>
                    <a:pt x="77720" y="753516"/>
                  </a:lnTo>
                  <a:lnTo>
                    <a:pt x="127253" y="763524"/>
                  </a:lnTo>
                  <a:lnTo>
                    <a:pt x="7721346" y="763524"/>
                  </a:lnTo>
                  <a:lnTo>
                    <a:pt x="7770858" y="753516"/>
                  </a:lnTo>
                  <a:lnTo>
                    <a:pt x="7811309" y="726233"/>
                  </a:lnTo>
                  <a:lnTo>
                    <a:pt x="7838592" y="685782"/>
                  </a:lnTo>
                  <a:lnTo>
                    <a:pt x="7848600" y="636270"/>
                  </a:lnTo>
                  <a:lnTo>
                    <a:pt x="7848600" y="127254"/>
                  </a:lnTo>
                  <a:lnTo>
                    <a:pt x="7838592" y="77741"/>
                  </a:lnTo>
                  <a:lnTo>
                    <a:pt x="7811309" y="37290"/>
                  </a:lnTo>
                  <a:lnTo>
                    <a:pt x="7770858" y="10007"/>
                  </a:lnTo>
                  <a:lnTo>
                    <a:pt x="77213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762" y="305562"/>
              <a:ext cx="7848600" cy="763905"/>
            </a:xfrm>
            <a:custGeom>
              <a:avLst/>
              <a:gdLst/>
              <a:ahLst/>
              <a:cxnLst/>
              <a:rect l="l" t="t" r="r" b="b"/>
              <a:pathLst>
                <a:path w="7848600" h="763905">
                  <a:moveTo>
                    <a:pt x="0" y="127254"/>
                  </a:moveTo>
                  <a:lnTo>
                    <a:pt x="10000" y="77741"/>
                  </a:lnTo>
                  <a:lnTo>
                    <a:pt x="37271" y="37290"/>
                  </a:lnTo>
                  <a:lnTo>
                    <a:pt x="77720" y="10007"/>
                  </a:lnTo>
                  <a:lnTo>
                    <a:pt x="127253" y="0"/>
                  </a:lnTo>
                  <a:lnTo>
                    <a:pt x="7721346" y="0"/>
                  </a:lnTo>
                  <a:lnTo>
                    <a:pt x="7770858" y="10007"/>
                  </a:lnTo>
                  <a:lnTo>
                    <a:pt x="7811309" y="37290"/>
                  </a:lnTo>
                  <a:lnTo>
                    <a:pt x="7838592" y="77741"/>
                  </a:lnTo>
                  <a:lnTo>
                    <a:pt x="7848600" y="127254"/>
                  </a:lnTo>
                  <a:lnTo>
                    <a:pt x="7848600" y="636270"/>
                  </a:lnTo>
                  <a:lnTo>
                    <a:pt x="7838592" y="685782"/>
                  </a:lnTo>
                  <a:lnTo>
                    <a:pt x="7811309" y="726233"/>
                  </a:lnTo>
                  <a:lnTo>
                    <a:pt x="7770858" y="753516"/>
                  </a:lnTo>
                  <a:lnTo>
                    <a:pt x="7721346" y="763524"/>
                  </a:lnTo>
                  <a:lnTo>
                    <a:pt x="127253" y="763524"/>
                  </a:lnTo>
                  <a:lnTo>
                    <a:pt x="77720" y="753516"/>
                  </a:lnTo>
                  <a:lnTo>
                    <a:pt x="37271" y="726233"/>
                  </a:lnTo>
                  <a:lnTo>
                    <a:pt x="10000" y="685782"/>
                  </a:lnTo>
                  <a:lnTo>
                    <a:pt x="0" y="636270"/>
                  </a:lnTo>
                  <a:lnTo>
                    <a:pt x="0" y="1272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7627" y="375920"/>
            <a:ext cx="72034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dirty="0">
                <a:solidFill>
                  <a:schemeClr val="bg1"/>
                </a:solidFill>
                <a:latin typeface="Comic Sans MS"/>
                <a:cs typeface="Comic Sans MS"/>
              </a:rPr>
              <a:t>PLATELET/THROMBOCYTE</a:t>
            </a:r>
            <a:r>
              <a:rPr sz="3300" b="0" spc="-100" dirty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r>
              <a:rPr sz="3300" b="0" dirty="0">
                <a:solidFill>
                  <a:schemeClr val="bg1"/>
                </a:solidFill>
                <a:latin typeface="Comic Sans MS"/>
                <a:cs typeface="Comic Sans MS"/>
              </a:rPr>
              <a:t>COUNT</a:t>
            </a:r>
            <a:endParaRPr sz="33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-4572" y="1194816"/>
            <a:ext cx="8967470" cy="5428615"/>
            <a:chOff x="-4572" y="1194816"/>
            <a:chExt cx="8967470" cy="5428615"/>
          </a:xfrm>
        </p:grpSpPr>
        <p:sp>
          <p:nvSpPr>
            <p:cNvPr id="7" name="object 7"/>
            <p:cNvSpPr/>
            <p:nvPr/>
          </p:nvSpPr>
          <p:spPr>
            <a:xfrm>
              <a:off x="0" y="1194816"/>
              <a:ext cx="8962645" cy="5428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219200"/>
              <a:ext cx="8915400" cy="5334000"/>
            </a:xfrm>
            <a:custGeom>
              <a:avLst/>
              <a:gdLst/>
              <a:ahLst/>
              <a:cxnLst/>
              <a:rect l="l" t="t" r="r" b="b"/>
              <a:pathLst>
                <a:path w="8915400" h="5334000">
                  <a:moveTo>
                    <a:pt x="8026400" y="0"/>
                  </a:moveTo>
                  <a:lnTo>
                    <a:pt x="889012" y="0"/>
                  </a:lnTo>
                  <a:lnTo>
                    <a:pt x="840235" y="1315"/>
                  </a:lnTo>
                  <a:lnTo>
                    <a:pt x="792146" y="5216"/>
                  </a:lnTo>
                  <a:lnTo>
                    <a:pt x="744811" y="11635"/>
                  </a:lnTo>
                  <a:lnTo>
                    <a:pt x="698300" y="20504"/>
                  </a:lnTo>
                  <a:lnTo>
                    <a:pt x="652680" y="31755"/>
                  </a:lnTo>
                  <a:lnTo>
                    <a:pt x="608018" y="45321"/>
                  </a:lnTo>
                  <a:lnTo>
                    <a:pt x="564382" y="61134"/>
                  </a:lnTo>
                  <a:lnTo>
                    <a:pt x="521841" y="79125"/>
                  </a:lnTo>
                  <a:lnTo>
                    <a:pt x="480462" y="99228"/>
                  </a:lnTo>
                  <a:lnTo>
                    <a:pt x="440313" y="121374"/>
                  </a:lnTo>
                  <a:lnTo>
                    <a:pt x="401462" y="145495"/>
                  </a:lnTo>
                  <a:lnTo>
                    <a:pt x="363976" y="171525"/>
                  </a:lnTo>
                  <a:lnTo>
                    <a:pt x="327923" y="199394"/>
                  </a:lnTo>
                  <a:lnTo>
                    <a:pt x="293371" y="229035"/>
                  </a:lnTo>
                  <a:lnTo>
                    <a:pt x="260388" y="260381"/>
                  </a:lnTo>
                  <a:lnTo>
                    <a:pt x="229041" y="293364"/>
                  </a:lnTo>
                  <a:lnTo>
                    <a:pt x="199399" y="327915"/>
                  </a:lnTo>
                  <a:lnTo>
                    <a:pt x="171529" y="363967"/>
                  </a:lnTo>
                  <a:lnTo>
                    <a:pt x="145499" y="401453"/>
                  </a:lnTo>
                  <a:lnTo>
                    <a:pt x="121377" y="440304"/>
                  </a:lnTo>
                  <a:lnTo>
                    <a:pt x="99231" y="480452"/>
                  </a:lnTo>
                  <a:lnTo>
                    <a:pt x="79128" y="521831"/>
                  </a:lnTo>
                  <a:lnTo>
                    <a:pt x="61136" y="564372"/>
                  </a:lnTo>
                  <a:lnTo>
                    <a:pt x="45323" y="608006"/>
                  </a:lnTo>
                  <a:lnTo>
                    <a:pt x="31756" y="652668"/>
                  </a:lnTo>
                  <a:lnTo>
                    <a:pt x="20505" y="698288"/>
                  </a:lnTo>
                  <a:lnTo>
                    <a:pt x="11635" y="744799"/>
                  </a:lnTo>
                  <a:lnTo>
                    <a:pt x="5216" y="792133"/>
                  </a:lnTo>
                  <a:lnTo>
                    <a:pt x="1315" y="840222"/>
                  </a:lnTo>
                  <a:lnTo>
                    <a:pt x="0" y="889000"/>
                  </a:lnTo>
                  <a:lnTo>
                    <a:pt x="0" y="4444987"/>
                  </a:lnTo>
                  <a:lnTo>
                    <a:pt x="1315" y="4493764"/>
                  </a:lnTo>
                  <a:lnTo>
                    <a:pt x="5216" y="4541853"/>
                  </a:lnTo>
                  <a:lnTo>
                    <a:pt x="11635" y="4589188"/>
                  </a:lnTo>
                  <a:lnTo>
                    <a:pt x="20505" y="4635699"/>
                  </a:lnTo>
                  <a:lnTo>
                    <a:pt x="31756" y="4681319"/>
                  </a:lnTo>
                  <a:lnTo>
                    <a:pt x="45323" y="4725981"/>
                  </a:lnTo>
                  <a:lnTo>
                    <a:pt x="61136" y="4769617"/>
                  </a:lnTo>
                  <a:lnTo>
                    <a:pt x="79128" y="4812158"/>
                  </a:lnTo>
                  <a:lnTo>
                    <a:pt x="99231" y="4853537"/>
                  </a:lnTo>
                  <a:lnTo>
                    <a:pt x="121377" y="4893686"/>
                  </a:lnTo>
                  <a:lnTo>
                    <a:pt x="145499" y="4932537"/>
                  </a:lnTo>
                  <a:lnTo>
                    <a:pt x="171529" y="4970023"/>
                  </a:lnTo>
                  <a:lnTo>
                    <a:pt x="199399" y="5006076"/>
                  </a:lnTo>
                  <a:lnTo>
                    <a:pt x="229041" y="5040628"/>
                  </a:lnTo>
                  <a:lnTo>
                    <a:pt x="260388" y="5073611"/>
                  </a:lnTo>
                  <a:lnTo>
                    <a:pt x="293371" y="5104958"/>
                  </a:lnTo>
                  <a:lnTo>
                    <a:pt x="327923" y="5134600"/>
                  </a:lnTo>
                  <a:lnTo>
                    <a:pt x="363976" y="5162470"/>
                  </a:lnTo>
                  <a:lnTo>
                    <a:pt x="401462" y="5188500"/>
                  </a:lnTo>
                  <a:lnTo>
                    <a:pt x="440313" y="5212622"/>
                  </a:lnTo>
                  <a:lnTo>
                    <a:pt x="480462" y="5234768"/>
                  </a:lnTo>
                  <a:lnTo>
                    <a:pt x="521841" y="5254871"/>
                  </a:lnTo>
                  <a:lnTo>
                    <a:pt x="564382" y="5272863"/>
                  </a:lnTo>
                  <a:lnTo>
                    <a:pt x="608018" y="5288676"/>
                  </a:lnTo>
                  <a:lnTo>
                    <a:pt x="652680" y="5302243"/>
                  </a:lnTo>
                  <a:lnTo>
                    <a:pt x="698300" y="5313494"/>
                  </a:lnTo>
                  <a:lnTo>
                    <a:pt x="744811" y="5322364"/>
                  </a:lnTo>
                  <a:lnTo>
                    <a:pt x="792146" y="5328783"/>
                  </a:lnTo>
                  <a:lnTo>
                    <a:pt x="840235" y="5332684"/>
                  </a:lnTo>
                  <a:lnTo>
                    <a:pt x="889012" y="5334000"/>
                  </a:lnTo>
                  <a:lnTo>
                    <a:pt x="8026400" y="5334000"/>
                  </a:lnTo>
                  <a:lnTo>
                    <a:pt x="8075177" y="5332684"/>
                  </a:lnTo>
                  <a:lnTo>
                    <a:pt x="8123266" y="5328783"/>
                  </a:lnTo>
                  <a:lnTo>
                    <a:pt x="8170600" y="5322364"/>
                  </a:lnTo>
                  <a:lnTo>
                    <a:pt x="8217111" y="5313494"/>
                  </a:lnTo>
                  <a:lnTo>
                    <a:pt x="8262731" y="5302243"/>
                  </a:lnTo>
                  <a:lnTo>
                    <a:pt x="8307393" y="5288676"/>
                  </a:lnTo>
                  <a:lnTo>
                    <a:pt x="8351027" y="5272863"/>
                  </a:lnTo>
                  <a:lnTo>
                    <a:pt x="8393568" y="5254871"/>
                  </a:lnTo>
                  <a:lnTo>
                    <a:pt x="8434947" y="5234768"/>
                  </a:lnTo>
                  <a:lnTo>
                    <a:pt x="8475095" y="5212622"/>
                  </a:lnTo>
                  <a:lnTo>
                    <a:pt x="8513946" y="5188500"/>
                  </a:lnTo>
                  <a:lnTo>
                    <a:pt x="8551432" y="5162470"/>
                  </a:lnTo>
                  <a:lnTo>
                    <a:pt x="8587484" y="5134600"/>
                  </a:lnTo>
                  <a:lnTo>
                    <a:pt x="8622035" y="5104958"/>
                  </a:lnTo>
                  <a:lnTo>
                    <a:pt x="8655018" y="5073611"/>
                  </a:lnTo>
                  <a:lnTo>
                    <a:pt x="8686364" y="5040628"/>
                  </a:lnTo>
                  <a:lnTo>
                    <a:pt x="8716005" y="5006076"/>
                  </a:lnTo>
                  <a:lnTo>
                    <a:pt x="8743874" y="4970023"/>
                  </a:lnTo>
                  <a:lnTo>
                    <a:pt x="8769904" y="4932537"/>
                  </a:lnTo>
                  <a:lnTo>
                    <a:pt x="8794025" y="4893686"/>
                  </a:lnTo>
                  <a:lnTo>
                    <a:pt x="8816171" y="4853537"/>
                  </a:lnTo>
                  <a:lnTo>
                    <a:pt x="8836274" y="4812158"/>
                  </a:lnTo>
                  <a:lnTo>
                    <a:pt x="8854265" y="4769617"/>
                  </a:lnTo>
                  <a:lnTo>
                    <a:pt x="8870078" y="4725981"/>
                  </a:lnTo>
                  <a:lnTo>
                    <a:pt x="8883644" y="4681319"/>
                  </a:lnTo>
                  <a:lnTo>
                    <a:pt x="8894895" y="4635699"/>
                  </a:lnTo>
                  <a:lnTo>
                    <a:pt x="8903764" y="4589188"/>
                  </a:lnTo>
                  <a:lnTo>
                    <a:pt x="8910183" y="4541853"/>
                  </a:lnTo>
                  <a:lnTo>
                    <a:pt x="8914084" y="4493764"/>
                  </a:lnTo>
                  <a:lnTo>
                    <a:pt x="8915400" y="4444987"/>
                  </a:lnTo>
                  <a:lnTo>
                    <a:pt x="8915400" y="889000"/>
                  </a:lnTo>
                  <a:lnTo>
                    <a:pt x="8914084" y="840222"/>
                  </a:lnTo>
                  <a:lnTo>
                    <a:pt x="8910183" y="792133"/>
                  </a:lnTo>
                  <a:lnTo>
                    <a:pt x="8903764" y="744799"/>
                  </a:lnTo>
                  <a:lnTo>
                    <a:pt x="8894895" y="698288"/>
                  </a:lnTo>
                  <a:lnTo>
                    <a:pt x="8883644" y="652668"/>
                  </a:lnTo>
                  <a:lnTo>
                    <a:pt x="8870078" y="608006"/>
                  </a:lnTo>
                  <a:lnTo>
                    <a:pt x="8854265" y="564372"/>
                  </a:lnTo>
                  <a:lnTo>
                    <a:pt x="8836274" y="521831"/>
                  </a:lnTo>
                  <a:lnTo>
                    <a:pt x="8816171" y="480452"/>
                  </a:lnTo>
                  <a:lnTo>
                    <a:pt x="8794025" y="440304"/>
                  </a:lnTo>
                  <a:lnTo>
                    <a:pt x="8769904" y="401453"/>
                  </a:lnTo>
                  <a:lnTo>
                    <a:pt x="8743874" y="363967"/>
                  </a:lnTo>
                  <a:lnTo>
                    <a:pt x="8716005" y="327915"/>
                  </a:lnTo>
                  <a:lnTo>
                    <a:pt x="8686364" y="293364"/>
                  </a:lnTo>
                  <a:lnTo>
                    <a:pt x="8655018" y="260381"/>
                  </a:lnTo>
                  <a:lnTo>
                    <a:pt x="8622035" y="229035"/>
                  </a:lnTo>
                  <a:lnTo>
                    <a:pt x="8587484" y="199394"/>
                  </a:lnTo>
                  <a:lnTo>
                    <a:pt x="8551432" y="171525"/>
                  </a:lnTo>
                  <a:lnTo>
                    <a:pt x="8513946" y="145495"/>
                  </a:lnTo>
                  <a:lnTo>
                    <a:pt x="8475095" y="121374"/>
                  </a:lnTo>
                  <a:lnTo>
                    <a:pt x="8434947" y="99228"/>
                  </a:lnTo>
                  <a:lnTo>
                    <a:pt x="8393568" y="79125"/>
                  </a:lnTo>
                  <a:lnTo>
                    <a:pt x="8351027" y="61134"/>
                  </a:lnTo>
                  <a:lnTo>
                    <a:pt x="8307393" y="45321"/>
                  </a:lnTo>
                  <a:lnTo>
                    <a:pt x="8262731" y="31755"/>
                  </a:lnTo>
                  <a:lnTo>
                    <a:pt x="8217111" y="20504"/>
                  </a:lnTo>
                  <a:lnTo>
                    <a:pt x="8170600" y="11635"/>
                  </a:lnTo>
                  <a:lnTo>
                    <a:pt x="8123266" y="5216"/>
                  </a:lnTo>
                  <a:lnTo>
                    <a:pt x="8075177" y="1315"/>
                  </a:lnTo>
                  <a:lnTo>
                    <a:pt x="80264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219200"/>
              <a:ext cx="8915400" cy="5334000"/>
            </a:xfrm>
            <a:custGeom>
              <a:avLst/>
              <a:gdLst/>
              <a:ahLst/>
              <a:cxnLst/>
              <a:rect l="l" t="t" r="r" b="b"/>
              <a:pathLst>
                <a:path w="8915400" h="5334000">
                  <a:moveTo>
                    <a:pt x="0" y="889000"/>
                  </a:moveTo>
                  <a:lnTo>
                    <a:pt x="1315" y="840222"/>
                  </a:lnTo>
                  <a:lnTo>
                    <a:pt x="5216" y="792133"/>
                  </a:lnTo>
                  <a:lnTo>
                    <a:pt x="11635" y="744799"/>
                  </a:lnTo>
                  <a:lnTo>
                    <a:pt x="20505" y="698288"/>
                  </a:lnTo>
                  <a:lnTo>
                    <a:pt x="31756" y="652668"/>
                  </a:lnTo>
                  <a:lnTo>
                    <a:pt x="45323" y="608006"/>
                  </a:lnTo>
                  <a:lnTo>
                    <a:pt x="61136" y="564372"/>
                  </a:lnTo>
                  <a:lnTo>
                    <a:pt x="79128" y="521831"/>
                  </a:lnTo>
                  <a:lnTo>
                    <a:pt x="99231" y="480452"/>
                  </a:lnTo>
                  <a:lnTo>
                    <a:pt x="121377" y="440304"/>
                  </a:lnTo>
                  <a:lnTo>
                    <a:pt x="145499" y="401453"/>
                  </a:lnTo>
                  <a:lnTo>
                    <a:pt x="171529" y="363967"/>
                  </a:lnTo>
                  <a:lnTo>
                    <a:pt x="199399" y="327915"/>
                  </a:lnTo>
                  <a:lnTo>
                    <a:pt x="229041" y="293364"/>
                  </a:lnTo>
                  <a:lnTo>
                    <a:pt x="260388" y="260381"/>
                  </a:lnTo>
                  <a:lnTo>
                    <a:pt x="293371" y="229035"/>
                  </a:lnTo>
                  <a:lnTo>
                    <a:pt x="327923" y="199394"/>
                  </a:lnTo>
                  <a:lnTo>
                    <a:pt x="363976" y="171525"/>
                  </a:lnTo>
                  <a:lnTo>
                    <a:pt x="401462" y="145495"/>
                  </a:lnTo>
                  <a:lnTo>
                    <a:pt x="440313" y="121374"/>
                  </a:lnTo>
                  <a:lnTo>
                    <a:pt x="480462" y="99228"/>
                  </a:lnTo>
                  <a:lnTo>
                    <a:pt x="521841" y="79125"/>
                  </a:lnTo>
                  <a:lnTo>
                    <a:pt x="564382" y="61134"/>
                  </a:lnTo>
                  <a:lnTo>
                    <a:pt x="608018" y="45321"/>
                  </a:lnTo>
                  <a:lnTo>
                    <a:pt x="652680" y="31755"/>
                  </a:lnTo>
                  <a:lnTo>
                    <a:pt x="698300" y="20504"/>
                  </a:lnTo>
                  <a:lnTo>
                    <a:pt x="744811" y="11635"/>
                  </a:lnTo>
                  <a:lnTo>
                    <a:pt x="792146" y="5216"/>
                  </a:lnTo>
                  <a:lnTo>
                    <a:pt x="840235" y="1315"/>
                  </a:lnTo>
                  <a:lnTo>
                    <a:pt x="889012" y="0"/>
                  </a:lnTo>
                  <a:lnTo>
                    <a:pt x="8026400" y="0"/>
                  </a:lnTo>
                  <a:lnTo>
                    <a:pt x="8075177" y="1315"/>
                  </a:lnTo>
                  <a:lnTo>
                    <a:pt x="8123266" y="5216"/>
                  </a:lnTo>
                  <a:lnTo>
                    <a:pt x="8170600" y="11635"/>
                  </a:lnTo>
                  <a:lnTo>
                    <a:pt x="8217111" y="20504"/>
                  </a:lnTo>
                  <a:lnTo>
                    <a:pt x="8262731" y="31755"/>
                  </a:lnTo>
                  <a:lnTo>
                    <a:pt x="8307393" y="45321"/>
                  </a:lnTo>
                  <a:lnTo>
                    <a:pt x="8351027" y="61134"/>
                  </a:lnTo>
                  <a:lnTo>
                    <a:pt x="8393568" y="79125"/>
                  </a:lnTo>
                  <a:lnTo>
                    <a:pt x="8434947" y="99228"/>
                  </a:lnTo>
                  <a:lnTo>
                    <a:pt x="8475095" y="121374"/>
                  </a:lnTo>
                  <a:lnTo>
                    <a:pt x="8513946" y="145495"/>
                  </a:lnTo>
                  <a:lnTo>
                    <a:pt x="8551432" y="171525"/>
                  </a:lnTo>
                  <a:lnTo>
                    <a:pt x="8587484" y="199394"/>
                  </a:lnTo>
                  <a:lnTo>
                    <a:pt x="8622035" y="229035"/>
                  </a:lnTo>
                  <a:lnTo>
                    <a:pt x="8655018" y="260381"/>
                  </a:lnTo>
                  <a:lnTo>
                    <a:pt x="8686364" y="293364"/>
                  </a:lnTo>
                  <a:lnTo>
                    <a:pt x="8716005" y="327915"/>
                  </a:lnTo>
                  <a:lnTo>
                    <a:pt x="8743874" y="363967"/>
                  </a:lnTo>
                  <a:lnTo>
                    <a:pt x="8769904" y="401453"/>
                  </a:lnTo>
                  <a:lnTo>
                    <a:pt x="8794025" y="440304"/>
                  </a:lnTo>
                  <a:lnTo>
                    <a:pt x="8816171" y="480452"/>
                  </a:lnTo>
                  <a:lnTo>
                    <a:pt x="8836274" y="521831"/>
                  </a:lnTo>
                  <a:lnTo>
                    <a:pt x="8854265" y="564372"/>
                  </a:lnTo>
                  <a:lnTo>
                    <a:pt x="8870078" y="608006"/>
                  </a:lnTo>
                  <a:lnTo>
                    <a:pt x="8883644" y="652668"/>
                  </a:lnTo>
                  <a:lnTo>
                    <a:pt x="8894895" y="698288"/>
                  </a:lnTo>
                  <a:lnTo>
                    <a:pt x="8903764" y="744799"/>
                  </a:lnTo>
                  <a:lnTo>
                    <a:pt x="8910183" y="792133"/>
                  </a:lnTo>
                  <a:lnTo>
                    <a:pt x="8914084" y="840222"/>
                  </a:lnTo>
                  <a:lnTo>
                    <a:pt x="8915400" y="889000"/>
                  </a:lnTo>
                  <a:lnTo>
                    <a:pt x="8915400" y="4444987"/>
                  </a:lnTo>
                  <a:lnTo>
                    <a:pt x="8914084" y="4493764"/>
                  </a:lnTo>
                  <a:lnTo>
                    <a:pt x="8910183" y="4541853"/>
                  </a:lnTo>
                  <a:lnTo>
                    <a:pt x="8903764" y="4589188"/>
                  </a:lnTo>
                  <a:lnTo>
                    <a:pt x="8894895" y="4635699"/>
                  </a:lnTo>
                  <a:lnTo>
                    <a:pt x="8883644" y="4681319"/>
                  </a:lnTo>
                  <a:lnTo>
                    <a:pt x="8870078" y="4725981"/>
                  </a:lnTo>
                  <a:lnTo>
                    <a:pt x="8854265" y="4769617"/>
                  </a:lnTo>
                  <a:lnTo>
                    <a:pt x="8836274" y="4812158"/>
                  </a:lnTo>
                  <a:lnTo>
                    <a:pt x="8816171" y="4853537"/>
                  </a:lnTo>
                  <a:lnTo>
                    <a:pt x="8794025" y="4893686"/>
                  </a:lnTo>
                  <a:lnTo>
                    <a:pt x="8769904" y="4932537"/>
                  </a:lnTo>
                  <a:lnTo>
                    <a:pt x="8743874" y="4970023"/>
                  </a:lnTo>
                  <a:lnTo>
                    <a:pt x="8716005" y="5006076"/>
                  </a:lnTo>
                  <a:lnTo>
                    <a:pt x="8686364" y="5040628"/>
                  </a:lnTo>
                  <a:lnTo>
                    <a:pt x="8655018" y="5073611"/>
                  </a:lnTo>
                  <a:lnTo>
                    <a:pt x="8622035" y="5104958"/>
                  </a:lnTo>
                  <a:lnTo>
                    <a:pt x="8587484" y="5134600"/>
                  </a:lnTo>
                  <a:lnTo>
                    <a:pt x="8551432" y="5162470"/>
                  </a:lnTo>
                  <a:lnTo>
                    <a:pt x="8513946" y="5188500"/>
                  </a:lnTo>
                  <a:lnTo>
                    <a:pt x="8475095" y="5212622"/>
                  </a:lnTo>
                  <a:lnTo>
                    <a:pt x="8434947" y="5234768"/>
                  </a:lnTo>
                  <a:lnTo>
                    <a:pt x="8393568" y="5254871"/>
                  </a:lnTo>
                  <a:lnTo>
                    <a:pt x="8351027" y="5272863"/>
                  </a:lnTo>
                  <a:lnTo>
                    <a:pt x="8307393" y="5288676"/>
                  </a:lnTo>
                  <a:lnTo>
                    <a:pt x="8262731" y="5302243"/>
                  </a:lnTo>
                  <a:lnTo>
                    <a:pt x="8217111" y="5313494"/>
                  </a:lnTo>
                  <a:lnTo>
                    <a:pt x="8170600" y="5322364"/>
                  </a:lnTo>
                  <a:lnTo>
                    <a:pt x="8123266" y="5328783"/>
                  </a:lnTo>
                  <a:lnTo>
                    <a:pt x="8075177" y="5332684"/>
                  </a:lnTo>
                  <a:lnTo>
                    <a:pt x="8026400" y="5334000"/>
                  </a:lnTo>
                  <a:lnTo>
                    <a:pt x="889012" y="5334000"/>
                  </a:lnTo>
                  <a:lnTo>
                    <a:pt x="840235" y="5332684"/>
                  </a:lnTo>
                  <a:lnTo>
                    <a:pt x="792146" y="5328783"/>
                  </a:lnTo>
                  <a:lnTo>
                    <a:pt x="744811" y="5322364"/>
                  </a:lnTo>
                  <a:lnTo>
                    <a:pt x="698300" y="5313494"/>
                  </a:lnTo>
                  <a:lnTo>
                    <a:pt x="652680" y="5302243"/>
                  </a:lnTo>
                  <a:lnTo>
                    <a:pt x="608018" y="5288676"/>
                  </a:lnTo>
                  <a:lnTo>
                    <a:pt x="564382" y="5272863"/>
                  </a:lnTo>
                  <a:lnTo>
                    <a:pt x="521841" y="5254871"/>
                  </a:lnTo>
                  <a:lnTo>
                    <a:pt x="480462" y="5234768"/>
                  </a:lnTo>
                  <a:lnTo>
                    <a:pt x="440313" y="5212622"/>
                  </a:lnTo>
                  <a:lnTo>
                    <a:pt x="401462" y="5188500"/>
                  </a:lnTo>
                  <a:lnTo>
                    <a:pt x="363976" y="5162470"/>
                  </a:lnTo>
                  <a:lnTo>
                    <a:pt x="327923" y="5134600"/>
                  </a:lnTo>
                  <a:lnTo>
                    <a:pt x="293371" y="5104958"/>
                  </a:lnTo>
                  <a:lnTo>
                    <a:pt x="260388" y="5073611"/>
                  </a:lnTo>
                  <a:lnTo>
                    <a:pt x="229041" y="5040628"/>
                  </a:lnTo>
                  <a:lnTo>
                    <a:pt x="199399" y="5006076"/>
                  </a:lnTo>
                  <a:lnTo>
                    <a:pt x="171529" y="4970023"/>
                  </a:lnTo>
                  <a:lnTo>
                    <a:pt x="145499" y="4932537"/>
                  </a:lnTo>
                  <a:lnTo>
                    <a:pt x="121377" y="4893686"/>
                  </a:lnTo>
                  <a:lnTo>
                    <a:pt x="99231" y="4853537"/>
                  </a:lnTo>
                  <a:lnTo>
                    <a:pt x="79128" y="4812158"/>
                  </a:lnTo>
                  <a:lnTo>
                    <a:pt x="61136" y="4769617"/>
                  </a:lnTo>
                  <a:lnTo>
                    <a:pt x="45323" y="4725981"/>
                  </a:lnTo>
                  <a:lnTo>
                    <a:pt x="31756" y="4681319"/>
                  </a:lnTo>
                  <a:lnTo>
                    <a:pt x="20505" y="4635699"/>
                  </a:lnTo>
                  <a:lnTo>
                    <a:pt x="11635" y="4589188"/>
                  </a:lnTo>
                  <a:lnTo>
                    <a:pt x="5216" y="4541853"/>
                  </a:lnTo>
                  <a:lnTo>
                    <a:pt x="1315" y="4493764"/>
                  </a:lnTo>
                  <a:lnTo>
                    <a:pt x="0" y="4444987"/>
                  </a:lnTo>
                  <a:lnTo>
                    <a:pt x="0" y="8890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1243" y="2148967"/>
            <a:ext cx="8001634" cy="29206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9539" marR="880110" indent="-79375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The number of platelets in a specified </a:t>
            </a:r>
            <a:r>
              <a:rPr sz="2500" spc="-10" dirty="0">
                <a:solidFill>
                  <a:schemeClr val="bg1"/>
                </a:solidFill>
                <a:latin typeface="Times New Roman"/>
                <a:cs typeface="Times New Roman"/>
              </a:rPr>
              <a:t>volume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of blood.  Platelets play a vital role in</a:t>
            </a:r>
            <a:r>
              <a:rPr sz="2500" spc="1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Haemostasis.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tabLst>
                <a:tab pos="6765925" algn="l"/>
              </a:tabLst>
            </a:pPr>
            <a:r>
              <a:rPr sz="2500" b="1" u="heavy" spc="-5" dirty="0">
                <a:solidFill>
                  <a:schemeClr val="bg1"/>
                </a:solidFill>
                <a:uFill>
                  <a:solidFill>
                    <a:srgbClr val="B7DEE8"/>
                  </a:solidFill>
                </a:uFill>
                <a:latin typeface="Times New Roman"/>
                <a:cs typeface="Times New Roman"/>
              </a:rPr>
              <a:t>Normal range (Adult)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=1</a:t>
            </a: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50,000 to</a:t>
            </a:r>
            <a:r>
              <a:rPr sz="2500" b="1" spc="1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400,000/</a:t>
            </a:r>
            <a:r>
              <a:rPr sz="2500" b="1" spc="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cmm	of</a:t>
            </a:r>
            <a:r>
              <a:rPr sz="2500" b="1" spc="-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b="1" dirty="0">
                <a:solidFill>
                  <a:schemeClr val="bg1"/>
                </a:solidFill>
                <a:latin typeface="Times New Roman"/>
                <a:cs typeface="Times New Roman"/>
              </a:rPr>
              <a:t>blood.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388360">
              <a:lnSpc>
                <a:spcPct val="100000"/>
              </a:lnSpc>
              <a:spcBef>
                <a:spcPts val="540"/>
              </a:spcBef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(150 to 400 x 10</a:t>
            </a:r>
            <a:r>
              <a:rPr sz="2475" spc="-7" baseline="25252" dirty="0">
                <a:solidFill>
                  <a:schemeClr val="bg1"/>
                </a:solidFill>
                <a:latin typeface="Times New Roman"/>
                <a:cs typeface="Times New Roman"/>
              </a:rPr>
              <a:t>9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/</a:t>
            </a:r>
            <a:r>
              <a:rPr sz="2500" spc="5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L)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2500" b="1" u="heavy" spc="-5" dirty="0">
                <a:solidFill>
                  <a:schemeClr val="bg1"/>
                </a:solidFill>
                <a:uFill>
                  <a:solidFill>
                    <a:srgbClr val="B7DEE8"/>
                  </a:solidFill>
                </a:uFill>
                <a:latin typeface="Times New Roman"/>
                <a:cs typeface="Times New Roman"/>
              </a:rPr>
              <a:t>Normal range(Children</a:t>
            </a: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)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=</a:t>
            </a: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150,000-450,000 /cmm of</a:t>
            </a:r>
            <a:r>
              <a:rPr sz="2500" b="1" spc="1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blood.</a:t>
            </a:r>
            <a:endParaRPr sz="2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635">
              <a:lnSpc>
                <a:spcPct val="100000"/>
              </a:lnSpc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(150-450 x</a:t>
            </a:r>
            <a:r>
              <a:rPr sz="25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10</a:t>
            </a:r>
            <a:r>
              <a:rPr sz="2475" baseline="25252" dirty="0">
                <a:solidFill>
                  <a:schemeClr val="bg1"/>
                </a:solidFill>
                <a:latin typeface="Times New Roman"/>
                <a:cs typeface="Times New Roman"/>
              </a:rPr>
              <a:t>9</a:t>
            </a:r>
            <a:r>
              <a:rPr sz="2500" dirty="0">
                <a:solidFill>
                  <a:schemeClr val="bg1"/>
                </a:solidFill>
                <a:latin typeface="Times New Roman"/>
                <a:cs typeface="Times New Roman"/>
              </a:rPr>
              <a:t>/L)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808" y="292608"/>
            <a:ext cx="7874634" cy="789940"/>
            <a:chOff x="749808" y="292608"/>
            <a:chExt cx="7874634" cy="789940"/>
          </a:xfrm>
        </p:grpSpPr>
        <p:sp>
          <p:nvSpPr>
            <p:cNvPr id="3" name="object 3"/>
            <p:cNvSpPr/>
            <p:nvPr/>
          </p:nvSpPr>
          <p:spPr>
            <a:xfrm>
              <a:off x="762762" y="305562"/>
              <a:ext cx="7848600" cy="763905"/>
            </a:xfrm>
            <a:custGeom>
              <a:avLst/>
              <a:gdLst/>
              <a:ahLst/>
              <a:cxnLst/>
              <a:rect l="l" t="t" r="r" b="b"/>
              <a:pathLst>
                <a:path w="7848600" h="763905">
                  <a:moveTo>
                    <a:pt x="7721346" y="0"/>
                  </a:moveTo>
                  <a:lnTo>
                    <a:pt x="127253" y="0"/>
                  </a:lnTo>
                  <a:lnTo>
                    <a:pt x="77720" y="10007"/>
                  </a:lnTo>
                  <a:lnTo>
                    <a:pt x="37271" y="37290"/>
                  </a:lnTo>
                  <a:lnTo>
                    <a:pt x="10000" y="77741"/>
                  </a:lnTo>
                  <a:lnTo>
                    <a:pt x="0" y="127254"/>
                  </a:lnTo>
                  <a:lnTo>
                    <a:pt x="0" y="636270"/>
                  </a:lnTo>
                  <a:lnTo>
                    <a:pt x="10000" y="685782"/>
                  </a:lnTo>
                  <a:lnTo>
                    <a:pt x="37271" y="726233"/>
                  </a:lnTo>
                  <a:lnTo>
                    <a:pt x="77720" y="753516"/>
                  </a:lnTo>
                  <a:lnTo>
                    <a:pt x="127253" y="763524"/>
                  </a:lnTo>
                  <a:lnTo>
                    <a:pt x="7721346" y="763524"/>
                  </a:lnTo>
                  <a:lnTo>
                    <a:pt x="7770858" y="753516"/>
                  </a:lnTo>
                  <a:lnTo>
                    <a:pt x="7811309" y="726233"/>
                  </a:lnTo>
                  <a:lnTo>
                    <a:pt x="7838592" y="685782"/>
                  </a:lnTo>
                  <a:lnTo>
                    <a:pt x="7848600" y="636270"/>
                  </a:lnTo>
                  <a:lnTo>
                    <a:pt x="7848600" y="127254"/>
                  </a:lnTo>
                  <a:lnTo>
                    <a:pt x="7838592" y="77741"/>
                  </a:lnTo>
                  <a:lnTo>
                    <a:pt x="7811309" y="37290"/>
                  </a:lnTo>
                  <a:lnTo>
                    <a:pt x="7770858" y="10007"/>
                  </a:lnTo>
                  <a:lnTo>
                    <a:pt x="77213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762" y="305562"/>
              <a:ext cx="7848600" cy="763905"/>
            </a:xfrm>
            <a:custGeom>
              <a:avLst/>
              <a:gdLst/>
              <a:ahLst/>
              <a:cxnLst/>
              <a:rect l="l" t="t" r="r" b="b"/>
              <a:pathLst>
                <a:path w="7848600" h="763905">
                  <a:moveTo>
                    <a:pt x="0" y="127254"/>
                  </a:moveTo>
                  <a:lnTo>
                    <a:pt x="10000" y="77741"/>
                  </a:lnTo>
                  <a:lnTo>
                    <a:pt x="37271" y="37290"/>
                  </a:lnTo>
                  <a:lnTo>
                    <a:pt x="77720" y="10007"/>
                  </a:lnTo>
                  <a:lnTo>
                    <a:pt x="127253" y="0"/>
                  </a:lnTo>
                  <a:lnTo>
                    <a:pt x="7721346" y="0"/>
                  </a:lnTo>
                  <a:lnTo>
                    <a:pt x="7770858" y="10007"/>
                  </a:lnTo>
                  <a:lnTo>
                    <a:pt x="7811309" y="37290"/>
                  </a:lnTo>
                  <a:lnTo>
                    <a:pt x="7838592" y="77741"/>
                  </a:lnTo>
                  <a:lnTo>
                    <a:pt x="7848600" y="127254"/>
                  </a:lnTo>
                  <a:lnTo>
                    <a:pt x="7848600" y="636270"/>
                  </a:lnTo>
                  <a:lnTo>
                    <a:pt x="7838592" y="685782"/>
                  </a:lnTo>
                  <a:lnTo>
                    <a:pt x="7811309" y="726233"/>
                  </a:lnTo>
                  <a:lnTo>
                    <a:pt x="7770858" y="753516"/>
                  </a:lnTo>
                  <a:lnTo>
                    <a:pt x="7721346" y="763524"/>
                  </a:lnTo>
                  <a:lnTo>
                    <a:pt x="127253" y="763524"/>
                  </a:lnTo>
                  <a:lnTo>
                    <a:pt x="77720" y="753516"/>
                  </a:lnTo>
                  <a:lnTo>
                    <a:pt x="37271" y="726233"/>
                  </a:lnTo>
                  <a:lnTo>
                    <a:pt x="10000" y="685782"/>
                  </a:lnTo>
                  <a:lnTo>
                    <a:pt x="0" y="636270"/>
                  </a:lnTo>
                  <a:lnTo>
                    <a:pt x="0" y="1272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6794" y="375920"/>
            <a:ext cx="63169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5" dirty="0">
                <a:solidFill>
                  <a:srgbClr val="FFFFFF"/>
                </a:solidFill>
                <a:latin typeface="Comic Sans MS"/>
                <a:cs typeface="Comic Sans MS"/>
              </a:rPr>
              <a:t>Interpretation </a:t>
            </a:r>
            <a:r>
              <a:rPr sz="3300" b="0" dirty="0">
                <a:solidFill>
                  <a:srgbClr val="FFFFFF"/>
                </a:solidFill>
                <a:latin typeface="Comic Sans MS"/>
                <a:cs typeface="Comic Sans MS"/>
              </a:rPr>
              <a:t>of Platelet</a:t>
            </a:r>
            <a:r>
              <a:rPr sz="3300" b="0" spc="-1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300" b="0" dirty="0">
                <a:solidFill>
                  <a:srgbClr val="FFFFFF"/>
                </a:solidFill>
                <a:latin typeface="Comic Sans MS"/>
                <a:cs typeface="Comic Sans MS"/>
              </a:rPr>
              <a:t>count</a:t>
            </a:r>
            <a:endParaRPr sz="3300"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274063"/>
            <a:ext cx="4844796" cy="4279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8040" y="2018792"/>
            <a:ext cx="3782695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0" dirty="0">
                <a:latin typeface="Times New Roman"/>
                <a:cs typeface="Times New Roman"/>
              </a:rPr>
              <a:t>THROMBOCYTOSIS:</a:t>
            </a:r>
            <a:endParaRPr sz="2500">
              <a:latin typeface="Times New Roman"/>
              <a:cs typeface="Times New Roman"/>
            </a:endParaRPr>
          </a:p>
          <a:p>
            <a:pPr marL="12700" marR="1149350">
              <a:lnSpc>
                <a:spcPct val="100000"/>
              </a:lnSpc>
            </a:pPr>
            <a:r>
              <a:rPr sz="2500" spc="-5" dirty="0">
                <a:latin typeface="Times New Roman"/>
                <a:cs typeface="Times New Roman"/>
              </a:rPr>
              <a:t>Post operative phase  Pregnancy</a:t>
            </a:r>
            <a:endParaRPr sz="2500">
              <a:latin typeface="Times New Roman"/>
              <a:cs typeface="Times New Roman"/>
            </a:endParaRPr>
          </a:p>
          <a:p>
            <a:pPr marL="12700" marR="1214755">
              <a:lnSpc>
                <a:spcPct val="100000"/>
              </a:lnSpc>
            </a:pPr>
            <a:r>
              <a:rPr sz="2500" spc="-5" dirty="0">
                <a:latin typeface="Times New Roman"/>
                <a:cs typeface="Times New Roman"/>
              </a:rPr>
              <a:t>Post partum phase  Haemolytic</a:t>
            </a:r>
            <a:r>
              <a:rPr sz="2500" spc="-14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Anemia  </a:t>
            </a:r>
            <a:r>
              <a:rPr sz="2500" spc="-25" dirty="0">
                <a:latin typeface="Times New Roman"/>
                <a:cs typeface="Times New Roman"/>
              </a:rPr>
              <a:t>Trauma  </a:t>
            </a:r>
            <a:r>
              <a:rPr sz="2500" spc="-5" dirty="0">
                <a:latin typeface="Times New Roman"/>
                <a:cs typeface="Times New Roman"/>
              </a:rPr>
              <a:t>Polycythemia</a:t>
            </a:r>
            <a:r>
              <a:rPr sz="2500" spc="3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vera</a:t>
            </a: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latin typeface="Times New Roman"/>
                <a:cs typeface="Times New Roman"/>
              </a:rPr>
              <a:t>Chronic myelocytic</a:t>
            </a:r>
            <a:r>
              <a:rPr sz="2500" spc="3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leukemia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99203" y="2112264"/>
            <a:ext cx="4812792" cy="4355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78502" y="3088893"/>
            <a:ext cx="3721735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latin typeface="Times New Roman"/>
                <a:cs typeface="Times New Roman"/>
              </a:rPr>
              <a:t>T</a:t>
            </a:r>
            <a:r>
              <a:rPr sz="2500" b="1" dirty="0">
                <a:latin typeface="Times New Roman"/>
                <a:cs typeface="Times New Roman"/>
              </a:rPr>
              <a:t>H</a:t>
            </a:r>
            <a:r>
              <a:rPr sz="2500" b="1" spc="-5" dirty="0">
                <a:latin typeface="Times New Roman"/>
                <a:cs typeface="Times New Roman"/>
              </a:rPr>
              <a:t>ROM</a:t>
            </a:r>
            <a:r>
              <a:rPr sz="2500" b="1" dirty="0">
                <a:latin typeface="Times New Roman"/>
                <a:cs typeface="Times New Roman"/>
              </a:rPr>
              <a:t>B</a:t>
            </a:r>
            <a:r>
              <a:rPr sz="2500" b="1" spc="-5" dirty="0">
                <a:latin typeface="Times New Roman"/>
                <a:cs typeface="Times New Roman"/>
              </a:rPr>
              <a:t>OCY</a:t>
            </a:r>
            <a:r>
              <a:rPr sz="2500" b="1" spc="-45" dirty="0">
                <a:latin typeface="Times New Roman"/>
                <a:cs typeface="Times New Roman"/>
              </a:rPr>
              <a:t>T</a:t>
            </a:r>
            <a:r>
              <a:rPr sz="2500" b="1" spc="-5" dirty="0">
                <a:latin typeface="Times New Roman"/>
                <a:cs typeface="Times New Roman"/>
              </a:rPr>
              <a:t>OP</a:t>
            </a:r>
            <a:r>
              <a:rPr sz="2500" b="1" spc="5" dirty="0">
                <a:latin typeface="Times New Roman"/>
                <a:cs typeface="Times New Roman"/>
              </a:rPr>
              <a:t>E</a:t>
            </a:r>
            <a:r>
              <a:rPr sz="2500" b="1" spc="-5" dirty="0">
                <a:latin typeface="Times New Roman"/>
                <a:cs typeface="Times New Roman"/>
              </a:rPr>
              <a:t>NIA:</a:t>
            </a: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latin typeface="Times New Roman"/>
                <a:cs typeface="Times New Roman"/>
              </a:rPr>
              <a:t>Acute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leukemia</a:t>
            </a:r>
            <a:endParaRPr sz="2500">
              <a:latin typeface="Times New Roman"/>
              <a:cs typeface="Times New Roman"/>
            </a:endParaRPr>
          </a:p>
          <a:p>
            <a:pPr marL="12700" marR="17780">
              <a:lnSpc>
                <a:spcPct val="100000"/>
              </a:lnSpc>
            </a:pPr>
            <a:r>
              <a:rPr sz="2500" spc="-5" dirty="0">
                <a:latin typeface="Times New Roman"/>
                <a:cs typeface="Times New Roman"/>
              </a:rPr>
              <a:t>Idiopathic </a:t>
            </a:r>
            <a:r>
              <a:rPr sz="2500" dirty="0">
                <a:latin typeface="Times New Roman"/>
                <a:cs typeface="Times New Roman"/>
              </a:rPr>
              <a:t>thrombocytopenic  </a:t>
            </a:r>
            <a:r>
              <a:rPr sz="2500" spc="-5" dirty="0">
                <a:latin typeface="Times New Roman"/>
                <a:cs typeface="Times New Roman"/>
              </a:rPr>
              <a:t>purpura</a:t>
            </a: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latin typeface="Times New Roman"/>
                <a:cs typeface="Times New Roman"/>
              </a:rPr>
              <a:t>Aplastic</a:t>
            </a:r>
            <a:r>
              <a:rPr sz="2500" spc="1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anemia</a:t>
            </a:r>
            <a:endParaRPr sz="2500">
              <a:latin typeface="Times New Roman"/>
              <a:cs typeface="Times New Roman"/>
            </a:endParaRPr>
          </a:p>
          <a:p>
            <a:pPr marL="12700" marR="706120">
              <a:lnSpc>
                <a:spcPct val="100000"/>
              </a:lnSpc>
            </a:pPr>
            <a:r>
              <a:rPr sz="2500" spc="-10" dirty="0">
                <a:latin typeface="Times New Roman"/>
                <a:cs typeface="Times New Roman"/>
              </a:rPr>
              <a:t>Effect </a:t>
            </a:r>
            <a:r>
              <a:rPr sz="2500" spc="-5" dirty="0">
                <a:latin typeface="Times New Roman"/>
                <a:cs typeface="Times New Roman"/>
              </a:rPr>
              <a:t>of chemotherapy  Hypersplenism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21608" y="1816607"/>
            <a:ext cx="5207635" cy="1778635"/>
            <a:chOff x="3721608" y="1816607"/>
            <a:chExt cx="5207635" cy="1778635"/>
          </a:xfrm>
        </p:grpSpPr>
        <p:sp>
          <p:nvSpPr>
            <p:cNvPr id="11" name="object 11"/>
            <p:cNvSpPr/>
            <p:nvPr/>
          </p:nvSpPr>
          <p:spPr>
            <a:xfrm>
              <a:off x="3734562" y="1829561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114300" y="0"/>
                  </a:moveTo>
                  <a:lnTo>
                    <a:pt x="0" y="114300"/>
                  </a:lnTo>
                  <a:lnTo>
                    <a:pt x="57150" y="114300"/>
                  </a:lnTo>
                  <a:lnTo>
                    <a:pt x="57150" y="685800"/>
                  </a:lnTo>
                  <a:lnTo>
                    <a:pt x="171450" y="685800"/>
                  </a:lnTo>
                  <a:lnTo>
                    <a:pt x="171450" y="114300"/>
                  </a:lnTo>
                  <a:lnTo>
                    <a:pt x="2286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4562" y="1829561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0" y="114300"/>
                  </a:moveTo>
                  <a:lnTo>
                    <a:pt x="114300" y="0"/>
                  </a:lnTo>
                  <a:lnTo>
                    <a:pt x="228600" y="114300"/>
                  </a:lnTo>
                  <a:lnTo>
                    <a:pt x="171450" y="114300"/>
                  </a:lnTo>
                  <a:lnTo>
                    <a:pt x="171450" y="685800"/>
                  </a:lnTo>
                  <a:lnTo>
                    <a:pt x="57150" y="685800"/>
                  </a:lnTo>
                  <a:lnTo>
                    <a:pt x="57150" y="114300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87561" y="2896361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171450" y="0"/>
                  </a:moveTo>
                  <a:lnTo>
                    <a:pt x="57150" y="0"/>
                  </a:lnTo>
                  <a:lnTo>
                    <a:pt x="57150" y="571500"/>
                  </a:lnTo>
                  <a:lnTo>
                    <a:pt x="0" y="571500"/>
                  </a:lnTo>
                  <a:lnTo>
                    <a:pt x="114300" y="685800"/>
                  </a:lnTo>
                  <a:lnTo>
                    <a:pt x="228600" y="571500"/>
                  </a:lnTo>
                  <a:lnTo>
                    <a:pt x="171450" y="57150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87561" y="2896361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0" y="571500"/>
                  </a:moveTo>
                  <a:lnTo>
                    <a:pt x="57150" y="571500"/>
                  </a:lnTo>
                  <a:lnTo>
                    <a:pt x="57150" y="0"/>
                  </a:lnTo>
                  <a:lnTo>
                    <a:pt x="171450" y="0"/>
                  </a:lnTo>
                  <a:lnTo>
                    <a:pt x="171450" y="571500"/>
                  </a:lnTo>
                  <a:lnTo>
                    <a:pt x="228600" y="571500"/>
                  </a:lnTo>
                  <a:lnTo>
                    <a:pt x="114300" y="685800"/>
                  </a:lnTo>
                  <a:lnTo>
                    <a:pt x="0" y="5715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155" y="1042416"/>
            <a:ext cx="8400415" cy="5581015"/>
            <a:chOff x="486155" y="1042416"/>
            <a:chExt cx="8400415" cy="5581015"/>
          </a:xfrm>
        </p:grpSpPr>
        <p:sp>
          <p:nvSpPr>
            <p:cNvPr id="3" name="object 3"/>
            <p:cNvSpPr/>
            <p:nvPr/>
          </p:nvSpPr>
          <p:spPr>
            <a:xfrm>
              <a:off x="486155" y="1042416"/>
              <a:ext cx="8400288" cy="5580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7511" y="1504188"/>
              <a:ext cx="7533132" cy="43174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399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7391400" y="0"/>
                  </a:moveTo>
                  <a:lnTo>
                    <a:pt x="914400" y="0"/>
                  </a:lnTo>
                  <a:lnTo>
                    <a:pt x="865837" y="1267"/>
                  </a:lnTo>
                  <a:lnTo>
                    <a:pt x="817935" y="5028"/>
                  </a:lnTo>
                  <a:lnTo>
                    <a:pt x="770756" y="11219"/>
                  </a:lnTo>
                  <a:lnTo>
                    <a:pt x="724364" y="19776"/>
                  </a:lnTo>
                  <a:lnTo>
                    <a:pt x="678821" y="30637"/>
                  </a:lnTo>
                  <a:lnTo>
                    <a:pt x="634192" y="43738"/>
                  </a:lnTo>
                  <a:lnTo>
                    <a:pt x="590538" y="59016"/>
                  </a:lnTo>
                  <a:lnTo>
                    <a:pt x="547924" y="76408"/>
                  </a:lnTo>
                  <a:lnTo>
                    <a:pt x="506412" y="95851"/>
                  </a:lnTo>
                  <a:lnTo>
                    <a:pt x="466066" y="117281"/>
                  </a:lnTo>
                  <a:lnTo>
                    <a:pt x="426949" y="140635"/>
                  </a:lnTo>
                  <a:lnTo>
                    <a:pt x="389124" y="165849"/>
                  </a:lnTo>
                  <a:lnTo>
                    <a:pt x="352654" y="192862"/>
                  </a:lnTo>
                  <a:lnTo>
                    <a:pt x="317602" y="221609"/>
                  </a:lnTo>
                  <a:lnTo>
                    <a:pt x="284033" y="252027"/>
                  </a:lnTo>
                  <a:lnTo>
                    <a:pt x="252008" y="284053"/>
                  </a:lnTo>
                  <a:lnTo>
                    <a:pt x="221592" y="317623"/>
                  </a:lnTo>
                  <a:lnTo>
                    <a:pt x="192846" y="352675"/>
                  </a:lnTo>
                  <a:lnTo>
                    <a:pt x="165835" y="389146"/>
                  </a:lnTo>
                  <a:lnTo>
                    <a:pt x="140622" y="426971"/>
                  </a:lnTo>
                  <a:lnTo>
                    <a:pt x="117270" y="466088"/>
                  </a:lnTo>
                  <a:lnTo>
                    <a:pt x="95842" y="506434"/>
                  </a:lnTo>
                  <a:lnTo>
                    <a:pt x="76401" y="547945"/>
                  </a:lnTo>
                  <a:lnTo>
                    <a:pt x="59010" y="590559"/>
                  </a:lnTo>
                  <a:lnTo>
                    <a:pt x="43734" y="634211"/>
                  </a:lnTo>
                  <a:lnTo>
                    <a:pt x="30634" y="678839"/>
                  </a:lnTo>
                  <a:lnTo>
                    <a:pt x="19774" y="724379"/>
                  </a:lnTo>
                  <a:lnTo>
                    <a:pt x="11217" y="770768"/>
                  </a:lnTo>
                  <a:lnTo>
                    <a:pt x="5027" y="817944"/>
                  </a:lnTo>
                  <a:lnTo>
                    <a:pt x="1267" y="865842"/>
                  </a:lnTo>
                  <a:lnTo>
                    <a:pt x="0" y="914400"/>
                  </a:lnTo>
                  <a:lnTo>
                    <a:pt x="0" y="4571974"/>
                  </a:lnTo>
                  <a:lnTo>
                    <a:pt x="1267" y="4620539"/>
                  </a:lnTo>
                  <a:lnTo>
                    <a:pt x="5027" y="4668443"/>
                  </a:lnTo>
                  <a:lnTo>
                    <a:pt x="11217" y="4715624"/>
                  </a:lnTo>
                  <a:lnTo>
                    <a:pt x="19774" y="4762018"/>
                  </a:lnTo>
                  <a:lnTo>
                    <a:pt x="30634" y="4807563"/>
                  </a:lnTo>
                  <a:lnTo>
                    <a:pt x="43734" y="4852194"/>
                  </a:lnTo>
                  <a:lnTo>
                    <a:pt x="59010" y="4895849"/>
                  </a:lnTo>
                  <a:lnTo>
                    <a:pt x="76401" y="4938465"/>
                  </a:lnTo>
                  <a:lnTo>
                    <a:pt x="95842" y="4979978"/>
                  </a:lnTo>
                  <a:lnTo>
                    <a:pt x="117270" y="5020325"/>
                  </a:lnTo>
                  <a:lnTo>
                    <a:pt x="140622" y="5059443"/>
                  </a:lnTo>
                  <a:lnTo>
                    <a:pt x="165835" y="5097270"/>
                  </a:lnTo>
                  <a:lnTo>
                    <a:pt x="192846" y="5133740"/>
                  </a:lnTo>
                  <a:lnTo>
                    <a:pt x="221592" y="5168792"/>
                  </a:lnTo>
                  <a:lnTo>
                    <a:pt x="252008" y="5202363"/>
                  </a:lnTo>
                  <a:lnTo>
                    <a:pt x="284033" y="5234388"/>
                  </a:lnTo>
                  <a:lnTo>
                    <a:pt x="317602" y="5264805"/>
                  </a:lnTo>
                  <a:lnTo>
                    <a:pt x="352654" y="5293551"/>
                  </a:lnTo>
                  <a:lnTo>
                    <a:pt x="389124" y="5320562"/>
                  </a:lnTo>
                  <a:lnTo>
                    <a:pt x="426949" y="5345776"/>
                  </a:lnTo>
                  <a:lnTo>
                    <a:pt x="466066" y="5369128"/>
                  </a:lnTo>
                  <a:lnTo>
                    <a:pt x="506412" y="5390557"/>
                  </a:lnTo>
                  <a:lnTo>
                    <a:pt x="547924" y="5409998"/>
                  </a:lnTo>
                  <a:lnTo>
                    <a:pt x="590538" y="5427388"/>
                  </a:lnTo>
                  <a:lnTo>
                    <a:pt x="634192" y="5442665"/>
                  </a:lnTo>
                  <a:lnTo>
                    <a:pt x="678821" y="5455765"/>
                  </a:lnTo>
                  <a:lnTo>
                    <a:pt x="724364" y="5466625"/>
                  </a:lnTo>
                  <a:lnTo>
                    <a:pt x="770756" y="5475182"/>
                  </a:lnTo>
                  <a:lnTo>
                    <a:pt x="817935" y="5481372"/>
                  </a:lnTo>
                  <a:lnTo>
                    <a:pt x="865837" y="5485132"/>
                  </a:lnTo>
                  <a:lnTo>
                    <a:pt x="914400" y="5486400"/>
                  </a:lnTo>
                  <a:lnTo>
                    <a:pt x="7391400" y="5486400"/>
                  </a:lnTo>
                  <a:lnTo>
                    <a:pt x="7439957" y="5485132"/>
                  </a:lnTo>
                  <a:lnTo>
                    <a:pt x="7487855" y="5481372"/>
                  </a:lnTo>
                  <a:lnTo>
                    <a:pt x="7535031" y="5475182"/>
                  </a:lnTo>
                  <a:lnTo>
                    <a:pt x="7581420" y="5466625"/>
                  </a:lnTo>
                  <a:lnTo>
                    <a:pt x="7626960" y="5455765"/>
                  </a:lnTo>
                  <a:lnTo>
                    <a:pt x="7671588" y="5442665"/>
                  </a:lnTo>
                  <a:lnTo>
                    <a:pt x="7715240" y="5427388"/>
                  </a:lnTo>
                  <a:lnTo>
                    <a:pt x="7757854" y="5409998"/>
                  </a:lnTo>
                  <a:lnTo>
                    <a:pt x="7799365" y="5390557"/>
                  </a:lnTo>
                  <a:lnTo>
                    <a:pt x="7839711" y="5369128"/>
                  </a:lnTo>
                  <a:lnTo>
                    <a:pt x="7878828" y="5345776"/>
                  </a:lnTo>
                  <a:lnTo>
                    <a:pt x="7916653" y="5320562"/>
                  </a:lnTo>
                  <a:lnTo>
                    <a:pt x="7953124" y="5293551"/>
                  </a:lnTo>
                  <a:lnTo>
                    <a:pt x="7988176" y="5264805"/>
                  </a:lnTo>
                  <a:lnTo>
                    <a:pt x="8021746" y="5234388"/>
                  </a:lnTo>
                  <a:lnTo>
                    <a:pt x="8053772" y="5202363"/>
                  </a:lnTo>
                  <a:lnTo>
                    <a:pt x="8084190" y="5168792"/>
                  </a:lnTo>
                  <a:lnTo>
                    <a:pt x="8112937" y="5133740"/>
                  </a:lnTo>
                  <a:lnTo>
                    <a:pt x="8139950" y="5097270"/>
                  </a:lnTo>
                  <a:lnTo>
                    <a:pt x="8165164" y="5059443"/>
                  </a:lnTo>
                  <a:lnTo>
                    <a:pt x="8188518" y="5020325"/>
                  </a:lnTo>
                  <a:lnTo>
                    <a:pt x="8209948" y="4979978"/>
                  </a:lnTo>
                  <a:lnTo>
                    <a:pt x="8229391" y="4938465"/>
                  </a:lnTo>
                  <a:lnTo>
                    <a:pt x="8246783" y="4895849"/>
                  </a:lnTo>
                  <a:lnTo>
                    <a:pt x="8262061" y="4852194"/>
                  </a:lnTo>
                  <a:lnTo>
                    <a:pt x="8275162" y="4807563"/>
                  </a:lnTo>
                  <a:lnTo>
                    <a:pt x="8286023" y="4762018"/>
                  </a:lnTo>
                  <a:lnTo>
                    <a:pt x="8294580" y="4715624"/>
                  </a:lnTo>
                  <a:lnTo>
                    <a:pt x="8300771" y="4668443"/>
                  </a:lnTo>
                  <a:lnTo>
                    <a:pt x="8304532" y="4620539"/>
                  </a:lnTo>
                  <a:lnTo>
                    <a:pt x="8305800" y="4571974"/>
                  </a:lnTo>
                  <a:lnTo>
                    <a:pt x="8305800" y="914400"/>
                  </a:lnTo>
                  <a:lnTo>
                    <a:pt x="8304532" y="865842"/>
                  </a:lnTo>
                  <a:lnTo>
                    <a:pt x="8300771" y="817944"/>
                  </a:lnTo>
                  <a:lnTo>
                    <a:pt x="8294580" y="770768"/>
                  </a:lnTo>
                  <a:lnTo>
                    <a:pt x="8286023" y="724379"/>
                  </a:lnTo>
                  <a:lnTo>
                    <a:pt x="8275162" y="678839"/>
                  </a:lnTo>
                  <a:lnTo>
                    <a:pt x="8262061" y="634211"/>
                  </a:lnTo>
                  <a:lnTo>
                    <a:pt x="8246783" y="590559"/>
                  </a:lnTo>
                  <a:lnTo>
                    <a:pt x="8229391" y="547945"/>
                  </a:lnTo>
                  <a:lnTo>
                    <a:pt x="8209948" y="506434"/>
                  </a:lnTo>
                  <a:lnTo>
                    <a:pt x="8188518" y="466088"/>
                  </a:lnTo>
                  <a:lnTo>
                    <a:pt x="8165164" y="426971"/>
                  </a:lnTo>
                  <a:lnTo>
                    <a:pt x="8139950" y="389146"/>
                  </a:lnTo>
                  <a:lnTo>
                    <a:pt x="8112937" y="352675"/>
                  </a:lnTo>
                  <a:lnTo>
                    <a:pt x="8084190" y="317623"/>
                  </a:lnTo>
                  <a:lnTo>
                    <a:pt x="8053772" y="284053"/>
                  </a:lnTo>
                  <a:lnTo>
                    <a:pt x="8021746" y="252027"/>
                  </a:lnTo>
                  <a:lnTo>
                    <a:pt x="7988176" y="221609"/>
                  </a:lnTo>
                  <a:lnTo>
                    <a:pt x="7953124" y="192862"/>
                  </a:lnTo>
                  <a:lnTo>
                    <a:pt x="7916653" y="165849"/>
                  </a:lnTo>
                  <a:lnTo>
                    <a:pt x="7878828" y="140635"/>
                  </a:lnTo>
                  <a:lnTo>
                    <a:pt x="7839711" y="117281"/>
                  </a:lnTo>
                  <a:lnTo>
                    <a:pt x="7799365" y="95851"/>
                  </a:lnTo>
                  <a:lnTo>
                    <a:pt x="7757854" y="76408"/>
                  </a:lnTo>
                  <a:lnTo>
                    <a:pt x="7715240" y="59016"/>
                  </a:lnTo>
                  <a:lnTo>
                    <a:pt x="7671588" y="43738"/>
                  </a:lnTo>
                  <a:lnTo>
                    <a:pt x="7626960" y="30637"/>
                  </a:lnTo>
                  <a:lnTo>
                    <a:pt x="7581420" y="19776"/>
                  </a:lnTo>
                  <a:lnTo>
                    <a:pt x="7535031" y="11219"/>
                  </a:lnTo>
                  <a:lnTo>
                    <a:pt x="7487855" y="5028"/>
                  </a:lnTo>
                  <a:lnTo>
                    <a:pt x="7439957" y="1267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399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0" y="914400"/>
                  </a:moveTo>
                  <a:lnTo>
                    <a:pt x="1267" y="865842"/>
                  </a:lnTo>
                  <a:lnTo>
                    <a:pt x="5027" y="817944"/>
                  </a:lnTo>
                  <a:lnTo>
                    <a:pt x="11217" y="770768"/>
                  </a:lnTo>
                  <a:lnTo>
                    <a:pt x="19774" y="724379"/>
                  </a:lnTo>
                  <a:lnTo>
                    <a:pt x="30634" y="678839"/>
                  </a:lnTo>
                  <a:lnTo>
                    <a:pt x="43734" y="634211"/>
                  </a:lnTo>
                  <a:lnTo>
                    <a:pt x="59010" y="590559"/>
                  </a:lnTo>
                  <a:lnTo>
                    <a:pt x="76401" y="547945"/>
                  </a:lnTo>
                  <a:lnTo>
                    <a:pt x="95842" y="506434"/>
                  </a:lnTo>
                  <a:lnTo>
                    <a:pt x="117270" y="466088"/>
                  </a:lnTo>
                  <a:lnTo>
                    <a:pt x="140622" y="426971"/>
                  </a:lnTo>
                  <a:lnTo>
                    <a:pt x="165835" y="389146"/>
                  </a:lnTo>
                  <a:lnTo>
                    <a:pt x="192846" y="352675"/>
                  </a:lnTo>
                  <a:lnTo>
                    <a:pt x="221592" y="317623"/>
                  </a:lnTo>
                  <a:lnTo>
                    <a:pt x="252008" y="284053"/>
                  </a:lnTo>
                  <a:lnTo>
                    <a:pt x="284033" y="252027"/>
                  </a:lnTo>
                  <a:lnTo>
                    <a:pt x="317602" y="221609"/>
                  </a:lnTo>
                  <a:lnTo>
                    <a:pt x="352654" y="192862"/>
                  </a:lnTo>
                  <a:lnTo>
                    <a:pt x="389124" y="165849"/>
                  </a:lnTo>
                  <a:lnTo>
                    <a:pt x="426949" y="140635"/>
                  </a:lnTo>
                  <a:lnTo>
                    <a:pt x="466066" y="117281"/>
                  </a:lnTo>
                  <a:lnTo>
                    <a:pt x="506412" y="95851"/>
                  </a:lnTo>
                  <a:lnTo>
                    <a:pt x="547924" y="76408"/>
                  </a:lnTo>
                  <a:lnTo>
                    <a:pt x="590538" y="59016"/>
                  </a:lnTo>
                  <a:lnTo>
                    <a:pt x="634192" y="43738"/>
                  </a:lnTo>
                  <a:lnTo>
                    <a:pt x="678821" y="30637"/>
                  </a:lnTo>
                  <a:lnTo>
                    <a:pt x="724364" y="19776"/>
                  </a:lnTo>
                  <a:lnTo>
                    <a:pt x="770756" y="11219"/>
                  </a:lnTo>
                  <a:lnTo>
                    <a:pt x="817935" y="5028"/>
                  </a:lnTo>
                  <a:lnTo>
                    <a:pt x="865837" y="1267"/>
                  </a:lnTo>
                  <a:lnTo>
                    <a:pt x="914400" y="0"/>
                  </a:lnTo>
                  <a:lnTo>
                    <a:pt x="7391400" y="0"/>
                  </a:lnTo>
                  <a:lnTo>
                    <a:pt x="7439957" y="1267"/>
                  </a:lnTo>
                  <a:lnTo>
                    <a:pt x="7487855" y="5028"/>
                  </a:lnTo>
                  <a:lnTo>
                    <a:pt x="7535031" y="11219"/>
                  </a:lnTo>
                  <a:lnTo>
                    <a:pt x="7581420" y="19776"/>
                  </a:lnTo>
                  <a:lnTo>
                    <a:pt x="7626960" y="30637"/>
                  </a:lnTo>
                  <a:lnTo>
                    <a:pt x="7671588" y="43738"/>
                  </a:lnTo>
                  <a:lnTo>
                    <a:pt x="7715240" y="59016"/>
                  </a:lnTo>
                  <a:lnTo>
                    <a:pt x="7757854" y="76408"/>
                  </a:lnTo>
                  <a:lnTo>
                    <a:pt x="7799365" y="95851"/>
                  </a:lnTo>
                  <a:lnTo>
                    <a:pt x="7839711" y="117281"/>
                  </a:lnTo>
                  <a:lnTo>
                    <a:pt x="7878828" y="140635"/>
                  </a:lnTo>
                  <a:lnTo>
                    <a:pt x="7916653" y="165849"/>
                  </a:lnTo>
                  <a:lnTo>
                    <a:pt x="7953124" y="192862"/>
                  </a:lnTo>
                  <a:lnTo>
                    <a:pt x="7988176" y="221609"/>
                  </a:lnTo>
                  <a:lnTo>
                    <a:pt x="8021746" y="252027"/>
                  </a:lnTo>
                  <a:lnTo>
                    <a:pt x="8053772" y="284053"/>
                  </a:lnTo>
                  <a:lnTo>
                    <a:pt x="8084190" y="317623"/>
                  </a:lnTo>
                  <a:lnTo>
                    <a:pt x="8112937" y="352675"/>
                  </a:lnTo>
                  <a:lnTo>
                    <a:pt x="8139950" y="389146"/>
                  </a:lnTo>
                  <a:lnTo>
                    <a:pt x="8165164" y="426971"/>
                  </a:lnTo>
                  <a:lnTo>
                    <a:pt x="8188518" y="466088"/>
                  </a:lnTo>
                  <a:lnTo>
                    <a:pt x="8209948" y="506434"/>
                  </a:lnTo>
                  <a:lnTo>
                    <a:pt x="8229391" y="547945"/>
                  </a:lnTo>
                  <a:lnTo>
                    <a:pt x="8246783" y="590559"/>
                  </a:lnTo>
                  <a:lnTo>
                    <a:pt x="8262061" y="634211"/>
                  </a:lnTo>
                  <a:lnTo>
                    <a:pt x="8275162" y="678839"/>
                  </a:lnTo>
                  <a:lnTo>
                    <a:pt x="8286023" y="724379"/>
                  </a:lnTo>
                  <a:lnTo>
                    <a:pt x="8294580" y="770768"/>
                  </a:lnTo>
                  <a:lnTo>
                    <a:pt x="8300771" y="817944"/>
                  </a:lnTo>
                  <a:lnTo>
                    <a:pt x="8304532" y="865842"/>
                  </a:lnTo>
                  <a:lnTo>
                    <a:pt x="8305800" y="914400"/>
                  </a:lnTo>
                  <a:lnTo>
                    <a:pt x="8305800" y="4571974"/>
                  </a:lnTo>
                  <a:lnTo>
                    <a:pt x="8304532" y="4620539"/>
                  </a:lnTo>
                  <a:lnTo>
                    <a:pt x="8300771" y="4668443"/>
                  </a:lnTo>
                  <a:lnTo>
                    <a:pt x="8294580" y="4715624"/>
                  </a:lnTo>
                  <a:lnTo>
                    <a:pt x="8286023" y="4762018"/>
                  </a:lnTo>
                  <a:lnTo>
                    <a:pt x="8275162" y="4807563"/>
                  </a:lnTo>
                  <a:lnTo>
                    <a:pt x="8262061" y="4852194"/>
                  </a:lnTo>
                  <a:lnTo>
                    <a:pt x="8246783" y="4895849"/>
                  </a:lnTo>
                  <a:lnTo>
                    <a:pt x="8229391" y="4938465"/>
                  </a:lnTo>
                  <a:lnTo>
                    <a:pt x="8209948" y="4979978"/>
                  </a:lnTo>
                  <a:lnTo>
                    <a:pt x="8188518" y="5020325"/>
                  </a:lnTo>
                  <a:lnTo>
                    <a:pt x="8165164" y="5059443"/>
                  </a:lnTo>
                  <a:lnTo>
                    <a:pt x="8139950" y="5097270"/>
                  </a:lnTo>
                  <a:lnTo>
                    <a:pt x="8112937" y="5133740"/>
                  </a:lnTo>
                  <a:lnTo>
                    <a:pt x="8084190" y="5168792"/>
                  </a:lnTo>
                  <a:lnTo>
                    <a:pt x="8053772" y="5202363"/>
                  </a:lnTo>
                  <a:lnTo>
                    <a:pt x="8021746" y="5234388"/>
                  </a:lnTo>
                  <a:lnTo>
                    <a:pt x="7988176" y="5264805"/>
                  </a:lnTo>
                  <a:lnTo>
                    <a:pt x="7953124" y="5293551"/>
                  </a:lnTo>
                  <a:lnTo>
                    <a:pt x="7916653" y="5320562"/>
                  </a:lnTo>
                  <a:lnTo>
                    <a:pt x="7878828" y="5345776"/>
                  </a:lnTo>
                  <a:lnTo>
                    <a:pt x="7839711" y="5369128"/>
                  </a:lnTo>
                  <a:lnTo>
                    <a:pt x="7799365" y="5390557"/>
                  </a:lnTo>
                  <a:lnTo>
                    <a:pt x="7757854" y="5409998"/>
                  </a:lnTo>
                  <a:lnTo>
                    <a:pt x="7715240" y="5427388"/>
                  </a:lnTo>
                  <a:lnTo>
                    <a:pt x="7671588" y="5442665"/>
                  </a:lnTo>
                  <a:lnTo>
                    <a:pt x="7626960" y="5455765"/>
                  </a:lnTo>
                  <a:lnTo>
                    <a:pt x="7581420" y="5466625"/>
                  </a:lnTo>
                  <a:lnTo>
                    <a:pt x="7535031" y="5475182"/>
                  </a:lnTo>
                  <a:lnTo>
                    <a:pt x="7487855" y="5481372"/>
                  </a:lnTo>
                  <a:lnTo>
                    <a:pt x="7439957" y="5485132"/>
                  </a:lnTo>
                  <a:lnTo>
                    <a:pt x="7391400" y="5486400"/>
                  </a:lnTo>
                  <a:lnTo>
                    <a:pt x="914400" y="5486400"/>
                  </a:lnTo>
                  <a:lnTo>
                    <a:pt x="865837" y="5485132"/>
                  </a:lnTo>
                  <a:lnTo>
                    <a:pt x="817935" y="5481372"/>
                  </a:lnTo>
                  <a:lnTo>
                    <a:pt x="770756" y="5475182"/>
                  </a:lnTo>
                  <a:lnTo>
                    <a:pt x="724364" y="5466625"/>
                  </a:lnTo>
                  <a:lnTo>
                    <a:pt x="678821" y="5455765"/>
                  </a:lnTo>
                  <a:lnTo>
                    <a:pt x="634192" y="5442665"/>
                  </a:lnTo>
                  <a:lnTo>
                    <a:pt x="590538" y="5427388"/>
                  </a:lnTo>
                  <a:lnTo>
                    <a:pt x="547924" y="5409998"/>
                  </a:lnTo>
                  <a:lnTo>
                    <a:pt x="506412" y="5390557"/>
                  </a:lnTo>
                  <a:lnTo>
                    <a:pt x="466066" y="5369128"/>
                  </a:lnTo>
                  <a:lnTo>
                    <a:pt x="426949" y="5345776"/>
                  </a:lnTo>
                  <a:lnTo>
                    <a:pt x="389124" y="5320562"/>
                  </a:lnTo>
                  <a:lnTo>
                    <a:pt x="352654" y="5293551"/>
                  </a:lnTo>
                  <a:lnTo>
                    <a:pt x="317602" y="5264805"/>
                  </a:lnTo>
                  <a:lnTo>
                    <a:pt x="284033" y="5234388"/>
                  </a:lnTo>
                  <a:lnTo>
                    <a:pt x="252008" y="5202363"/>
                  </a:lnTo>
                  <a:lnTo>
                    <a:pt x="221592" y="5168792"/>
                  </a:lnTo>
                  <a:lnTo>
                    <a:pt x="192846" y="5133740"/>
                  </a:lnTo>
                  <a:lnTo>
                    <a:pt x="165835" y="5097270"/>
                  </a:lnTo>
                  <a:lnTo>
                    <a:pt x="140622" y="5059443"/>
                  </a:lnTo>
                  <a:lnTo>
                    <a:pt x="117270" y="5020325"/>
                  </a:lnTo>
                  <a:lnTo>
                    <a:pt x="95842" y="4979978"/>
                  </a:lnTo>
                  <a:lnTo>
                    <a:pt x="76401" y="4938465"/>
                  </a:lnTo>
                  <a:lnTo>
                    <a:pt x="59010" y="4895849"/>
                  </a:lnTo>
                  <a:lnTo>
                    <a:pt x="43734" y="4852194"/>
                  </a:lnTo>
                  <a:lnTo>
                    <a:pt x="30634" y="4807563"/>
                  </a:lnTo>
                  <a:lnTo>
                    <a:pt x="19774" y="4762018"/>
                  </a:lnTo>
                  <a:lnTo>
                    <a:pt x="11217" y="4715624"/>
                  </a:lnTo>
                  <a:lnTo>
                    <a:pt x="5027" y="4668443"/>
                  </a:lnTo>
                  <a:lnTo>
                    <a:pt x="1267" y="4620539"/>
                  </a:lnTo>
                  <a:lnTo>
                    <a:pt x="0" y="4571974"/>
                  </a:lnTo>
                  <a:lnTo>
                    <a:pt x="0" y="9144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0059" y="1592021"/>
            <a:ext cx="7108825" cy="3984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Measures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required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hemostatic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plug to</a:t>
            </a:r>
            <a:r>
              <a:rPr sz="24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form.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26352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Lack of any clotting factor or platelet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abnormalities</a:t>
            </a:r>
            <a:r>
              <a:rPr sz="2400" spc="-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will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prolong the bleeding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72072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used to screen disorders of platelet function</a:t>
            </a:r>
            <a:r>
              <a:rPr sz="24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thrombocytopenia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Normal Bleeding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Time: </a:t>
            </a:r>
            <a:r>
              <a:rPr sz="2400" b="1" dirty="0">
                <a:latin typeface="Times New Roman"/>
                <a:cs typeface="Times New Roman"/>
              </a:rPr>
              <a:t>2 - 6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minutes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Methods are: </a:t>
            </a:r>
            <a:r>
              <a:rPr sz="2400" b="1" spc="-5" dirty="0">
                <a:latin typeface="Times New Roman"/>
                <a:cs typeface="Times New Roman"/>
              </a:rPr>
              <a:t>Duke method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b="1" spc="-20" dirty="0">
                <a:latin typeface="Times New Roman"/>
                <a:cs typeface="Times New Roman"/>
              </a:rPr>
              <a:t>Ivy’s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method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69007" y="239268"/>
            <a:ext cx="5207635" cy="688975"/>
            <a:chOff x="1969007" y="239268"/>
            <a:chExt cx="5207635" cy="688975"/>
          </a:xfrm>
        </p:grpSpPr>
        <p:sp>
          <p:nvSpPr>
            <p:cNvPr id="9" name="object 9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5071110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5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5071110" y="662939"/>
                  </a:lnTo>
                  <a:lnTo>
                    <a:pt x="5114091" y="654248"/>
                  </a:lnTo>
                  <a:lnTo>
                    <a:pt x="5149214" y="630554"/>
                  </a:lnTo>
                  <a:lnTo>
                    <a:pt x="5172908" y="595431"/>
                  </a:lnTo>
                  <a:lnTo>
                    <a:pt x="5181599" y="552450"/>
                  </a:lnTo>
                  <a:lnTo>
                    <a:pt x="5181599" y="110489"/>
                  </a:lnTo>
                  <a:lnTo>
                    <a:pt x="5172908" y="67508"/>
                  </a:lnTo>
                  <a:lnTo>
                    <a:pt x="5149215" y="32385"/>
                  </a:lnTo>
                  <a:lnTo>
                    <a:pt x="5114091" y="8691"/>
                  </a:lnTo>
                  <a:lnTo>
                    <a:pt x="50711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5071110" y="0"/>
                  </a:lnTo>
                  <a:lnTo>
                    <a:pt x="5114091" y="8691"/>
                  </a:lnTo>
                  <a:lnTo>
                    <a:pt x="5149215" y="32385"/>
                  </a:lnTo>
                  <a:lnTo>
                    <a:pt x="5172908" y="67508"/>
                  </a:lnTo>
                  <a:lnTo>
                    <a:pt x="5181599" y="110489"/>
                  </a:lnTo>
                  <a:lnTo>
                    <a:pt x="5181599" y="552450"/>
                  </a:lnTo>
                  <a:lnTo>
                    <a:pt x="5172908" y="595431"/>
                  </a:lnTo>
                  <a:lnTo>
                    <a:pt x="5149214" y="630554"/>
                  </a:lnTo>
                  <a:lnTo>
                    <a:pt x="5114091" y="654248"/>
                  </a:lnTo>
                  <a:lnTo>
                    <a:pt x="5071110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285235" y="265633"/>
            <a:ext cx="243967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5" dirty="0">
                <a:solidFill>
                  <a:srgbClr val="FFFFFF"/>
                </a:solidFill>
                <a:latin typeface="Carlito"/>
                <a:cs typeface="Carlito"/>
              </a:rPr>
              <a:t>Bleeding</a:t>
            </a:r>
            <a:r>
              <a:rPr sz="3300" b="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spc="-5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3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155" y="966216"/>
            <a:ext cx="8400415" cy="2380615"/>
            <a:chOff x="486155" y="966216"/>
            <a:chExt cx="8400415" cy="2380615"/>
          </a:xfrm>
        </p:grpSpPr>
        <p:sp>
          <p:nvSpPr>
            <p:cNvPr id="3" name="object 3"/>
            <p:cNvSpPr/>
            <p:nvPr/>
          </p:nvSpPr>
          <p:spPr>
            <a:xfrm>
              <a:off x="486155" y="966216"/>
              <a:ext cx="8400288" cy="2380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0539" y="1290828"/>
              <a:ext cx="8307324" cy="182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399" y="990600"/>
              <a:ext cx="8305800" cy="2286000"/>
            </a:xfrm>
            <a:custGeom>
              <a:avLst/>
              <a:gdLst/>
              <a:ahLst/>
              <a:cxnLst/>
              <a:rect l="l" t="t" r="r" b="b"/>
              <a:pathLst>
                <a:path w="8305800" h="2286000">
                  <a:moveTo>
                    <a:pt x="7924800" y="0"/>
                  </a:moveTo>
                  <a:lnTo>
                    <a:pt x="381012" y="0"/>
                  </a:lnTo>
                  <a:lnTo>
                    <a:pt x="333219" y="2968"/>
                  </a:lnTo>
                  <a:lnTo>
                    <a:pt x="287197" y="11634"/>
                  </a:lnTo>
                  <a:lnTo>
                    <a:pt x="243304" y="25643"/>
                  </a:lnTo>
                  <a:lnTo>
                    <a:pt x="201897" y="44636"/>
                  </a:lnTo>
                  <a:lnTo>
                    <a:pt x="163332" y="68257"/>
                  </a:lnTo>
                  <a:lnTo>
                    <a:pt x="127967" y="96149"/>
                  </a:lnTo>
                  <a:lnTo>
                    <a:pt x="96159" y="127955"/>
                  </a:lnTo>
                  <a:lnTo>
                    <a:pt x="68265" y="163318"/>
                  </a:lnTo>
                  <a:lnTo>
                    <a:pt x="44641" y="201881"/>
                  </a:lnTo>
                  <a:lnTo>
                    <a:pt x="25646" y="243288"/>
                  </a:lnTo>
                  <a:lnTo>
                    <a:pt x="11636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0" y="1905000"/>
                  </a:lnTo>
                  <a:lnTo>
                    <a:pt x="2968" y="1952795"/>
                  </a:lnTo>
                  <a:lnTo>
                    <a:pt x="11636" y="1998818"/>
                  </a:lnTo>
                  <a:lnTo>
                    <a:pt x="25646" y="2042711"/>
                  </a:lnTo>
                  <a:lnTo>
                    <a:pt x="44641" y="2084118"/>
                  </a:lnTo>
                  <a:lnTo>
                    <a:pt x="68265" y="2122681"/>
                  </a:lnTo>
                  <a:lnTo>
                    <a:pt x="96159" y="2158044"/>
                  </a:lnTo>
                  <a:lnTo>
                    <a:pt x="127967" y="2189850"/>
                  </a:lnTo>
                  <a:lnTo>
                    <a:pt x="163332" y="2217742"/>
                  </a:lnTo>
                  <a:lnTo>
                    <a:pt x="201897" y="2241363"/>
                  </a:lnTo>
                  <a:lnTo>
                    <a:pt x="243304" y="2260356"/>
                  </a:lnTo>
                  <a:lnTo>
                    <a:pt x="287197" y="2274365"/>
                  </a:lnTo>
                  <a:lnTo>
                    <a:pt x="333219" y="2283031"/>
                  </a:lnTo>
                  <a:lnTo>
                    <a:pt x="381012" y="2286000"/>
                  </a:lnTo>
                  <a:lnTo>
                    <a:pt x="7924800" y="2286000"/>
                  </a:lnTo>
                  <a:lnTo>
                    <a:pt x="7972595" y="2283031"/>
                  </a:lnTo>
                  <a:lnTo>
                    <a:pt x="8018618" y="2274365"/>
                  </a:lnTo>
                  <a:lnTo>
                    <a:pt x="8062511" y="2260356"/>
                  </a:lnTo>
                  <a:lnTo>
                    <a:pt x="8103918" y="2241363"/>
                  </a:lnTo>
                  <a:lnTo>
                    <a:pt x="8142481" y="2217742"/>
                  </a:lnTo>
                  <a:lnTo>
                    <a:pt x="8177844" y="2189850"/>
                  </a:lnTo>
                  <a:lnTo>
                    <a:pt x="8209650" y="2158044"/>
                  </a:lnTo>
                  <a:lnTo>
                    <a:pt x="8237542" y="2122681"/>
                  </a:lnTo>
                  <a:lnTo>
                    <a:pt x="8261163" y="2084118"/>
                  </a:lnTo>
                  <a:lnTo>
                    <a:pt x="8280156" y="2042711"/>
                  </a:lnTo>
                  <a:lnTo>
                    <a:pt x="8294165" y="1998818"/>
                  </a:lnTo>
                  <a:lnTo>
                    <a:pt x="8302831" y="1952795"/>
                  </a:lnTo>
                  <a:lnTo>
                    <a:pt x="8305800" y="1905000"/>
                  </a:lnTo>
                  <a:lnTo>
                    <a:pt x="8305800" y="381000"/>
                  </a:lnTo>
                  <a:lnTo>
                    <a:pt x="8302831" y="333204"/>
                  </a:lnTo>
                  <a:lnTo>
                    <a:pt x="8294165" y="287181"/>
                  </a:lnTo>
                  <a:lnTo>
                    <a:pt x="8280156" y="243288"/>
                  </a:lnTo>
                  <a:lnTo>
                    <a:pt x="8261163" y="201881"/>
                  </a:lnTo>
                  <a:lnTo>
                    <a:pt x="8237542" y="163318"/>
                  </a:lnTo>
                  <a:lnTo>
                    <a:pt x="8209650" y="127955"/>
                  </a:lnTo>
                  <a:lnTo>
                    <a:pt x="8177844" y="96149"/>
                  </a:lnTo>
                  <a:lnTo>
                    <a:pt x="8142481" y="68257"/>
                  </a:lnTo>
                  <a:lnTo>
                    <a:pt x="8103918" y="44636"/>
                  </a:lnTo>
                  <a:lnTo>
                    <a:pt x="8062511" y="25643"/>
                  </a:lnTo>
                  <a:lnTo>
                    <a:pt x="8018618" y="11634"/>
                  </a:lnTo>
                  <a:lnTo>
                    <a:pt x="7972595" y="2968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399" y="990600"/>
              <a:ext cx="8305800" cy="2286000"/>
            </a:xfrm>
            <a:custGeom>
              <a:avLst/>
              <a:gdLst/>
              <a:ahLst/>
              <a:cxnLst/>
              <a:rect l="l" t="t" r="r" b="b"/>
              <a:pathLst>
                <a:path w="8305800" h="2286000">
                  <a:moveTo>
                    <a:pt x="0" y="381000"/>
                  </a:moveTo>
                  <a:lnTo>
                    <a:pt x="2968" y="333204"/>
                  </a:lnTo>
                  <a:lnTo>
                    <a:pt x="11636" y="287181"/>
                  </a:lnTo>
                  <a:lnTo>
                    <a:pt x="25646" y="243288"/>
                  </a:lnTo>
                  <a:lnTo>
                    <a:pt x="44641" y="201881"/>
                  </a:lnTo>
                  <a:lnTo>
                    <a:pt x="68265" y="163318"/>
                  </a:lnTo>
                  <a:lnTo>
                    <a:pt x="96159" y="127955"/>
                  </a:lnTo>
                  <a:lnTo>
                    <a:pt x="127967" y="96149"/>
                  </a:lnTo>
                  <a:lnTo>
                    <a:pt x="163332" y="68257"/>
                  </a:lnTo>
                  <a:lnTo>
                    <a:pt x="201897" y="44636"/>
                  </a:lnTo>
                  <a:lnTo>
                    <a:pt x="243304" y="25643"/>
                  </a:lnTo>
                  <a:lnTo>
                    <a:pt x="287197" y="11634"/>
                  </a:lnTo>
                  <a:lnTo>
                    <a:pt x="333219" y="2968"/>
                  </a:lnTo>
                  <a:lnTo>
                    <a:pt x="381012" y="0"/>
                  </a:lnTo>
                  <a:lnTo>
                    <a:pt x="7924800" y="0"/>
                  </a:lnTo>
                  <a:lnTo>
                    <a:pt x="7972595" y="2968"/>
                  </a:lnTo>
                  <a:lnTo>
                    <a:pt x="8018618" y="11634"/>
                  </a:lnTo>
                  <a:lnTo>
                    <a:pt x="8062511" y="25643"/>
                  </a:lnTo>
                  <a:lnTo>
                    <a:pt x="8103918" y="44636"/>
                  </a:lnTo>
                  <a:lnTo>
                    <a:pt x="8142481" y="68257"/>
                  </a:lnTo>
                  <a:lnTo>
                    <a:pt x="8177844" y="96149"/>
                  </a:lnTo>
                  <a:lnTo>
                    <a:pt x="8209650" y="127955"/>
                  </a:lnTo>
                  <a:lnTo>
                    <a:pt x="8237542" y="163318"/>
                  </a:lnTo>
                  <a:lnTo>
                    <a:pt x="8261163" y="201881"/>
                  </a:lnTo>
                  <a:lnTo>
                    <a:pt x="8280156" y="243288"/>
                  </a:lnTo>
                  <a:lnTo>
                    <a:pt x="8294165" y="287181"/>
                  </a:lnTo>
                  <a:lnTo>
                    <a:pt x="8302831" y="333204"/>
                  </a:lnTo>
                  <a:lnTo>
                    <a:pt x="8305800" y="381000"/>
                  </a:lnTo>
                  <a:lnTo>
                    <a:pt x="8305800" y="1905000"/>
                  </a:lnTo>
                  <a:lnTo>
                    <a:pt x="8302831" y="1952795"/>
                  </a:lnTo>
                  <a:lnTo>
                    <a:pt x="8294165" y="1998818"/>
                  </a:lnTo>
                  <a:lnTo>
                    <a:pt x="8280156" y="2042711"/>
                  </a:lnTo>
                  <a:lnTo>
                    <a:pt x="8261163" y="2084118"/>
                  </a:lnTo>
                  <a:lnTo>
                    <a:pt x="8237542" y="2122681"/>
                  </a:lnTo>
                  <a:lnTo>
                    <a:pt x="8209650" y="2158044"/>
                  </a:lnTo>
                  <a:lnTo>
                    <a:pt x="8177844" y="2189850"/>
                  </a:lnTo>
                  <a:lnTo>
                    <a:pt x="8142481" y="2217742"/>
                  </a:lnTo>
                  <a:lnTo>
                    <a:pt x="8103918" y="2241363"/>
                  </a:lnTo>
                  <a:lnTo>
                    <a:pt x="8062511" y="2260356"/>
                  </a:lnTo>
                  <a:lnTo>
                    <a:pt x="8018618" y="2274365"/>
                  </a:lnTo>
                  <a:lnTo>
                    <a:pt x="7972595" y="2283031"/>
                  </a:lnTo>
                  <a:lnTo>
                    <a:pt x="7924800" y="2286000"/>
                  </a:lnTo>
                  <a:lnTo>
                    <a:pt x="381012" y="2286000"/>
                  </a:lnTo>
                  <a:lnTo>
                    <a:pt x="333219" y="2283031"/>
                  </a:lnTo>
                  <a:lnTo>
                    <a:pt x="287197" y="2274365"/>
                  </a:lnTo>
                  <a:lnTo>
                    <a:pt x="243304" y="2260356"/>
                  </a:lnTo>
                  <a:lnTo>
                    <a:pt x="201897" y="2241363"/>
                  </a:lnTo>
                  <a:lnTo>
                    <a:pt x="163332" y="2217742"/>
                  </a:lnTo>
                  <a:lnTo>
                    <a:pt x="127967" y="2189850"/>
                  </a:lnTo>
                  <a:lnTo>
                    <a:pt x="96159" y="2158044"/>
                  </a:lnTo>
                  <a:lnTo>
                    <a:pt x="68265" y="2122681"/>
                  </a:lnTo>
                  <a:lnTo>
                    <a:pt x="44641" y="2084118"/>
                  </a:lnTo>
                  <a:lnTo>
                    <a:pt x="25646" y="2042711"/>
                  </a:lnTo>
                  <a:lnTo>
                    <a:pt x="11636" y="1998818"/>
                  </a:lnTo>
                  <a:lnTo>
                    <a:pt x="2968" y="1952795"/>
                  </a:lnTo>
                  <a:lnTo>
                    <a:pt x="0" y="1905000"/>
                  </a:lnTo>
                  <a:lnTo>
                    <a:pt x="0" y="3810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4001" y="1378965"/>
            <a:ext cx="780795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833370" algn="l"/>
              </a:tabLst>
            </a:pP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An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abnormal Bleeding </a:t>
            </a:r>
            <a:r>
              <a:rPr sz="2400" b="1" spc="5" dirty="0">
                <a:solidFill>
                  <a:srgbClr val="B8CDE4"/>
                </a:solidFill>
                <a:latin typeface="Times New Roman"/>
                <a:cs typeface="Times New Roman"/>
              </a:rPr>
              <a:t>time-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B8CDE4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usually the result of  </a:t>
            </a:r>
            <a:r>
              <a:rPr sz="2400" spc="-5" dirty="0">
                <a:solidFill>
                  <a:srgbClr val="B8CDE4"/>
                </a:solidFill>
                <a:latin typeface="Times New Roman"/>
                <a:cs typeface="Times New Roman"/>
              </a:rPr>
              <a:t>abnormalities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in the structure / </a:t>
            </a:r>
            <a:r>
              <a:rPr sz="2400" spc="-5" dirty="0">
                <a:solidFill>
                  <a:srgbClr val="B8CDE4"/>
                </a:solidFill>
                <a:latin typeface="Times New Roman"/>
                <a:cs typeface="Times New Roman"/>
              </a:rPr>
              <a:t>abilities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B8CDE4"/>
                </a:solidFill>
                <a:latin typeface="Times New Roman"/>
                <a:cs typeface="Times New Roman"/>
              </a:rPr>
              <a:t>capillaries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to</a:t>
            </a:r>
            <a:r>
              <a:rPr sz="2400" spc="-80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contract  or </a:t>
            </a:r>
            <a:r>
              <a:rPr sz="2400" spc="-5" dirty="0">
                <a:solidFill>
                  <a:srgbClr val="B8CDE4"/>
                </a:solidFill>
                <a:latin typeface="Times New Roman"/>
                <a:cs typeface="Times New Roman"/>
              </a:rPr>
              <a:t>abnormalities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B8CDE4"/>
                </a:solidFill>
                <a:latin typeface="Times New Roman"/>
                <a:cs typeface="Times New Roman"/>
              </a:rPr>
              <a:t>number (Thrombocytopenia)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and  functional</a:t>
            </a:r>
            <a:r>
              <a:rPr sz="2400" spc="-35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integrity</a:t>
            </a:r>
            <a:r>
              <a:rPr sz="2400" spc="-40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of	platelets.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11744" y="239204"/>
            <a:ext cx="6204585" cy="688975"/>
            <a:chOff x="1511744" y="239204"/>
            <a:chExt cx="6204585" cy="688975"/>
          </a:xfrm>
        </p:grpSpPr>
        <p:sp>
          <p:nvSpPr>
            <p:cNvPr id="9" name="object 9"/>
            <p:cNvSpPr/>
            <p:nvPr/>
          </p:nvSpPr>
          <p:spPr>
            <a:xfrm>
              <a:off x="1524762" y="252221"/>
              <a:ext cx="6178550" cy="662940"/>
            </a:xfrm>
            <a:custGeom>
              <a:avLst/>
              <a:gdLst/>
              <a:ahLst/>
              <a:cxnLst/>
              <a:rect l="l" t="t" r="r" b="b"/>
              <a:pathLst>
                <a:path w="6178550" h="662940">
                  <a:moveTo>
                    <a:pt x="6067806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4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6067806" y="662939"/>
                  </a:lnTo>
                  <a:lnTo>
                    <a:pt x="6110787" y="654248"/>
                  </a:lnTo>
                  <a:lnTo>
                    <a:pt x="6145910" y="630554"/>
                  </a:lnTo>
                  <a:lnTo>
                    <a:pt x="6169604" y="595431"/>
                  </a:lnTo>
                  <a:lnTo>
                    <a:pt x="6178295" y="552450"/>
                  </a:lnTo>
                  <a:lnTo>
                    <a:pt x="6178295" y="110489"/>
                  </a:lnTo>
                  <a:lnTo>
                    <a:pt x="6169604" y="67508"/>
                  </a:lnTo>
                  <a:lnTo>
                    <a:pt x="6145911" y="32385"/>
                  </a:lnTo>
                  <a:lnTo>
                    <a:pt x="6110787" y="8691"/>
                  </a:lnTo>
                  <a:lnTo>
                    <a:pt x="606780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4762" y="252221"/>
              <a:ext cx="6178550" cy="662940"/>
            </a:xfrm>
            <a:custGeom>
              <a:avLst/>
              <a:gdLst/>
              <a:ahLst/>
              <a:cxnLst/>
              <a:rect l="l" t="t" r="r" b="b"/>
              <a:pathLst>
                <a:path w="617855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6067806" y="0"/>
                  </a:lnTo>
                  <a:lnTo>
                    <a:pt x="6110787" y="8691"/>
                  </a:lnTo>
                  <a:lnTo>
                    <a:pt x="6145911" y="32385"/>
                  </a:lnTo>
                  <a:lnTo>
                    <a:pt x="6169604" y="67508"/>
                  </a:lnTo>
                  <a:lnTo>
                    <a:pt x="6178295" y="110489"/>
                  </a:lnTo>
                  <a:lnTo>
                    <a:pt x="6178295" y="552450"/>
                  </a:lnTo>
                  <a:lnTo>
                    <a:pt x="6169604" y="595431"/>
                  </a:lnTo>
                  <a:lnTo>
                    <a:pt x="6145910" y="630554"/>
                  </a:lnTo>
                  <a:lnTo>
                    <a:pt x="6110787" y="654248"/>
                  </a:lnTo>
                  <a:lnTo>
                    <a:pt x="6067806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4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27098" y="265633"/>
            <a:ext cx="529463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20" dirty="0">
                <a:solidFill>
                  <a:srgbClr val="FFFFFF"/>
                </a:solidFill>
                <a:latin typeface="Carlito"/>
                <a:cs typeface="Carlito"/>
              </a:rPr>
              <a:t>Interpretation </a:t>
            </a:r>
            <a:r>
              <a:rPr sz="3300" b="0" spc="-5" dirty="0">
                <a:solidFill>
                  <a:srgbClr val="FFFFFF"/>
                </a:solidFill>
                <a:latin typeface="Carlito"/>
                <a:cs typeface="Carlito"/>
              </a:rPr>
              <a:t>of bleeding</a:t>
            </a:r>
            <a:r>
              <a:rPr sz="3300" b="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33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51988" y="3275075"/>
            <a:ext cx="2688336" cy="3582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355" y="1042416"/>
            <a:ext cx="8705215" cy="5581015"/>
            <a:chOff x="181355" y="1042416"/>
            <a:chExt cx="8705215" cy="5581015"/>
          </a:xfrm>
        </p:grpSpPr>
        <p:sp>
          <p:nvSpPr>
            <p:cNvPr id="3" name="object 3"/>
            <p:cNvSpPr/>
            <p:nvPr/>
          </p:nvSpPr>
          <p:spPr>
            <a:xfrm>
              <a:off x="181355" y="1042416"/>
              <a:ext cx="8705088" cy="5580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2711" y="1321308"/>
              <a:ext cx="8130540" cy="47487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599" y="1066800"/>
              <a:ext cx="8610600" cy="5486400"/>
            </a:xfrm>
            <a:custGeom>
              <a:avLst/>
              <a:gdLst/>
              <a:ahLst/>
              <a:cxnLst/>
              <a:rect l="l" t="t" r="r" b="b"/>
              <a:pathLst>
                <a:path w="8610600" h="5486400">
                  <a:moveTo>
                    <a:pt x="7696200" y="0"/>
                  </a:moveTo>
                  <a:lnTo>
                    <a:pt x="914412" y="0"/>
                  </a:lnTo>
                  <a:lnTo>
                    <a:pt x="865849" y="1267"/>
                  </a:lnTo>
                  <a:lnTo>
                    <a:pt x="817946" y="5028"/>
                  </a:lnTo>
                  <a:lnTo>
                    <a:pt x="770766" y="11219"/>
                  </a:lnTo>
                  <a:lnTo>
                    <a:pt x="724372" y="19776"/>
                  </a:lnTo>
                  <a:lnTo>
                    <a:pt x="678829" y="30637"/>
                  </a:lnTo>
                  <a:lnTo>
                    <a:pt x="634198" y="43738"/>
                  </a:lnTo>
                  <a:lnTo>
                    <a:pt x="590544" y="59016"/>
                  </a:lnTo>
                  <a:lnTo>
                    <a:pt x="547929" y="76408"/>
                  </a:lnTo>
                  <a:lnTo>
                    <a:pt x="506417" y="95851"/>
                  </a:lnTo>
                  <a:lnTo>
                    <a:pt x="466070" y="117281"/>
                  </a:lnTo>
                  <a:lnTo>
                    <a:pt x="426952" y="140635"/>
                  </a:lnTo>
                  <a:lnTo>
                    <a:pt x="389127" y="165849"/>
                  </a:lnTo>
                  <a:lnTo>
                    <a:pt x="352656" y="192862"/>
                  </a:lnTo>
                  <a:lnTo>
                    <a:pt x="317605" y="221609"/>
                  </a:lnTo>
                  <a:lnTo>
                    <a:pt x="284035" y="252027"/>
                  </a:lnTo>
                  <a:lnTo>
                    <a:pt x="252010" y="284053"/>
                  </a:lnTo>
                  <a:lnTo>
                    <a:pt x="221593" y="317623"/>
                  </a:lnTo>
                  <a:lnTo>
                    <a:pt x="192847" y="352675"/>
                  </a:lnTo>
                  <a:lnTo>
                    <a:pt x="165836" y="389146"/>
                  </a:lnTo>
                  <a:lnTo>
                    <a:pt x="140623" y="426971"/>
                  </a:lnTo>
                  <a:lnTo>
                    <a:pt x="117270" y="466088"/>
                  </a:lnTo>
                  <a:lnTo>
                    <a:pt x="95842" y="506434"/>
                  </a:lnTo>
                  <a:lnTo>
                    <a:pt x="76401" y="547945"/>
                  </a:lnTo>
                  <a:lnTo>
                    <a:pt x="59011" y="590559"/>
                  </a:lnTo>
                  <a:lnTo>
                    <a:pt x="43734" y="634211"/>
                  </a:lnTo>
                  <a:lnTo>
                    <a:pt x="30634" y="678839"/>
                  </a:lnTo>
                  <a:lnTo>
                    <a:pt x="19774" y="724379"/>
                  </a:lnTo>
                  <a:lnTo>
                    <a:pt x="11217" y="770768"/>
                  </a:lnTo>
                  <a:lnTo>
                    <a:pt x="5027" y="817944"/>
                  </a:lnTo>
                  <a:lnTo>
                    <a:pt x="1267" y="865842"/>
                  </a:lnTo>
                  <a:lnTo>
                    <a:pt x="0" y="914400"/>
                  </a:lnTo>
                  <a:lnTo>
                    <a:pt x="0" y="4571987"/>
                  </a:lnTo>
                  <a:lnTo>
                    <a:pt x="1267" y="4620550"/>
                  </a:lnTo>
                  <a:lnTo>
                    <a:pt x="5027" y="4668453"/>
                  </a:lnTo>
                  <a:lnTo>
                    <a:pt x="11217" y="4715633"/>
                  </a:lnTo>
                  <a:lnTo>
                    <a:pt x="19774" y="4762027"/>
                  </a:lnTo>
                  <a:lnTo>
                    <a:pt x="30634" y="4807570"/>
                  </a:lnTo>
                  <a:lnTo>
                    <a:pt x="43734" y="4852201"/>
                  </a:lnTo>
                  <a:lnTo>
                    <a:pt x="59011" y="4895855"/>
                  </a:lnTo>
                  <a:lnTo>
                    <a:pt x="76401" y="4938470"/>
                  </a:lnTo>
                  <a:lnTo>
                    <a:pt x="95842" y="4979982"/>
                  </a:lnTo>
                  <a:lnTo>
                    <a:pt x="117270" y="5020329"/>
                  </a:lnTo>
                  <a:lnTo>
                    <a:pt x="140623" y="5059447"/>
                  </a:lnTo>
                  <a:lnTo>
                    <a:pt x="165836" y="5097272"/>
                  </a:lnTo>
                  <a:lnTo>
                    <a:pt x="192847" y="5133743"/>
                  </a:lnTo>
                  <a:lnTo>
                    <a:pt x="221593" y="5168794"/>
                  </a:lnTo>
                  <a:lnTo>
                    <a:pt x="252010" y="5202364"/>
                  </a:lnTo>
                  <a:lnTo>
                    <a:pt x="284035" y="5234389"/>
                  </a:lnTo>
                  <a:lnTo>
                    <a:pt x="317605" y="5264806"/>
                  </a:lnTo>
                  <a:lnTo>
                    <a:pt x="352656" y="5293552"/>
                  </a:lnTo>
                  <a:lnTo>
                    <a:pt x="389127" y="5320563"/>
                  </a:lnTo>
                  <a:lnTo>
                    <a:pt x="426952" y="5345776"/>
                  </a:lnTo>
                  <a:lnTo>
                    <a:pt x="466070" y="5369129"/>
                  </a:lnTo>
                  <a:lnTo>
                    <a:pt x="506417" y="5390557"/>
                  </a:lnTo>
                  <a:lnTo>
                    <a:pt x="547929" y="5409998"/>
                  </a:lnTo>
                  <a:lnTo>
                    <a:pt x="590544" y="5427388"/>
                  </a:lnTo>
                  <a:lnTo>
                    <a:pt x="634198" y="5442665"/>
                  </a:lnTo>
                  <a:lnTo>
                    <a:pt x="678829" y="5455765"/>
                  </a:lnTo>
                  <a:lnTo>
                    <a:pt x="724372" y="5466625"/>
                  </a:lnTo>
                  <a:lnTo>
                    <a:pt x="770766" y="5475182"/>
                  </a:lnTo>
                  <a:lnTo>
                    <a:pt x="817946" y="5481372"/>
                  </a:lnTo>
                  <a:lnTo>
                    <a:pt x="865849" y="5485132"/>
                  </a:lnTo>
                  <a:lnTo>
                    <a:pt x="914412" y="5486400"/>
                  </a:lnTo>
                  <a:lnTo>
                    <a:pt x="7696200" y="5486400"/>
                  </a:lnTo>
                  <a:lnTo>
                    <a:pt x="7744757" y="5485132"/>
                  </a:lnTo>
                  <a:lnTo>
                    <a:pt x="7792655" y="5481372"/>
                  </a:lnTo>
                  <a:lnTo>
                    <a:pt x="7839831" y="5475182"/>
                  </a:lnTo>
                  <a:lnTo>
                    <a:pt x="7886220" y="5466625"/>
                  </a:lnTo>
                  <a:lnTo>
                    <a:pt x="7931760" y="5455765"/>
                  </a:lnTo>
                  <a:lnTo>
                    <a:pt x="7976388" y="5442665"/>
                  </a:lnTo>
                  <a:lnTo>
                    <a:pt x="8020040" y="5427388"/>
                  </a:lnTo>
                  <a:lnTo>
                    <a:pt x="8062654" y="5409998"/>
                  </a:lnTo>
                  <a:lnTo>
                    <a:pt x="8104165" y="5390557"/>
                  </a:lnTo>
                  <a:lnTo>
                    <a:pt x="8144511" y="5369129"/>
                  </a:lnTo>
                  <a:lnTo>
                    <a:pt x="8183628" y="5345776"/>
                  </a:lnTo>
                  <a:lnTo>
                    <a:pt x="8221453" y="5320563"/>
                  </a:lnTo>
                  <a:lnTo>
                    <a:pt x="8257924" y="5293552"/>
                  </a:lnTo>
                  <a:lnTo>
                    <a:pt x="8292976" y="5264806"/>
                  </a:lnTo>
                  <a:lnTo>
                    <a:pt x="8326546" y="5234389"/>
                  </a:lnTo>
                  <a:lnTo>
                    <a:pt x="8358572" y="5202364"/>
                  </a:lnTo>
                  <a:lnTo>
                    <a:pt x="8388990" y="5168794"/>
                  </a:lnTo>
                  <a:lnTo>
                    <a:pt x="8417737" y="5133743"/>
                  </a:lnTo>
                  <a:lnTo>
                    <a:pt x="8444750" y="5097272"/>
                  </a:lnTo>
                  <a:lnTo>
                    <a:pt x="8469964" y="5059447"/>
                  </a:lnTo>
                  <a:lnTo>
                    <a:pt x="8493318" y="5020329"/>
                  </a:lnTo>
                  <a:lnTo>
                    <a:pt x="8514748" y="4979982"/>
                  </a:lnTo>
                  <a:lnTo>
                    <a:pt x="8534191" y="4938470"/>
                  </a:lnTo>
                  <a:lnTo>
                    <a:pt x="8551583" y="4895855"/>
                  </a:lnTo>
                  <a:lnTo>
                    <a:pt x="8566861" y="4852201"/>
                  </a:lnTo>
                  <a:lnTo>
                    <a:pt x="8579962" y="4807570"/>
                  </a:lnTo>
                  <a:lnTo>
                    <a:pt x="8590823" y="4762027"/>
                  </a:lnTo>
                  <a:lnTo>
                    <a:pt x="8599380" y="4715633"/>
                  </a:lnTo>
                  <a:lnTo>
                    <a:pt x="8605571" y="4668453"/>
                  </a:lnTo>
                  <a:lnTo>
                    <a:pt x="8609332" y="4620550"/>
                  </a:lnTo>
                  <a:lnTo>
                    <a:pt x="8610600" y="4571987"/>
                  </a:lnTo>
                  <a:lnTo>
                    <a:pt x="8610600" y="914400"/>
                  </a:lnTo>
                  <a:lnTo>
                    <a:pt x="8609332" y="865842"/>
                  </a:lnTo>
                  <a:lnTo>
                    <a:pt x="8605571" y="817944"/>
                  </a:lnTo>
                  <a:lnTo>
                    <a:pt x="8599380" y="770768"/>
                  </a:lnTo>
                  <a:lnTo>
                    <a:pt x="8590823" y="724379"/>
                  </a:lnTo>
                  <a:lnTo>
                    <a:pt x="8579962" y="678839"/>
                  </a:lnTo>
                  <a:lnTo>
                    <a:pt x="8566861" y="634211"/>
                  </a:lnTo>
                  <a:lnTo>
                    <a:pt x="8551583" y="590559"/>
                  </a:lnTo>
                  <a:lnTo>
                    <a:pt x="8534191" y="547945"/>
                  </a:lnTo>
                  <a:lnTo>
                    <a:pt x="8514748" y="506434"/>
                  </a:lnTo>
                  <a:lnTo>
                    <a:pt x="8493318" y="466088"/>
                  </a:lnTo>
                  <a:lnTo>
                    <a:pt x="8469964" y="426971"/>
                  </a:lnTo>
                  <a:lnTo>
                    <a:pt x="8444750" y="389146"/>
                  </a:lnTo>
                  <a:lnTo>
                    <a:pt x="8417737" y="352675"/>
                  </a:lnTo>
                  <a:lnTo>
                    <a:pt x="8388990" y="317623"/>
                  </a:lnTo>
                  <a:lnTo>
                    <a:pt x="8358572" y="284053"/>
                  </a:lnTo>
                  <a:lnTo>
                    <a:pt x="8326546" y="252027"/>
                  </a:lnTo>
                  <a:lnTo>
                    <a:pt x="8292976" y="221609"/>
                  </a:lnTo>
                  <a:lnTo>
                    <a:pt x="8257924" y="192862"/>
                  </a:lnTo>
                  <a:lnTo>
                    <a:pt x="8221453" y="165849"/>
                  </a:lnTo>
                  <a:lnTo>
                    <a:pt x="8183628" y="140635"/>
                  </a:lnTo>
                  <a:lnTo>
                    <a:pt x="8144511" y="117281"/>
                  </a:lnTo>
                  <a:lnTo>
                    <a:pt x="8104165" y="95851"/>
                  </a:lnTo>
                  <a:lnTo>
                    <a:pt x="8062654" y="76408"/>
                  </a:lnTo>
                  <a:lnTo>
                    <a:pt x="8020040" y="59016"/>
                  </a:lnTo>
                  <a:lnTo>
                    <a:pt x="7976388" y="43738"/>
                  </a:lnTo>
                  <a:lnTo>
                    <a:pt x="7931760" y="30637"/>
                  </a:lnTo>
                  <a:lnTo>
                    <a:pt x="7886220" y="19776"/>
                  </a:lnTo>
                  <a:lnTo>
                    <a:pt x="7839831" y="11219"/>
                  </a:lnTo>
                  <a:lnTo>
                    <a:pt x="7792655" y="5028"/>
                  </a:lnTo>
                  <a:lnTo>
                    <a:pt x="7744757" y="1267"/>
                  </a:lnTo>
                  <a:lnTo>
                    <a:pt x="76962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599" y="1066800"/>
              <a:ext cx="8610600" cy="5486400"/>
            </a:xfrm>
            <a:custGeom>
              <a:avLst/>
              <a:gdLst/>
              <a:ahLst/>
              <a:cxnLst/>
              <a:rect l="l" t="t" r="r" b="b"/>
              <a:pathLst>
                <a:path w="8610600" h="5486400">
                  <a:moveTo>
                    <a:pt x="0" y="914400"/>
                  </a:moveTo>
                  <a:lnTo>
                    <a:pt x="1267" y="865842"/>
                  </a:lnTo>
                  <a:lnTo>
                    <a:pt x="5027" y="817944"/>
                  </a:lnTo>
                  <a:lnTo>
                    <a:pt x="11217" y="770768"/>
                  </a:lnTo>
                  <a:lnTo>
                    <a:pt x="19774" y="724379"/>
                  </a:lnTo>
                  <a:lnTo>
                    <a:pt x="30634" y="678839"/>
                  </a:lnTo>
                  <a:lnTo>
                    <a:pt x="43734" y="634211"/>
                  </a:lnTo>
                  <a:lnTo>
                    <a:pt x="59011" y="590559"/>
                  </a:lnTo>
                  <a:lnTo>
                    <a:pt x="76401" y="547945"/>
                  </a:lnTo>
                  <a:lnTo>
                    <a:pt x="95842" y="506434"/>
                  </a:lnTo>
                  <a:lnTo>
                    <a:pt x="117270" y="466088"/>
                  </a:lnTo>
                  <a:lnTo>
                    <a:pt x="140623" y="426971"/>
                  </a:lnTo>
                  <a:lnTo>
                    <a:pt x="165836" y="389146"/>
                  </a:lnTo>
                  <a:lnTo>
                    <a:pt x="192847" y="352675"/>
                  </a:lnTo>
                  <a:lnTo>
                    <a:pt x="221593" y="317623"/>
                  </a:lnTo>
                  <a:lnTo>
                    <a:pt x="252010" y="284053"/>
                  </a:lnTo>
                  <a:lnTo>
                    <a:pt x="284035" y="252027"/>
                  </a:lnTo>
                  <a:lnTo>
                    <a:pt x="317605" y="221609"/>
                  </a:lnTo>
                  <a:lnTo>
                    <a:pt x="352656" y="192862"/>
                  </a:lnTo>
                  <a:lnTo>
                    <a:pt x="389127" y="165849"/>
                  </a:lnTo>
                  <a:lnTo>
                    <a:pt x="426952" y="140635"/>
                  </a:lnTo>
                  <a:lnTo>
                    <a:pt x="466070" y="117281"/>
                  </a:lnTo>
                  <a:lnTo>
                    <a:pt x="506417" y="95851"/>
                  </a:lnTo>
                  <a:lnTo>
                    <a:pt x="547929" y="76408"/>
                  </a:lnTo>
                  <a:lnTo>
                    <a:pt x="590544" y="59016"/>
                  </a:lnTo>
                  <a:lnTo>
                    <a:pt x="634198" y="43738"/>
                  </a:lnTo>
                  <a:lnTo>
                    <a:pt x="678829" y="30637"/>
                  </a:lnTo>
                  <a:lnTo>
                    <a:pt x="724372" y="19776"/>
                  </a:lnTo>
                  <a:lnTo>
                    <a:pt x="770766" y="11219"/>
                  </a:lnTo>
                  <a:lnTo>
                    <a:pt x="817946" y="5028"/>
                  </a:lnTo>
                  <a:lnTo>
                    <a:pt x="865849" y="1267"/>
                  </a:lnTo>
                  <a:lnTo>
                    <a:pt x="914412" y="0"/>
                  </a:lnTo>
                  <a:lnTo>
                    <a:pt x="7696200" y="0"/>
                  </a:lnTo>
                  <a:lnTo>
                    <a:pt x="7744757" y="1267"/>
                  </a:lnTo>
                  <a:lnTo>
                    <a:pt x="7792655" y="5028"/>
                  </a:lnTo>
                  <a:lnTo>
                    <a:pt x="7839831" y="11219"/>
                  </a:lnTo>
                  <a:lnTo>
                    <a:pt x="7886220" y="19776"/>
                  </a:lnTo>
                  <a:lnTo>
                    <a:pt x="7931760" y="30637"/>
                  </a:lnTo>
                  <a:lnTo>
                    <a:pt x="7976388" y="43738"/>
                  </a:lnTo>
                  <a:lnTo>
                    <a:pt x="8020040" y="59016"/>
                  </a:lnTo>
                  <a:lnTo>
                    <a:pt x="8062654" y="76408"/>
                  </a:lnTo>
                  <a:lnTo>
                    <a:pt x="8104165" y="95851"/>
                  </a:lnTo>
                  <a:lnTo>
                    <a:pt x="8144511" y="117281"/>
                  </a:lnTo>
                  <a:lnTo>
                    <a:pt x="8183628" y="140635"/>
                  </a:lnTo>
                  <a:lnTo>
                    <a:pt x="8221453" y="165849"/>
                  </a:lnTo>
                  <a:lnTo>
                    <a:pt x="8257924" y="192862"/>
                  </a:lnTo>
                  <a:lnTo>
                    <a:pt x="8292976" y="221609"/>
                  </a:lnTo>
                  <a:lnTo>
                    <a:pt x="8326546" y="252027"/>
                  </a:lnTo>
                  <a:lnTo>
                    <a:pt x="8358572" y="284053"/>
                  </a:lnTo>
                  <a:lnTo>
                    <a:pt x="8388990" y="317623"/>
                  </a:lnTo>
                  <a:lnTo>
                    <a:pt x="8417737" y="352675"/>
                  </a:lnTo>
                  <a:lnTo>
                    <a:pt x="8444750" y="389146"/>
                  </a:lnTo>
                  <a:lnTo>
                    <a:pt x="8469964" y="426971"/>
                  </a:lnTo>
                  <a:lnTo>
                    <a:pt x="8493318" y="466088"/>
                  </a:lnTo>
                  <a:lnTo>
                    <a:pt x="8514748" y="506434"/>
                  </a:lnTo>
                  <a:lnTo>
                    <a:pt x="8534191" y="547945"/>
                  </a:lnTo>
                  <a:lnTo>
                    <a:pt x="8551583" y="590559"/>
                  </a:lnTo>
                  <a:lnTo>
                    <a:pt x="8566861" y="634211"/>
                  </a:lnTo>
                  <a:lnTo>
                    <a:pt x="8579962" y="678839"/>
                  </a:lnTo>
                  <a:lnTo>
                    <a:pt x="8590823" y="724379"/>
                  </a:lnTo>
                  <a:lnTo>
                    <a:pt x="8599380" y="770768"/>
                  </a:lnTo>
                  <a:lnTo>
                    <a:pt x="8605571" y="817944"/>
                  </a:lnTo>
                  <a:lnTo>
                    <a:pt x="8609332" y="865842"/>
                  </a:lnTo>
                  <a:lnTo>
                    <a:pt x="8610600" y="914400"/>
                  </a:lnTo>
                  <a:lnTo>
                    <a:pt x="8610600" y="4571987"/>
                  </a:lnTo>
                  <a:lnTo>
                    <a:pt x="8609332" y="4620550"/>
                  </a:lnTo>
                  <a:lnTo>
                    <a:pt x="8605571" y="4668453"/>
                  </a:lnTo>
                  <a:lnTo>
                    <a:pt x="8599380" y="4715633"/>
                  </a:lnTo>
                  <a:lnTo>
                    <a:pt x="8590823" y="4762027"/>
                  </a:lnTo>
                  <a:lnTo>
                    <a:pt x="8579962" y="4807570"/>
                  </a:lnTo>
                  <a:lnTo>
                    <a:pt x="8566861" y="4852201"/>
                  </a:lnTo>
                  <a:lnTo>
                    <a:pt x="8551583" y="4895855"/>
                  </a:lnTo>
                  <a:lnTo>
                    <a:pt x="8534191" y="4938470"/>
                  </a:lnTo>
                  <a:lnTo>
                    <a:pt x="8514748" y="4979982"/>
                  </a:lnTo>
                  <a:lnTo>
                    <a:pt x="8493318" y="5020329"/>
                  </a:lnTo>
                  <a:lnTo>
                    <a:pt x="8469964" y="5059447"/>
                  </a:lnTo>
                  <a:lnTo>
                    <a:pt x="8444750" y="5097272"/>
                  </a:lnTo>
                  <a:lnTo>
                    <a:pt x="8417737" y="5133743"/>
                  </a:lnTo>
                  <a:lnTo>
                    <a:pt x="8388990" y="5168794"/>
                  </a:lnTo>
                  <a:lnTo>
                    <a:pt x="8358572" y="5202364"/>
                  </a:lnTo>
                  <a:lnTo>
                    <a:pt x="8326546" y="5234389"/>
                  </a:lnTo>
                  <a:lnTo>
                    <a:pt x="8292976" y="5264806"/>
                  </a:lnTo>
                  <a:lnTo>
                    <a:pt x="8257924" y="5293552"/>
                  </a:lnTo>
                  <a:lnTo>
                    <a:pt x="8221453" y="5320563"/>
                  </a:lnTo>
                  <a:lnTo>
                    <a:pt x="8183628" y="5345776"/>
                  </a:lnTo>
                  <a:lnTo>
                    <a:pt x="8144511" y="5369129"/>
                  </a:lnTo>
                  <a:lnTo>
                    <a:pt x="8104165" y="5390557"/>
                  </a:lnTo>
                  <a:lnTo>
                    <a:pt x="8062654" y="5409998"/>
                  </a:lnTo>
                  <a:lnTo>
                    <a:pt x="8020040" y="5427388"/>
                  </a:lnTo>
                  <a:lnTo>
                    <a:pt x="7976388" y="5442665"/>
                  </a:lnTo>
                  <a:lnTo>
                    <a:pt x="7931760" y="5455765"/>
                  </a:lnTo>
                  <a:lnTo>
                    <a:pt x="7886220" y="5466625"/>
                  </a:lnTo>
                  <a:lnTo>
                    <a:pt x="7839831" y="5475182"/>
                  </a:lnTo>
                  <a:lnTo>
                    <a:pt x="7792655" y="5481372"/>
                  </a:lnTo>
                  <a:lnTo>
                    <a:pt x="7744757" y="5485132"/>
                  </a:lnTo>
                  <a:lnTo>
                    <a:pt x="7696200" y="5486400"/>
                  </a:lnTo>
                  <a:lnTo>
                    <a:pt x="914412" y="5486400"/>
                  </a:lnTo>
                  <a:lnTo>
                    <a:pt x="865849" y="5485132"/>
                  </a:lnTo>
                  <a:lnTo>
                    <a:pt x="817946" y="5481372"/>
                  </a:lnTo>
                  <a:lnTo>
                    <a:pt x="770766" y="5475182"/>
                  </a:lnTo>
                  <a:lnTo>
                    <a:pt x="724372" y="5466625"/>
                  </a:lnTo>
                  <a:lnTo>
                    <a:pt x="678829" y="5455765"/>
                  </a:lnTo>
                  <a:lnTo>
                    <a:pt x="634198" y="5442665"/>
                  </a:lnTo>
                  <a:lnTo>
                    <a:pt x="590544" y="5427388"/>
                  </a:lnTo>
                  <a:lnTo>
                    <a:pt x="547929" y="5409998"/>
                  </a:lnTo>
                  <a:lnTo>
                    <a:pt x="506417" y="5390557"/>
                  </a:lnTo>
                  <a:lnTo>
                    <a:pt x="466070" y="5369129"/>
                  </a:lnTo>
                  <a:lnTo>
                    <a:pt x="426952" y="5345776"/>
                  </a:lnTo>
                  <a:lnTo>
                    <a:pt x="389127" y="5320563"/>
                  </a:lnTo>
                  <a:lnTo>
                    <a:pt x="352656" y="5293552"/>
                  </a:lnTo>
                  <a:lnTo>
                    <a:pt x="317605" y="5264806"/>
                  </a:lnTo>
                  <a:lnTo>
                    <a:pt x="284035" y="5234389"/>
                  </a:lnTo>
                  <a:lnTo>
                    <a:pt x="252010" y="5202364"/>
                  </a:lnTo>
                  <a:lnTo>
                    <a:pt x="221593" y="5168794"/>
                  </a:lnTo>
                  <a:lnTo>
                    <a:pt x="192847" y="5133743"/>
                  </a:lnTo>
                  <a:lnTo>
                    <a:pt x="165836" y="5097272"/>
                  </a:lnTo>
                  <a:lnTo>
                    <a:pt x="140623" y="5059447"/>
                  </a:lnTo>
                  <a:lnTo>
                    <a:pt x="117270" y="5020329"/>
                  </a:lnTo>
                  <a:lnTo>
                    <a:pt x="95842" y="4979982"/>
                  </a:lnTo>
                  <a:lnTo>
                    <a:pt x="76401" y="4938470"/>
                  </a:lnTo>
                  <a:lnTo>
                    <a:pt x="59011" y="4895855"/>
                  </a:lnTo>
                  <a:lnTo>
                    <a:pt x="43734" y="4852201"/>
                  </a:lnTo>
                  <a:lnTo>
                    <a:pt x="30634" y="4807570"/>
                  </a:lnTo>
                  <a:lnTo>
                    <a:pt x="19774" y="4762027"/>
                  </a:lnTo>
                  <a:lnTo>
                    <a:pt x="11217" y="4715633"/>
                  </a:lnTo>
                  <a:lnTo>
                    <a:pt x="5027" y="4668453"/>
                  </a:lnTo>
                  <a:lnTo>
                    <a:pt x="1267" y="4620550"/>
                  </a:lnTo>
                  <a:lnTo>
                    <a:pt x="0" y="4571987"/>
                  </a:lnTo>
                  <a:lnTo>
                    <a:pt x="0" y="9144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5259" y="1409446"/>
            <a:ext cx="7624445" cy="4415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000"/>
              </a:lnSpc>
              <a:spcBef>
                <a:spcPts val="125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test of the ability of superficial capillaries of the</a:t>
            </a:r>
            <a:r>
              <a:rPr sz="240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skin  and forearm and hands to withstand an increased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intraluminal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pressure and a certain degree of</a:t>
            </a:r>
            <a:r>
              <a:rPr sz="24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hypoxia.</a:t>
            </a:r>
            <a:endParaRPr sz="2400">
              <a:latin typeface="Times New Roman"/>
              <a:cs typeface="Times New Roman"/>
            </a:endParaRPr>
          </a:p>
          <a:p>
            <a:pPr marL="12700" marR="238760">
              <a:lnSpc>
                <a:spcPts val="2880"/>
              </a:lnSpc>
              <a:spcBef>
                <a:spcPts val="85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It is a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clinical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diagnostic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method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determine hemorrhagic 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tendency.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Carlito"/>
              <a:cs typeface="Carlito"/>
            </a:endParaRPr>
          </a:p>
          <a:p>
            <a:pPr marL="12700" marR="324485">
              <a:lnSpc>
                <a:spcPct val="100000"/>
              </a:lnSpc>
            </a:pP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It is done by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occluding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the upper veins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of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the upper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arm 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with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a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blood </a:t>
            </a:r>
            <a:r>
              <a:rPr sz="2400" b="1" spc="-15" dirty="0">
                <a:solidFill>
                  <a:srgbClr val="B8CDE4"/>
                </a:solidFill>
                <a:latin typeface="Times New Roman"/>
                <a:cs typeface="Times New Roman"/>
              </a:rPr>
              <a:t>pressure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cuff for five</a:t>
            </a:r>
            <a:r>
              <a:rPr sz="2400" b="1" spc="-50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minutes.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Also known as </a:t>
            </a:r>
            <a:r>
              <a:rPr sz="2400" b="1" spc="-25" dirty="0">
                <a:latin typeface="Times New Roman"/>
                <a:cs typeface="Times New Roman"/>
              </a:rPr>
              <a:t>Tourniquet </a:t>
            </a:r>
            <a:r>
              <a:rPr sz="2400" b="1" spc="-45" dirty="0">
                <a:latin typeface="Times New Roman"/>
                <a:cs typeface="Times New Roman"/>
              </a:rPr>
              <a:t>Test/ </a:t>
            </a:r>
            <a:r>
              <a:rPr sz="2400" b="1" dirty="0">
                <a:latin typeface="Times New Roman"/>
                <a:cs typeface="Times New Roman"/>
              </a:rPr>
              <a:t>Rumpel Leede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60" dirty="0">
                <a:latin typeface="Times New Roman"/>
                <a:cs typeface="Times New Roman"/>
              </a:rPr>
              <a:t>Test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97790">
              <a:lnSpc>
                <a:spcPct val="100000"/>
              </a:lnSpc>
            </a:pP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Positive </a:t>
            </a:r>
            <a:r>
              <a:rPr sz="2400" b="1" spc="-10" dirty="0">
                <a:solidFill>
                  <a:srgbClr val="B8CDE4"/>
                </a:solidFill>
                <a:latin typeface="Times New Roman"/>
                <a:cs typeface="Times New Roman"/>
              </a:rPr>
              <a:t>result: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unequivocal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petechiae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seen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distal to cuff.  Negative </a:t>
            </a:r>
            <a:r>
              <a:rPr sz="2400" b="1" spc="-10" dirty="0">
                <a:solidFill>
                  <a:srgbClr val="B8CDE4"/>
                </a:solidFill>
                <a:latin typeface="Times New Roman"/>
                <a:cs typeface="Times New Roman"/>
              </a:rPr>
              <a:t>result: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If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only 1 or 2 petechiae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seen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distal to</a:t>
            </a:r>
            <a:r>
              <a:rPr sz="2400" b="1" spc="-120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cuff.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69007" y="239268"/>
            <a:ext cx="5207635" cy="688975"/>
            <a:chOff x="1969007" y="239268"/>
            <a:chExt cx="5207635" cy="688975"/>
          </a:xfrm>
        </p:grpSpPr>
        <p:sp>
          <p:nvSpPr>
            <p:cNvPr id="9" name="object 9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5071110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5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5071110" y="662939"/>
                  </a:lnTo>
                  <a:lnTo>
                    <a:pt x="5114091" y="654248"/>
                  </a:lnTo>
                  <a:lnTo>
                    <a:pt x="5149214" y="630554"/>
                  </a:lnTo>
                  <a:lnTo>
                    <a:pt x="5172908" y="595431"/>
                  </a:lnTo>
                  <a:lnTo>
                    <a:pt x="5181599" y="552450"/>
                  </a:lnTo>
                  <a:lnTo>
                    <a:pt x="5181599" y="110489"/>
                  </a:lnTo>
                  <a:lnTo>
                    <a:pt x="5172908" y="67508"/>
                  </a:lnTo>
                  <a:lnTo>
                    <a:pt x="5149215" y="32385"/>
                  </a:lnTo>
                  <a:lnTo>
                    <a:pt x="5114091" y="8691"/>
                  </a:lnTo>
                  <a:lnTo>
                    <a:pt x="50711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5071110" y="0"/>
                  </a:lnTo>
                  <a:lnTo>
                    <a:pt x="5114091" y="8691"/>
                  </a:lnTo>
                  <a:lnTo>
                    <a:pt x="5149215" y="32385"/>
                  </a:lnTo>
                  <a:lnTo>
                    <a:pt x="5172908" y="67508"/>
                  </a:lnTo>
                  <a:lnTo>
                    <a:pt x="5181599" y="110489"/>
                  </a:lnTo>
                  <a:lnTo>
                    <a:pt x="5181599" y="552450"/>
                  </a:lnTo>
                  <a:lnTo>
                    <a:pt x="5172908" y="595431"/>
                  </a:lnTo>
                  <a:lnTo>
                    <a:pt x="5149214" y="630554"/>
                  </a:lnTo>
                  <a:lnTo>
                    <a:pt x="5114091" y="654248"/>
                  </a:lnTo>
                  <a:lnTo>
                    <a:pt x="5071110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49727" y="265633"/>
            <a:ext cx="370903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5" dirty="0">
                <a:solidFill>
                  <a:srgbClr val="FFFFFF"/>
                </a:solidFill>
                <a:latin typeface="Carlito"/>
                <a:cs typeface="Carlito"/>
              </a:rPr>
              <a:t>Capillary </a:t>
            </a:r>
            <a:r>
              <a:rPr sz="3300" b="0" spc="-15" dirty="0">
                <a:solidFill>
                  <a:srgbClr val="FFFFFF"/>
                </a:solidFill>
                <a:latin typeface="Carlito"/>
                <a:cs typeface="Carlito"/>
              </a:rPr>
              <a:t>Fragility</a:t>
            </a:r>
            <a:r>
              <a:rPr sz="3300" b="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spc="-85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endParaRPr sz="3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60960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8555" y="485775"/>
            <a:ext cx="7867015" cy="1343025"/>
            <a:chOff x="638555" y="243840"/>
            <a:chExt cx="7867015" cy="1343025"/>
          </a:xfrm>
        </p:grpSpPr>
        <p:sp>
          <p:nvSpPr>
            <p:cNvPr id="3" name="object 3"/>
            <p:cNvSpPr/>
            <p:nvPr/>
          </p:nvSpPr>
          <p:spPr>
            <a:xfrm>
              <a:off x="638555" y="277368"/>
              <a:ext cx="7866888" cy="1295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6880" y="243840"/>
              <a:ext cx="5891784" cy="13426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304800"/>
              <a:ext cx="7772400" cy="1200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799" y="304800"/>
              <a:ext cx="7772400" cy="1200150"/>
            </a:xfrm>
            <a:custGeom>
              <a:avLst/>
              <a:gdLst/>
              <a:ahLst/>
              <a:cxnLst/>
              <a:rect l="l" t="t" r="r" b="b"/>
              <a:pathLst>
                <a:path w="7772400" h="1200150">
                  <a:moveTo>
                    <a:pt x="0" y="177800"/>
                  </a:moveTo>
                  <a:lnTo>
                    <a:pt x="6351" y="130542"/>
                  </a:lnTo>
                  <a:lnTo>
                    <a:pt x="24274" y="88072"/>
                  </a:lnTo>
                  <a:lnTo>
                    <a:pt x="52076" y="52085"/>
                  </a:lnTo>
                  <a:lnTo>
                    <a:pt x="88060" y="24280"/>
                  </a:lnTo>
                  <a:lnTo>
                    <a:pt x="130533" y="6352"/>
                  </a:lnTo>
                  <a:lnTo>
                    <a:pt x="177800" y="0"/>
                  </a:lnTo>
                  <a:lnTo>
                    <a:pt x="1295400" y="0"/>
                  </a:lnTo>
                  <a:lnTo>
                    <a:pt x="3238500" y="0"/>
                  </a:lnTo>
                  <a:lnTo>
                    <a:pt x="7594600" y="0"/>
                  </a:lnTo>
                  <a:lnTo>
                    <a:pt x="7641857" y="6352"/>
                  </a:lnTo>
                  <a:lnTo>
                    <a:pt x="7684327" y="24280"/>
                  </a:lnTo>
                  <a:lnTo>
                    <a:pt x="7720314" y="52085"/>
                  </a:lnTo>
                  <a:lnTo>
                    <a:pt x="7748119" y="88072"/>
                  </a:lnTo>
                  <a:lnTo>
                    <a:pt x="7766047" y="130542"/>
                  </a:lnTo>
                  <a:lnTo>
                    <a:pt x="7772400" y="177800"/>
                  </a:lnTo>
                  <a:lnTo>
                    <a:pt x="7772400" y="622300"/>
                  </a:lnTo>
                  <a:lnTo>
                    <a:pt x="7772400" y="889000"/>
                  </a:lnTo>
                  <a:lnTo>
                    <a:pt x="7766047" y="936257"/>
                  </a:lnTo>
                  <a:lnTo>
                    <a:pt x="7748119" y="978727"/>
                  </a:lnTo>
                  <a:lnTo>
                    <a:pt x="7720314" y="1014714"/>
                  </a:lnTo>
                  <a:lnTo>
                    <a:pt x="7684327" y="1042519"/>
                  </a:lnTo>
                  <a:lnTo>
                    <a:pt x="7641857" y="1060447"/>
                  </a:lnTo>
                  <a:lnTo>
                    <a:pt x="7594600" y="1066800"/>
                  </a:lnTo>
                  <a:lnTo>
                    <a:pt x="3238500" y="1066800"/>
                  </a:lnTo>
                  <a:lnTo>
                    <a:pt x="2266950" y="1200150"/>
                  </a:lnTo>
                  <a:lnTo>
                    <a:pt x="1295400" y="1066800"/>
                  </a:lnTo>
                  <a:lnTo>
                    <a:pt x="177800" y="1066800"/>
                  </a:lnTo>
                  <a:lnTo>
                    <a:pt x="130533" y="1060447"/>
                  </a:lnTo>
                  <a:lnTo>
                    <a:pt x="88060" y="1042519"/>
                  </a:lnTo>
                  <a:lnTo>
                    <a:pt x="52076" y="1014714"/>
                  </a:lnTo>
                  <a:lnTo>
                    <a:pt x="24274" y="978727"/>
                  </a:lnTo>
                  <a:lnTo>
                    <a:pt x="6351" y="936257"/>
                  </a:lnTo>
                  <a:lnTo>
                    <a:pt x="0" y="889000"/>
                  </a:lnTo>
                  <a:lnTo>
                    <a:pt x="0" y="622300"/>
                  </a:lnTo>
                  <a:lnTo>
                    <a:pt x="0" y="177800"/>
                  </a:lnTo>
                  <a:close/>
                </a:path>
              </a:pathLst>
            </a:custGeom>
            <a:ln w="9144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346" y="744473"/>
            <a:ext cx="7765322" cy="700704"/>
          </a:xfrm>
          <a:prstGeom prst="rect">
            <a:avLst/>
          </a:prstGeom>
        </p:spPr>
        <p:txBody>
          <a:bodyPr vert="horz" wrap="square" lIns="0" tIns="236727" rIns="0" bIns="0" rtlCol="0">
            <a:spAutoFit/>
          </a:bodyPr>
          <a:lstStyle/>
          <a:p>
            <a:pPr marL="2320290" marR="5080" indent="-90424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0000"/>
                </a:solidFill>
                <a:latin typeface="Comic Sans MS"/>
                <a:cs typeface="Comic Sans MS"/>
              </a:rPr>
              <a:t>BLOOD INVESTIGATION</a:t>
            </a:r>
            <a:endParaRPr sz="3000" dirty="0">
              <a:latin typeface="Comic Sans MS"/>
              <a:cs typeface="Comic Sans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3756" y="1676008"/>
            <a:ext cx="8581644" cy="5181991"/>
            <a:chOff x="333756" y="1575816"/>
            <a:chExt cx="6038215" cy="5203190"/>
          </a:xfrm>
        </p:grpSpPr>
        <p:sp>
          <p:nvSpPr>
            <p:cNvPr id="9" name="object 9"/>
            <p:cNvSpPr/>
            <p:nvPr/>
          </p:nvSpPr>
          <p:spPr>
            <a:xfrm>
              <a:off x="333756" y="1575816"/>
              <a:ext cx="6038088" cy="5199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6824" y="1664206"/>
              <a:ext cx="5591556" cy="51145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1000" y="1600200"/>
              <a:ext cx="5943600" cy="5105400"/>
            </a:xfrm>
            <a:custGeom>
              <a:avLst/>
              <a:gdLst/>
              <a:ahLst/>
              <a:cxnLst/>
              <a:rect l="l" t="t" r="r" b="b"/>
              <a:pathLst>
                <a:path w="5943600" h="5105400">
                  <a:moveTo>
                    <a:pt x="5092700" y="0"/>
                  </a:moveTo>
                  <a:lnTo>
                    <a:pt x="850912" y="0"/>
                  </a:lnTo>
                  <a:lnTo>
                    <a:pt x="802626" y="1347"/>
                  </a:lnTo>
                  <a:lnTo>
                    <a:pt x="755047" y="5340"/>
                  </a:lnTo>
                  <a:lnTo>
                    <a:pt x="708246" y="11908"/>
                  </a:lnTo>
                  <a:lnTo>
                    <a:pt x="662295" y="20979"/>
                  </a:lnTo>
                  <a:lnTo>
                    <a:pt x="617267" y="32480"/>
                  </a:lnTo>
                  <a:lnTo>
                    <a:pt x="573232" y="46340"/>
                  </a:lnTo>
                  <a:lnTo>
                    <a:pt x="530264" y="62487"/>
                  </a:lnTo>
                  <a:lnTo>
                    <a:pt x="488433" y="80850"/>
                  </a:lnTo>
                  <a:lnTo>
                    <a:pt x="447812" y="101355"/>
                  </a:lnTo>
                  <a:lnTo>
                    <a:pt x="408472" y="123932"/>
                  </a:lnTo>
                  <a:lnTo>
                    <a:pt x="370485" y="148509"/>
                  </a:lnTo>
                  <a:lnTo>
                    <a:pt x="333923" y="175014"/>
                  </a:lnTo>
                  <a:lnTo>
                    <a:pt x="298858" y="203374"/>
                  </a:lnTo>
                  <a:lnTo>
                    <a:pt x="265362" y="233518"/>
                  </a:lnTo>
                  <a:lnTo>
                    <a:pt x="233506" y="265375"/>
                  </a:lnTo>
                  <a:lnTo>
                    <a:pt x="203362" y="298872"/>
                  </a:lnTo>
                  <a:lnTo>
                    <a:pt x="175003" y="333937"/>
                  </a:lnTo>
                  <a:lnTo>
                    <a:pt x="148500" y="370499"/>
                  </a:lnTo>
                  <a:lnTo>
                    <a:pt x="123924" y="408485"/>
                  </a:lnTo>
                  <a:lnTo>
                    <a:pt x="101348" y="447824"/>
                  </a:lnTo>
                  <a:lnTo>
                    <a:pt x="80844" y="488445"/>
                  </a:lnTo>
                  <a:lnTo>
                    <a:pt x="62482" y="530274"/>
                  </a:lnTo>
                  <a:lnTo>
                    <a:pt x="46336" y="573241"/>
                  </a:lnTo>
                  <a:lnTo>
                    <a:pt x="32477" y="617273"/>
                  </a:lnTo>
                  <a:lnTo>
                    <a:pt x="20977" y="662299"/>
                  </a:lnTo>
                  <a:lnTo>
                    <a:pt x="11907" y="708246"/>
                  </a:lnTo>
                  <a:lnTo>
                    <a:pt x="5340" y="755043"/>
                  </a:lnTo>
                  <a:lnTo>
                    <a:pt x="1346" y="802618"/>
                  </a:lnTo>
                  <a:lnTo>
                    <a:pt x="0" y="850900"/>
                  </a:lnTo>
                  <a:lnTo>
                    <a:pt x="0" y="4254487"/>
                  </a:lnTo>
                  <a:lnTo>
                    <a:pt x="1346" y="4302773"/>
                  </a:lnTo>
                  <a:lnTo>
                    <a:pt x="5340" y="4350352"/>
                  </a:lnTo>
                  <a:lnTo>
                    <a:pt x="11907" y="4397153"/>
                  </a:lnTo>
                  <a:lnTo>
                    <a:pt x="20977" y="4443104"/>
                  </a:lnTo>
                  <a:lnTo>
                    <a:pt x="32477" y="4488132"/>
                  </a:lnTo>
                  <a:lnTo>
                    <a:pt x="46336" y="4532167"/>
                  </a:lnTo>
                  <a:lnTo>
                    <a:pt x="62482" y="4575135"/>
                  </a:lnTo>
                  <a:lnTo>
                    <a:pt x="80844" y="4616966"/>
                  </a:lnTo>
                  <a:lnTo>
                    <a:pt x="101348" y="4657587"/>
                  </a:lnTo>
                  <a:lnTo>
                    <a:pt x="123924" y="4696927"/>
                  </a:lnTo>
                  <a:lnTo>
                    <a:pt x="148500" y="4734914"/>
                  </a:lnTo>
                  <a:lnTo>
                    <a:pt x="175003" y="4771476"/>
                  </a:lnTo>
                  <a:lnTo>
                    <a:pt x="203362" y="4806541"/>
                  </a:lnTo>
                  <a:lnTo>
                    <a:pt x="233506" y="4840037"/>
                  </a:lnTo>
                  <a:lnTo>
                    <a:pt x="265362" y="4871893"/>
                  </a:lnTo>
                  <a:lnTo>
                    <a:pt x="298858" y="4902037"/>
                  </a:lnTo>
                  <a:lnTo>
                    <a:pt x="333923" y="4930396"/>
                  </a:lnTo>
                  <a:lnTo>
                    <a:pt x="370485" y="4956899"/>
                  </a:lnTo>
                  <a:lnTo>
                    <a:pt x="408472" y="4981475"/>
                  </a:lnTo>
                  <a:lnTo>
                    <a:pt x="447812" y="5004051"/>
                  </a:lnTo>
                  <a:lnTo>
                    <a:pt x="488433" y="5024555"/>
                  </a:lnTo>
                  <a:lnTo>
                    <a:pt x="530264" y="5042917"/>
                  </a:lnTo>
                  <a:lnTo>
                    <a:pt x="573232" y="5059063"/>
                  </a:lnTo>
                  <a:lnTo>
                    <a:pt x="617267" y="5072922"/>
                  </a:lnTo>
                  <a:lnTo>
                    <a:pt x="662295" y="5084422"/>
                  </a:lnTo>
                  <a:lnTo>
                    <a:pt x="708246" y="5093492"/>
                  </a:lnTo>
                  <a:lnTo>
                    <a:pt x="755047" y="5100059"/>
                  </a:lnTo>
                  <a:lnTo>
                    <a:pt x="802626" y="5104053"/>
                  </a:lnTo>
                  <a:lnTo>
                    <a:pt x="850912" y="5105400"/>
                  </a:lnTo>
                  <a:lnTo>
                    <a:pt x="5092700" y="5105400"/>
                  </a:lnTo>
                  <a:lnTo>
                    <a:pt x="5140981" y="5104053"/>
                  </a:lnTo>
                  <a:lnTo>
                    <a:pt x="5188556" y="5100059"/>
                  </a:lnTo>
                  <a:lnTo>
                    <a:pt x="5235353" y="5093492"/>
                  </a:lnTo>
                  <a:lnTo>
                    <a:pt x="5281300" y="5084422"/>
                  </a:lnTo>
                  <a:lnTo>
                    <a:pt x="5326326" y="5072922"/>
                  </a:lnTo>
                  <a:lnTo>
                    <a:pt x="5370358" y="5059063"/>
                  </a:lnTo>
                  <a:lnTo>
                    <a:pt x="5413325" y="5042917"/>
                  </a:lnTo>
                  <a:lnTo>
                    <a:pt x="5455154" y="5024555"/>
                  </a:lnTo>
                  <a:lnTo>
                    <a:pt x="5495775" y="5004051"/>
                  </a:lnTo>
                  <a:lnTo>
                    <a:pt x="5535114" y="4981475"/>
                  </a:lnTo>
                  <a:lnTo>
                    <a:pt x="5573100" y="4956899"/>
                  </a:lnTo>
                  <a:lnTo>
                    <a:pt x="5609662" y="4930396"/>
                  </a:lnTo>
                  <a:lnTo>
                    <a:pt x="5644727" y="4902037"/>
                  </a:lnTo>
                  <a:lnTo>
                    <a:pt x="5678224" y="4871893"/>
                  </a:lnTo>
                  <a:lnTo>
                    <a:pt x="5710081" y="4840037"/>
                  </a:lnTo>
                  <a:lnTo>
                    <a:pt x="5740225" y="4806541"/>
                  </a:lnTo>
                  <a:lnTo>
                    <a:pt x="5768585" y="4771476"/>
                  </a:lnTo>
                  <a:lnTo>
                    <a:pt x="5795090" y="4734914"/>
                  </a:lnTo>
                  <a:lnTo>
                    <a:pt x="5819667" y="4696927"/>
                  </a:lnTo>
                  <a:lnTo>
                    <a:pt x="5842244" y="4657587"/>
                  </a:lnTo>
                  <a:lnTo>
                    <a:pt x="5862749" y="4616966"/>
                  </a:lnTo>
                  <a:lnTo>
                    <a:pt x="5881112" y="4575135"/>
                  </a:lnTo>
                  <a:lnTo>
                    <a:pt x="5897259" y="4532167"/>
                  </a:lnTo>
                  <a:lnTo>
                    <a:pt x="5911119" y="4488132"/>
                  </a:lnTo>
                  <a:lnTo>
                    <a:pt x="5922620" y="4443104"/>
                  </a:lnTo>
                  <a:lnTo>
                    <a:pt x="5931691" y="4397153"/>
                  </a:lnTo>
                  <a:lnTo>
                    <a:pt x="5938259" y="4350352"/>
                  </a:lnTo>
                  <a:lnTo>
                    <a:pt x="5942252" y="4302773"/>
                  </a:lnTo>
                  <a:lnTo>
                    <a:pt x="5943600" y="4254487"/>
                  </a:lnTo>
                  <a:lnTo>
                    <a:pt x="5943600" y="850900"/>
                  </a:lnTo>
                  <a:lnTo>
                    <a:pt x="5942252" y="802618"/>
                  </a:lnTo>
                  <a:lnTo>
                    <a:pt x="5938259" y="755043"/>
                  </a:lnTo>
                  <a:lnTo>
                    <a:pt x="5931691" y="708246"/>
                  </a:lnTo>
                  <a:lnTo>
                    <a:pt x="5922620" y="662299"/>
                  </a:lnTo>
                  <a:lnTo>
                    <a:pt x="5911119" y="617273"/>
                  </a:lnTo>
                  <a:lnTo>
                    <a:pt x="5897259" y="573241"/>
                  </a:lnTo>
                  <a:lnTo>
                    <a:pt x="5881112" y="530274"/>
                  </a:lnTo>
                  <a:lnTo>
                    <a:pt x="5862749" y="488445"/>
                  </a:lnTo>
                  <a:lnTo>
                    <a:pt x="5842244" y="447824"/>
                  </a:lnTo>
                  <a:lnTo>
                    <a:pt x="5819667" y="408485"/>
                  </a:lnTo>
                  <a:lnTo>
                    <a:pt x="5795090" y="370499"/>
                  </a:lnTo>
                  <a:lnTo>
                    <a:pt x="5768585" y="333937"/>
                  </a:lnTo>
                  <a:lnTo>
                    <a:pt x="5740225" y="298872"/>
                  </a:lnTo>
                  <a:lnTo>
                    <a:pt x="5710081" y="265375"/>
                  </a:lnTo>
                  <a:lnTo>
                    <a:pt x="5678224" y="233518"/>
                  </a:lnTo>
                  <a:lnTo>
                    <a:pt x="5644727" y="203374"/>
                  </a:lnTo>
                  <a:lnTo>
                    <a:pt x="5609662" y="175014"/>
                  </a:lnTo>
                  <a:lnTo>
                    <a:pt x="5573100" y="148509"/>
                  </a:lnTo>
                  <a:lnTo>
                    <a:pt x="5535114" y="123932"/>
                  </a:lnTo>
                  <a:lnTo>
                    <a:pt x="5495775" y="101355"/>
                  </a:lnTo>
                  <a:lnTo>
                    <a:pt x="5455154" y="80850"/>
                  </a:lnTo>
                  <a:lnTo>
                    <a:pt x="5413325" y="62487"/>
                  </a:lnTo>
                  <a:lnTo>
                    <a:pt x="5370358" y="46340"/>
                  </a:lnTo>
                  <a:lnTo>
                    <a:pt x="5326326" y="32480"/>
                  </a:lnTo>
                  <a:lnTo>
                    <a:pt x="5281300" y="20979"/>
                  </a:lnTo>
                  <a:lnTo>
                    <a:pt x="5235353" y="11908"/>
                  </a:lnTo>
                  <a:lnTo>
                    <a:pt x="5188556" y="5340"/>
                  </a:lnTo>
                  <a:lnTo>
                    <a:pt x="5140981" y="1347"/>
                  </a:lnTo>
                  <a:lnTo>
                    <a:pt x="50927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1000" y="1600200"/>
              <a:ext cx="5943600" cy="5105400"/>
            </a:xfrm>
            <a:custGeom>
              <a:avLst/>
              <a:gdLst/>
              <a:ahLst/>
              <a:cxnLst/>
              <a:rect l="l" t="t" r="r" b="b"/>
              <a:pathLst>
                <a:path w="5943600" h="5105400">
                  <a:moveTo>
                    <a:pt x="0" y="850900"/>
                  </a:moveTo>
                  <a:lnTo>
                    <a:pt x="1346" y="802618"/>
                  </a:lnTo>
                  <a:lnTo>
                    <a:pt x="5340" y="755043"/>
                  </a:lnTo>
                  <a:lnTo>
                    <a:pt x="11907" y="708246"/>
                  </a:lnTo>
                  <a:lnTo>
                    <a:pt x="20977" y="662299"/>
                  </a:lnTo>
                  <a:lnTo>
                    <a:pt x="32477" y="617273"/>
                  </a:lnTo>
                  <a:lnTo>
                    <a:pt x="46336" y="573241"/>
                  </a:lnTo>
                  <a:lnTo>
                    <a:pt x="62482" y="530274"/>
                  </a:lnTo>
                  <a:lnTo>
                    <a:pt x="80844" y="488445"/>
                  </a:lnTo>
                  <a:lnTo>
                    <a:pt x="101348" y="447824"/>
                  </a:lnTo>
                  <a:lnTo>
                    <a:pt x="123924" y="408485"/>
                  </a:lnTo>
                  <a:lnTo>
                    <a:pt x="148500" y="370499"/>
                  </a:lnTo>
                  <a:lnTo>
                    <a:pt x="175003" y="333937"/>
                  </a:lnTo>
                  <a:lnTo>
                    <a:pt x="203362" y="298872"/>
                  </a:lnTo>
                  <a:lnTo>
                    <a:pt x="233506" y="265375"/>
                  </a:lnTo>
                  <a:lnTo>
                    <a:pt x="265362" y="233518"/>
                  </a:lnTo>
                  <a:lnTo>
                    <a:pt x="298858" y="203374"/>
                  </a:lnTo>
                  <a:lnTo>
                    <a:pt x="333923" y="175014"/>
                  </a:lnTo>
                  <a:lnTo>
                    <a:pt x="370485" y="148509"/>
                  </a:lnTo>
                  <a:lnTo>
                    <a:pt x="408472" y="123932"/>
                  </a:lnTo>
                  <a:lnTo>
                    <a:pt x="447812" y="101355"/>
                  </a:lnTo>
                  <a:lnTo>
                    <a:pt x="488433" y="80850"/>
                  </a:lnTo>
                  <a:lnTo>
                    <a:pt x="530264" y="62487"/>
                  </a:lnTo>
                  <a:lnTo>
                    <a:pt x="573232" y="46340"/>
                  </a:lnTo>
                  <a:lnTo>
                    <a:pt x="617267" y="32480"/>
                  </a:lnTo>
                  <a:lnTo>
                    <a:pt x="662295" y="20979"/>
                  </a:lnTo>
                  <a:lnTo>
                    <a:pt x="708246" y="11908"/>
                  </a:lnTo>
                  <a:lnTo>
                    <a:pt x="755047" y="5340"/>
                  </a:lnTo>
                  <a:lnTo>
                    <a:pt x="802626" y="1347"/>
                  </a:lnTo>
                  <a:lnTo>
                    <a:pt x="850912" y="0"/>
                  </a:lnTo>
                  <a:lnTo>
                    <a:pt x="5092700" y="0"/>
                  </a:lnTo>
                  <a:lnTo>
                    <a:pt x="5140981" y="1347"/>
                  </a:lnTo>
                  <a:lnTo>
                    <a:pt x="5188556" y="5340"/>
                  </a:lnTo>
                  <a:lnTo>
                    <a:pt x="5235353" y="11908"/>
                  </a:lnTo>
                  <a:lnTo>
                    <a:pt x="5281300" y="20979"/>
                  </a:lnTo>
                  <a:lnTo>
                    <a:pt x="5326326" y="32480"/>
                  </a:lnTo>
                  <a:lnTo>
                    <a:pt x="5370358" y="46340"/>
                  </a:lnTo>
                  <a:lnTo>
                    <a:pt x="5413325" y="62487"/>
                  </a:lnTo>
                  <a:lnTo>
                    <a:pt x="5455154" y="80850"/>
                  </a:lnTo>
                  <a:lnTo>
                    <a:pt x="5495775" y="101355"/>
                  </a:lnTo>
                  <a:lnTo>
                    <a:pt x="5535114" y="123932"/>
                  </a:lnTo>
                  <a:lnTo>
                    <a:pt x="5573100" y="148509"/>
                  </a:lnTo>
                  <a:lnTo>
                    <a:pt x="5609662" y="175014"/>
                  </a:lnTo>
                  <a:lnTo>
                    <a:pt x="5644727" y="203374"/>
                  </a:lnTo>
                  <a:lnTo>
                    <a:pt x="5678224" y="233518"/>
                  </a:lnTo>
                  <a:lnTo>
                    <a:pt x="5710081" y="265375"/>
                  </a:lnTo>
                  <a:lnTo>
                    <a:pt x="5740225" y="298872"/>
                  </a:lnTo>
                  <a:lnTo>
                    <a:pt x="5768585" y="333937"/>
                  </a:lnTo>
                  <a:lnTo>
                    <a:pt x="5795090" y="370499"/>
                  </a:lnTo>
                  <a:lnTo>
                    <a:pt x="5819667" y="408485"/>
                  </a:lnTo>
                  <a:lnTo>
                    <a:pt x="5842244" y="447824"/>
                  </a:lnTo>
                  <a:lnTo>
                    <a:pt x="5862749" y="488445"/>
                  </a:lnTo>
                  <a:lnTo>
                    <a:pt x="5881112" y="530274"/>
                  </a:lnTo>
                  <a:lnTo>
                    <a:pt x="5897259" y="573241"/>
                  </a:lnTo>
                  <a:lnTo>
                    <a:pt x="5911119" y="617273"/>
                  </a:lnTo>
                  <a:lnTo>
                    <a:pt x="5922620" y="662299"/>
                  </a:lnTo>
                  <a:lnTo>
                    <a:pt x="5931691" y="708246"/>
                  </a:lnTo>
                  <a:lnTo>
                    <a:pt x="5938259" y="755043"/>
                  </a:lnTo>
                  <a:lnTo>
                    <a:pt x="5942252" y="802618"/>
                  </a:lnTo>
                  <a:lnTo>
                    <a:pt x="5943600" y="850900"/>
                  </a:lnTo>
                  <a:lnTo>
                    <a:pt x="5943600" y="4254487"/>
                  </a:lnTo>
                  <a:lnTo>
                    <a:pt x="5942252" y="4302773"/>
                  </a:lnTo>
                  <a:lnTo>
                    <a:pt x="5938259" y="4350352"/>
                  </a:lnTo>
                  <a:lnTo>
                    <a:pt x="5931691" y="4397153"/>
                  </a:lnTo>
                  <a:lnTo>
                    <a:pt x="5922620" y="4443104"/>
                  </a:lnTo>
                  <a:lnTo>
                    <a:pt x="5911119" y="4488132"/>
                  </a:lnTo>
                  <a:lnTo>
                    <a:pt x="5897259" y="4532167"/>
                  </a:lnTo>
                  <a:lnTo>
                    <a:pt x="5881112" y="4575135"/>
                  </a:lnTo>
                  <a:lnTo>
                    <a:pt x="5862749" y="4616966"/>
                  </a:lnTo>
                  <a:lnTo>
                    <a:pt x="5842244" y="4657587"/>
                  </a:lnTo>
                  <a:lnTo>
                    <a:pt x="5819667" y="4696927"/>
                  </a:lnTo>
                  <a:lnTo>
                    <a:pt x="5795090" y="4734914"/>
                  </a:lnTo>
                  <a:lnTo>
                    <a:pt x="5768585" y="4771476"/>
                  </a:lnTo>
                  <a:lnTo>
                    <a:pt x="5740225" y="4806541"/>
                  </a:lnTo>
                  <a:lnTo>
                    <a:pt x="5710081" y="4840037"/>
                  </a:lnTo>
                  <a:lnTo>
                    <a:pt x="5678224" y="4871893"/>
                  </a:lnTo>
                  <a:lnTo>
                    <a:pt x="5644727" y="4902037"/>
                  </a:lnTo>
                  <a:lnTo>
                    <a:pt x="5609662" y="4930396"/>
                  </a:lnTo>
                  <a:lnTo>
                    <a:pt x="5573100" y="4956899"/>
                  </a:lnTo>
                  <a:lnTo>
                    <a:pt x="5535114" y="4981475"/>
                  </a:lnTo>
                  <a:lnTo>
                    <a:pt x="5495775" y="5004051"/>
                  </a:lnTo>
                  <a:lnTo>
                    <a:pt x="5455154" y="5024555"/>
                  </a:lnTo>
                  <a:lnTo>
                    <a:pt x="5413325" y="5042917"/>
                  </a:lnTo>
                  <a:lnTo>
                    <a:pt x="5370358" y="5059063"/>
                  </a:lnTo>
                  <a:lnTo>
                    <a:pt x="5326326" y="5072922"/>
                  </a:lnTo>
                  <a:lnTo>
                    <a:pt x="5281300" y="5084422"/>
                  </a:lnTo>
                  <a:lnTo>
                    <a:pt x="5235353" y="5093492"/>
                  </a:lnTo>
                  <a:lnTo>
                    <a:pt x="5188556" y="5100059"/>
                  </a:lnTo>
                  <a:lnTo>
                    <a:pt x="5140981" y="5104053"/>
                  </a:lnTo>
                  <a:lnTo>
                    <a:pt x="5092700" y="5105400"/>
                  </a:lnTo>
                  <a:lnTo>
                    <a:pt x="850912" y="5105400"/>
                  </a:lnTo>
                  <a:lnTo>
                    <a:pt x="802626" y="5104053"/>
                  </a:lnTo>
                  <a:lnTo>
                    <a:pt x="755047" y="5100059"/>
                  </a:lnTo>
                  <a:lnTo>
                    <a:pt x="708246" y="5093492"/>
                  </a:lnTo>
                  <a:lnTo>
                    <a:pt x="662295" y="5084422"/>
                  </a:lnTo>
                  <a:lnTo>
                    <a:pt x="617267" y="5072922"/>
                  </a:lnTo>
                  <a:lnTo>
                    <a:pt x="573232" y="5059063"/>
                  </a:lnTo>
                  <a:lnTo>
                    <a:pt x="530264" y="5042917"/>
                  </a:lnTo>
                  <a:lnTo>
                    <a:pt x="488433" y="5024555"/>
                  </a:lnTo>
                  <a:lnTo>
                    <a:pt x="447812" y="5004051"/>
                  </a:lnTo>
                  <a:lnTo>
                    <a:pt x="408472" y="4981475"/>
                  </a:lnTo>
                  <a:lnTo>
                    <a:pt x="370485" y="4956899"/>
                  </a:lnTo>
                  <a:lnTo>
                    <a:pt x="333923" y="4930396"/>
                  </a:lnTo>
                  <a:lnTo>
                    <a:pt x="298858" y="4902037"/>
                  </a:lnTo>
                  <a:lnTo>
                    <a:pt x="265362" y="4871893"/>
                  </a:lnTo>
                  <a:lnTo>
                    <a:pt x="233506" y="4840037"/>
                  </a:lnTo>
                  <a:lnTo>
                    <a:pt x="203362" y="4806541"/>
                  </a:lnTo>
                  <a:lnTo>
                    <a:pt x="175003" y="4771476"/>
                  </a:lnTo>
                  <a:lnTo>
                    <a:pt x="148500" y="4734914"/>
                  </a:lnTo>
                  <a:lnTo>
                    <a:pt x="123924" y="4696927"/>
                  </a:lnTo>
                  <a:lnTo>
                    <a:pt x="101348" y="4657587"/>
                  </a:lnTo>
                  <a:lnTo>
                    <a:pt x="80844" y="4616966"/>
                  </a:lnTo>
                  <a:lnTo>
                    <a:pt x="62482" y="4575135"/>
                  </a:lnTo>
                  <a:lnTo>
                    <a:pt x="46336" y="4532167"/>
                  </a:lnTo>
                  <a:lnTo>
                    <a:pt x="32477" y="4488132"/>
                  </a:lnTo>
                  <a:lnTo>
                    <a:pt x="20977" y="4443104"/>
                  </a:lnTo>
                  <a:lnTo>
                    <a:pt x="11907" y="4397153"/>
                  </a:lnTo>
                  <a:lnTo>
                    <a:pt x="5340" y="4350352"/>
                  </a:lnTo>
                  <a:lnTo>
                    <a:pt x="1346" y="4302773"/>
                  </a:lnTo>
                  <a:lnTo>
                    <a:pt x="0" y="4254487"/>
                  </a:lnTo>
                  <a:lnTo>
                    <a:pt x="0" y="8509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9066" y="1752041"/>
            <a:ext cx="7870432" cy="1874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5029" algn="l"/>
              </a:tabLst>
            </a:pPr>
            <a:r>
              <a:rPr lang="en-US"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  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Blood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investigation</a:t>
            </a:r>
            <a:r>
              <a:rPr sz="2400" b="1" spc="-2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helps	in</a:t>
            </a:r>
            <a:r>
              <a:rPr sz="2400" b="1" spc="-8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diagnosing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Leukopenia</a:t>
            </a:r>
            <a:endParaRPr sz="2400" dirty="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buFont typeface="Arial"/>
              <a:buChar char="•"/>
              <a:tabLst>
                <a:tab pos="189865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Thrombocytopenia</a:t>
            </a:r>
            <a:endParaRPr sz="2400" dirty="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Myeloma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9066" y="3581780"/>
            <a:ext cx="1207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435" indent="-16637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9070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</a:t>
            </a:r>
            <a:r>
              <a:rPr sz="2400" b="1" spc="-15" dirty="0">
                <a:solidFill>
                  <a:srgbClr val="B7DEE8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e</a:t>
            </a:r>
            <a:r>
              <a:rPr sz="2400" b="1" spc="5" dirty="0">
                <a:solidFill>
                  <a:srgbClr val="B7DEE8"/>
                </a:solidFill>
                <a:latin typeface="Times New Roman"/>
                <a:cs typeface="Times New Roman"/>
              </a:rPr>
              <a:t>m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ia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38222" y="3581780"/>
            <a:ext cx="24949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B7DEE8"/>
                </a:solidFill>
                <a:latin typeface="Times New Roman"/>
                <a:cs typeface="Times New Roman"/>
              </a:rPr>
              <a:t>*Iron</a:t>
            </a:r>
            <a:r>
              <a:rPr sz="2400" b="1" spc="-2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deficiency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*Aplastic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*Sickle cell</a:t>
            </a:r>
            <a:r>
              <a:rPr sz="2400" b="1" spc="-12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anemia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066" y="4678756"/>
            <a:ext cx="399796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9865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Thalassemia</a:t>
            </a:r>
            <a:endParaRPr sz="2400">
              <a:latin typeface="Times New Roman"/>
              <a:cs typeface="Times New Roman"/>
            </a:endParaRPr>
          </a:p>
          <a:p>
            <a:pPr marL="178435" indent="-16637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9070" algn="l"/>
                <a:tab pos="2797175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Acute and</a:t>
            </a:r>
            <a:r>
              <a:rPr sz="2400" b="1" spc="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C</a:t>
            </a:r>
            <a:r>
              <a:rPr sz="2400" b="1" spc="-15" dirty="0">
                <a:solidFill>
                  <a:srgbClr val="B7DEE8"/>
                </a:solidFill>
                <a:latin typeface="Times New Roman"/>
                <a:cs typeface="Times New Roman"/>
              </a:rPr>
              <a:t>h</a:t>
            </a:r>
            <a:r>
              <a:rPr sz="2400" b="1" spc="-50" dirty="0">
                <a:solidFill>
                  <a:srgbClr val="B7DEE8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onic	</a:t>
            </a:r>
            <a:r>
              <a:rPr sz="2400" b="1" spc="5" dirty="0">
                <a:solidFill>
                  <a:srgbClr val="B7DEE8"/>
                </a:solidFill>
                <a:latin typeface="Times New Roman"/>
                <a:cs typeface="Times New Roman"/>
              </a:rPr>
              <a:t>l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eu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ke</a:t>
            </a:r>
            <a:r>
              <a:rPr sz="2400" b="1" spc="5" dirty="0">
                <a:solidFill>
                  <a:srgbClr val="B7DEE8"/>
                </a:solidFill>
                <a:latin typeface="Times New Roman"/>
                <a:cs typeface="Times New Roman"/>
              </a:rPr>
              <a:t>m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ia</a:t>
            </a:r>
            <a:endParaRPr sz="24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liver</a:t>
            </a:r>
            <a:r>
              <a:rPr sz="2400" b="1" spc="-7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disease</a:t>
            </a:r>
            <a:endParaRPr sz="24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Myxedema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Font typeface="Arial"/>
              <a:buChar char="•"/>
              <a:tabLst>
                <a:tab pos="120650" algn="l"/>
              </a:tabLst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Diabetes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155" y="1042416"/>
            <a:ext cx="8400415" cy="5581015"/>
            <a:chOff x="486155" y="1042416"/>
            <a:chExt cx="8400415" cy="5581015"/>
          </a:xfrm>
        </p:grpSpPr>
        <p:sp>
          <p:nvSpPr>
            <p:cNvPr id="3" name="object 3"/>
            <p:cNvSpPr/>
            <p:nvPr/>
          </p:nvSpPr>
          <p:spPr>
            <a:xfrm>
              <a:off x="486155" y="1042416"/>
              <a:ext cx="8400288" cy="5580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399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7391400" y="0"/>
                  </a:moveTo>
                  <a:lnTo>
                    <a:pt x="914400" y="0"/>
                  </a:lnTo>
                  <a:lnTo>
                    <a:pt x="865837" y="1267"/>
                  </a:lnTo>
                  <a:lnTo>
                    <a:pt x="817935" y="5028"/>
                  </a:lnTo>
                  <a:lnTo>
                    <a:pt x="770756" y="11219"/>
                  </a:lnTo>
                  <a:lnTo>
                    <a:pt x="724364" y="19776"/>
                  </a:lnTo>
                  <a:lnTo>
                    <a:pt x="678821" y="30637"/>
                  </a:lnTo>
                  <a:lnTo>
                    <a:pt x="634192" y="43738"/>
                  </a:lnTo>
                  <a:lnTo>
                    <a:pt x="590538" y="59016"/>
                  </a:lnTo>
                  <a:lnTo>
                    <a:pt x="547924" y="76408"/>
                  </a:lnTo>
                  <a:lnTo>
                    <a:pt x="506412" y="95851"/>
                  </a:lnTo>
                  <a:lnTo>
                    <a:pt x="466066" y="117281"/>
                  </a:lnTo>
                  <a:lnTo>
                    <a:pt x="426949" y="140635"/>
                  </a:lnTo>
                  <a:lnTo>
                    <a:pt x="389124" y="165849"/>
                  </a:lnTo>
                  <a:lnTo>
                    <a:pt x="352654" y="192862"/>
                  </a:lnTo>
                  <a:lnTo>
                    <a:pt x="317602" y="221609"/>
                  </a:lnTo>
                  <a:lnTo>
                    <a:pt x="284033" y="252027"/>
                  </a:lnTo>
                  <a:lnTo>
                    <a:pt x="252008" y="284053"/>
                  </a:lnTo>
                  <a:lnTo>
                    <a:pt x="221592" y="317623"/>
                  </a:lnTo>
                  <a:lnTo>
                    <a:pt x="192846" y="352675"/>
                  </a:lnTo>
                  <a:lnTo>
                    <a:pt x="165835" y="389146"/>
                  </a:lnTo>
                  <a:lnTo>
                    <a:pt x="140622" y="426971"/>
                  </a:lnTo>
                  <a:lnTo>
                    <a:pt x="117270" y="466088"/>
                  </a:lnTo>
                  <a:lnTo>
                    <a:pt x="95842" y="506434"/>
                  </a:lnTo>
                  <a:lnTo>
                    <a:pt x="76401" y="547945"/>
                  </a:lnTo>
                  <a:lnTo>
                    <a:pt x="59010" y="590559"/>
                  </a:lnTo>
                  <a:lnTo>
                    <a:pt x="43734" y="634211"/>
                  </a:lnTo>
                  <a:lnTo>
                    <a:pt x="30634" y="678839"/>
                  </a:lnTo>
                  <a:lnTo>
                    <a:pt x="19774" y="724379"/>
                  </a:lnTo>
                  <a:lnTo>
                    <a:pt x="11217" y="770768"/>
                  </a:lnTo>
                  <a:lnTo>
                    <a:pt x="5027" y="817944"/>
                  </a:lnTo>
                  <a:lnTo>
                    <a:pt x="1267" y="865842"/>
                  </a:lnTo>
                  <a:lnTo>
                    <a:pt x="0" y="914400"/>
                  </a:lnTo>
                  <a:lnTo>
                    <a:pt x="0" y="4571974"/>
                  </a:lnTo>
                  <a:lnTo>
                    <a:pt x="1267" y="4620539"/>
                  </a:lnTo>
                  <a:lnTo>
                    <a:pt x="5027" y="4668443"/>
                  </a:lnTo>
                  <a:lnTo>
                    <a:pt x="11217" y="4715624"/>
                  </a:lnTo>
                  <a:lnTo>
                    <a:pt x="19774" y="4762018"/>
                  </a:lnTo>
                  <a:lnTo>
                    <a:pt x="30634" y="4807563"/>
                  </a:lnTo>
                  <a:lnTo>
                    <a:pt x="43734" y="4852194"/>
                  </a:lnTo>
                  <a:lnTo>
                    <a:pt x="59010" y="4895849"/>
                  </a:lnTo>
                  <a:lnTo>
                    <a:pt x="76401" y="4938465"/>
                  </a:lnTo>
                  <a:lnTo>
                    <a:pt x="95842" y="4979978"/>
                  </a:lnTo>
                  <a:lnTo>
                    <a:pt x="117270" y="5020325"/>
                  </a:lnTo>
                  <a:lnTo>
                    <a:pt x="140622" y="5059443"/>
                  </a:lnTo>
                  <a:lnTo>
                    <a:pt x="165835" y="5097270"/>
                  </a:lnTo>
                  <a:lnTo>
                    <a:pt x="192846" y="5133740"/>
                  </a:lnTo>
                  <a:lnTo>
                    <a:pt x="221592" y="5168792"/>
                  </a:lnTo>
                  <a:lnTo>
                    <a:pt x="252008" y="5202363"/>
                  </a:lnTo>
                  <a:lnTo>
                    <a:pt x="284033" y="5234388"/>
                  </a:lnTo>
                  <a:lnTo>
                    <a:pt x="317602" y="5264805"/>
                  </a:lnTo>
                  <a:lnTo>
                    <a:pt x="352654" y="5293551"/>
                  </a:lnTo>
                  <a:lnTo>
                    <a:pt x="389124" y="5320562"/>
                  </a:lnTo>
                  <a:lnTo>
                    <a:pt x="426949" y="5345776"/>
                  </a:lnTo>
                  <a:lnTo>
                    <a:pt x="466066" y="5369128"/>
                  </a:lnTo>
                  <a:lnTo>
                    <a:pt x="506412" y="5390557"/>
                  </a:lnTo>
                  <a:lnTo>
                    <a:pt x="547924" y="5409998"/>
                  </a:lnTo>
                  <a:lnTo>
                    <a:pt x="590538" y="5427388"/>
                  </a:lnTo>
                  <a:lnTo>
                    <a:pt x="634192" y="5442665"/>
                  </a:lnTo>
                  <a:lnTo>
                    <a:pt x="678821" y="5455765"/>
                  </a:lnTo>
                  <a:lnTo>
                    <a:pt x="724364" y="5466625"/>
                  </a:lnTo>
                  <a:lnTo>
                    <a:pt x="770756" y="5475182"/>
                  </a:lnTo>
                  <a:lnTo>
                    <a:pt x="817935" y="5481372"/>
                  </a:lnTo>
                  <a:lnTo>
                    <a:pt x="865837" y="5485132"/>
                  </a:lnTo>
                  <a:lnTo>
                    <a:pt x="914400" y="5486400"/>
                  </a:lnTo>
                  <a:lnTo>
                    <a:pt x="7391400" y="5486400"/>
                  </a:lnTo>
                  <a:lnTo>
                    <a:pt x="7439957" y="5485132"/>
                  </a:lnTo>
                  <a:lnTo>
                    <a:pt x="7487855" y="5481372"/>
                  </a:lnTo>
                  <a:lnTo>
                    <a:pt x="7535031" y="5475182"/>
                  </a:lnTo>
                  <a:lnTo>
                    <a:pt x="7581420" y="5466625"/>
                  </a:lnTo>
                  <a:lnTo>
                    <a:pt x="7626960" y="5455765"/>
                  </a:lnTo>
                  <a:lnTo>
                    <a:pt x="7671588" y="5442665"/>
                  </a:lnTo>
                  <a:lnTo>
                    <a:pt x="7715240" y="5427388"/>
                  </a:lnTo>
                  <a:lnTo>
                    <a:pt x="7757854" y="5409998"/>
                  </a:lnTo>
                  <a:lnTo>
                    <a:pt x="7799365" y="5390557"/>
                  </a:lnTo>
                  <a:lnTo>
                    <a:pt x="7839711" y="5369128"/>
                  </a:lnTo>
                  <a:lnTo>
                    <a:pt x="7878828" y="5345776"/>
                  </a:lnTo>
                  <a:lnTo>
                    <a:pt x="7916653" y="5320562"/>
                  </a:lnTo>
                  <a:lnTo>
                    <a:pt x="7953124" y="5293551"/>
                  </a:lnTo>
                  <a:lnTo>
                    <a:pt x="7988176" y="5264805"/>
                  </a:lnTo>
                  <a:lnTo>
                    <a:pt x="8021746" y="5234388"/>
                  </a:lnTo>
                  <a:lnTo>
                    <a:pt x="8053772" y="5202363"/>
                  </a:lnTo>
                  <a:lnTo>
                    <a:pt x="8084190" y="5168792"/>
                  </a:lnTo>
                  <a:lnTo>
                    <a:pt x="8112937" y="5133740"/>
                  </a:lnTo>
                  <a:lnTo>
                    <a:pt x="8139950" y="5097270"/>
                  </a:lnTo>
                  <a:lnTo>
                    <a:pt x="8165164" y="5059443"/>
                  </a:lnTo>
                  <a:lnTo>
                    <a:pt x="8188518" y="5020325"/>
                  </a:lnTo>
                  <a:lnTo>
                    <a:pt x="8209948" y="4979978"/>
                  </a:lnTo>
                  <a:lnTo>
                    <a:pt x="8229391" y="4938465"/>
                  </a:lnTo>
                  <a:lnTo>
                    <a:pt x="8246783" y="4895849"/>
                  </a:lnTo>
                  <a:lnTo>
                    <a:pt x="8262061" y="4852194"/>
                  </a:lnTo>
                  <a:lnTo>
                    <a:pt x="8275162" y="4807563"/>
                  </a:lnTo>
                  <a:lnTo>
                    <a:pt x="8286023" y="4762018"/>
                  </a:lnTo>
                  <a:lnTo>
                    <a:pt x="8294580" y="4715624"/>
                  </a:lnTo>
                  <a:lnTo>
                    <a:pt x="8300771" y="4668443"/>
                  </a:lnTo>
                  <a:lnTo>
                    <a:pt x="8304532" y="4620539"/>
                  </a:lnTo>
                  <a:lnTo>
                    <a:pt x="8305800" y="4571974"/>
                  </a:lnTo>
                  <a:lnTo>
                    <a:pt x="8305800" y="914400"/>
                  </a:lnTo>
                  <a:lnTo>
                    <a:pt x="8304532" y="865842"/>
                  </a:lnTo>
                  <a:lnTo>
                    <a:pt x="8300771" y="817944"/>
                  </a:lnTo>
                  <a:lnTo>
                    <a:pt x="8294580" y="770768"/>
                  </a:lnTo>
                  <a:lnTo>
                    <a:pt x="8286023" y="724379"/>
                  </a:lnTo>
                  <a:lnTo>
                    <a:pt x="8275162" y="678839"/>
                  </a:lnTo>
                  <a:lnTo>
                    <a:pt x="8262061" y="634211"/>
                  </a:lnTo>
                  <a:lnTo>
                    <a:pt x="8246783" y="590559"/>
                  </a:lnTo>
                  <a:lnTo>
                    <a:pt x="8229391" y="547945"/>
                  </a:lnTo>
                  <a:lnTo>
                    <a:pt x="8209948" y="506434"/>
                  </a:lnTo>
                  <a:lnTo>
                    <a:pt x="8188518" y="466088"/>
                  </a:lnTo>
                  <a:lnTo>
                    <a:pt x="8165164" y="426971"/>
                  </a:lnTo>
                  <a:lnTo>
                    <a:pt x="8139950" y="389146"/>
                  </a:lnTo>
                  <a:lnTo>
                    <a:pt x="8112937" y="352675"/>
                  </a:lnTo>
                  <a:lnTo>
                    <a:pt x="8084190" y="317623"/>
                  </a:lnTo>
                  <a:lnTo>
                    <a:pt x="8053772" y="284053"/>
                  </a:lnTo>
                  <a:lnTo>
                    <a:pt x="8021746" y="252027"/>
                  </a:lnTo>
                  <a:lnTo>
                    <a:pt x="7988176" y="221609"/>
                  </a:lnTo>
                  <a:lnTo>
                    <a:pt x="7953124" y="192862"/>
                  </a:lnTo>
                  <a:lnTo>
                    <a:pt x="7916653" y="165849"/>
                  </a:lnTo>
                  <a:lnTo>
                    <a:pt x="7878828" y="140635"/>
                  </a:lnTo>
                  <a:lnTo>
                    <a:pt x="7839711" y="117281"/>
                  </a:lnTo>
                  <a:lnTo>
                    <a:pt x="7799365" y="95851"/>
                  </a:lnTo>
                  <a:lnTo>
                    <a:pt x="7757854" y="76408"/>
                  </a:lnTo>
                  <a:lnTo>
                    <a:pt x="7715240" y="59016"/>
                  </a:lnTo>
                  <a:lnTo>
                    <a:pt x="7671588" y="43738"/>
                  </a:lnTo>
                  <a:lnTo>
                    <a:pt x="7626960" y="30637"/>
                  </a:lnTo>
                  <a:lnTo>
                    <a:pt x="7581420" y="19776"/>
                  </a:lnTo>
                  <a:lnTo>
                    <a:pt x="7535031" y="11219"/>
                  </a:lnTo>
                  <a:lnTo>
                    <a:pt x="7487855" y="5028"/>
                  </a:lnTo>
                  <a:lnTo>
                    <a:pt x="7439957" y="1267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399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0" y="914400"/>
                  </a:moveTo>
                  <a:lnTo>
                    <a:pt x="1267" y="865842"/>
                  </a:lnTo>
                  <a:lnTo>
                    <a:pt x="5027" y="817944"/>
                  </a:lnTo>
                  <a:lnTo>
                    <a:pt x="11217" y="770768"/>
                  </a:lnTo>
                  <a:lnTo>
                    <a:pt x="19774" y="724379"/>
                  </a:lnTo>
                  <a:lnTo>
                    <a:pt x="30634" y="678839"/>
                  </a:lnTo>
                  <a:lnTo>
                    <a:pt x="43734" y="634211"/>
                  </a:lnTo>
                  <a:lnTo>
                    <a:pt x="59010" y="590559"/>
                  </a:lnTo>
                  <a:lnTo>
                    <a:pt x="76401" y="547945"/>
                  </a:lnTo>
                  <a:lnTo>
                    <a:pt x="95842" y="506434"/>
                  </a:lnTo>
                  <a:lnTo>
                    <a:pt x="117270" y="466088"/>
                  </a:lnTo>
                  <a:lnTo>
                    <a:pt x="140622" y="426971"/>
                  </a:lnTo>
                  <a:lnTo>
                    <a:pt x="165835" y="389146"/>
                  </a:lnTo>
                  <a:lnTo>
                    <a:pt x="192846" y="352675"/>
                  </a:lnTo>
                  <a:lnTo>
                    <a:pt x="221592" y="317623"/>
                  </a:lnTo>
                  <a:lnTo>
                    <a:pt x="252008" y="284053"/>
                  </a:lnTo>
                  <a:lnTo>
                    <a:pt x="284033" y="252027"/>
                  </a:lnTo>
                  <a:lnTo>
                    <a:pt x="317602" y="221609"/>
                  </a:lnTo>
                  <a:lnTo>
                    <a:pt x="352654" y="192862"/>
                  </a:lnTo>
                  <a:lnTo>
                    <a:pt x="389124" y="165849"/>
                  </a:lnTo>
                  <a:lnTo>
                    <a:pt x="426949" y="140635"/>
                  </a:lnTo>
                  <a:lnTo>
                    <a:pt x="466066" y="117281"/>
                  </a:lnTo>
                  <a:lnTo>
                    <a:pt x="506412" y="95851"/>
                  </a:lnTo>
                  <a:lnTo>
                    <a:pt x="547924" y="76408"/>
                  </a:lnTo>
                  <a:lnTo>
                    <a:pt x="590538" y="59016"/>
                  </a:lnTo>
                  <a:lnTo>
                    <a:pt x="634192" y="43738"/>
                  </a:lnTo>
                  <a:lnTo>
                    <a:pt x="678821" y="30637"/>
                  </a:lnTo>
                  <a:lnTo>
                    <a:pt x="724364" y="19776"/>
                  </a:lnTo>
                  <a:lnTo>
                    <a:pt x="770756" y="11219"/>
                  </a:lnTo>
                  <a:lnTo>
                    <a:pt x="817935" y="5028"/>
                  </a:lnTo>
                  <a:lnTo>
                    <a:pt x="865837" y="1267"/>
                  </a:lnTo>
                  <a:lnTo>
                    <a:pt x="914400" y="0"/>
                  </a:lnTo>
                  <a:lnTo>
                    <a:pt x="7391400" y="0"/>
                  </a:lnTo>
                  <a:lnTo>
                    <a:pt x="7439957" y="1267"/>
                  </a:lnTo>
                  <a:lnTo>
                    <a:pt x="7487855" y="5028"/>
                  </a:lnTo>
                  <a:lnTo>
                    <a:pt x="7535031" y="11219"/>
                  </a:lnTo>
                  <a:lnTo>
                    <a:pt x="7581420" y="19776"/>
                  </a:lnTo>
                  <a:lnTo>
                    <a:pt x="7626960" y="30637"/>
                  </a:lnTo>
                  <a:lnTo>
                    <a:pt x="7671588" y="43738"/>
                  </a:lnTo>
                  <a:lnTo>
                    <a:pt x="7715240" y="59016"/>
                  </a:lnTo>
                  <a:lnTo>
                    <a:pt x="7757854" y="76408"/>
                  </a:lnTo>
                  <a:lnTo>
                    <a:pt x="7799365" y="95851"/>
                  </a:lnTo>
                  <a:lnTo>
                    <a:pt x="7839711" y="117281"/>
                  </a:lnTo>
                  <a:lnTo>
                    <a:pt x="7878828" y="140635"/>
                  </a:lnTo>
                  <a:lnTo>
                    <a:pt x="7916653" y="165849"/>
                  </a:lnTo>
                  <a:lnTo>
                    <a:pt x="7953124" y="192862"/>
                  </a:lnTo>
                  <a:lnTo>
                    <a:pt x="7988176" y="221609"/>
                  </a:lnTo>
                  <a:lnTo>
                    <a:pt x="8021746" y="252027"/>
                  </a:lnTo>
                  <a:lnTo>
                    <a:pt x="8053772" y="284053"/>
                  </a:lnTo>
                  <a:lnTo>
                    <a:pt x="8084190" y="317623"/>
                  </a:lnTo>
                  <a:lnTo>
                    <a:pt x="8112937" y="352675"/>
                  </a:lnTo>
                  <a:lnTo>
                    <a:pt x="8139950" y="389146"/>
                  </a:lnTo>
                  <a:lnTo>
                    <a:pt x="8165164" y="426971"/>
                  </a:lnTo>
                  <a:lnTo>
                    <a:pt x="8188518" y="466088"/>
                  </a:lnTo>
                  <a:lnTo>
                    <a:pt x="8209948" y="506434"/>
                  </a:lnTo>
                  <a:lnTo>
                    <a:pt x="8229391" y="547945"/>
                  </a:lnTo>
                  <a:lnTo>
                    <a:pt x="8246783" y="590559"/>
                  </a:lnTo>
                  <a:lnTo>
                    <a:pt x="8262061" y="634211"/>
                  </a:lnTo>
                  <a:lnTo>
                    <a:pt x="8275162" y="678839"/>
                  </a:lnTo>
                  <a:lnTo>
                    <a:pt x="8286023" y="724379"/>
                  </a:lnTo>
                  <a:lnTo>
                    <a:pt x="8294580" y="770768"/>
                  </a:lnTo>
                  <a:lnTo>
                    <a:pt x="8300771" y="817944"/>
                  </a:lnTo>
                  <a:lnTo>
                    <a:pt x="8304532" y="865842"/>
                  </a:lnTo>
                  <a:lnTo>
                    <a:pt x="8305800" y="914400"/>
                  </a:lnTo>
                  <a:lnTo>
                    <a:pt x="8305800" y="4571974"/>
                  </a:lnTo>
                  <a:lnTo>
                    <a:pt x="8304532" y="4620539"/>
                  </a:lnTo>
                  <a:lnTo>
                    <a:pt x="8300771" y="4668443"/>
                  </a:lnTo>
                  <a:lnTo>
                    <a:pt x="8294580" y="4715624"/>
                  </a:lnTo>
                  <a:lnTo>
                    <a:pt x="8286023" y="4762018"/>
                  </a:lnTo>
                  <a:lnTo>
                    <a:pt x="8275162" y="4807563"/>
                  </a:lnTo>
                  <a:lnTo>
                    <a:pt x="8262061" y="4852194"/>
                  </a:lnTo>
                  <a:lnTo>
                    <a:pt x="8246783" y="4895849"/>
                  </a:lnTo>
                  <a:lnTo>
                    <a:pt x="8229391" y="4938465"/>
                  </a:lnTo>
                  <a:lnTo>
                    <a:pt x="8209948" y="4979978"/>
                  </a:lnTo>
                  <a:lnTo>
                    <a:pt x="8188518" y="5020325"/>
                  </a:lnTo>
                  <a:lnTo>
                    <a:pt x="8165164" y="5059443"/>
                  </a:lnTo>
                  <a:lnTo>
                    <a:pt x="8139950" y="5097270"/>
                  </a:lnTo>
                  <a:lnTo>
                    <a:pt x="8112937" y="5133740"/>
                  </a:lnTo>
                  <a:lnTo>
                    <a:pt x="8084190" y="5168792"/>
                  </a:lnTo>
                  <a:lnTo>
                    <a:pt x="8053772" y="5202363"/>
                  </a:lnTo>
                  <a:lnTo>
                    <a:pt x="8021746" y="5234388"/>
                  </a:lnTo>
                  <a:lnTo>
                    <a:pt x="7988176" y="5264805"/>
                  </a:lnTo>
                  <a:lnTo>
                    <a:pt x="7953124" y="5293551"/>
                  </a:lnTo>
                  <a:lnTo>
                    <a:pt x="7916653" y="5320562"/>
                  </a:lnTo>
                  <a:lnTo>
                    <a:pt x="7878828" y="5345776"/>
                  </a:lnTo>
                  <a:lnTo>
                    <a:pt x="7839711" y="5369128"/>
                  </a:lnTo>
                  <a:lnTo>
                    <a:pt x="7799365" y="5390557"/>
                  </a:lnTo>
                  <a:lnTo>
                    <a:pt x="7757854" y="5409998"/>
                  </a:lnTo>
                  <a:lnTo>
                    <a:pt x="7715240" y="5427388"/>
                  </a:lnTo>
                  <a:lnTo>
                    <a:pt x="7671588" y="5442665"/>
                  </a:lnTo>
                  <a:lnTo>
                    <a:pt x="7626960" y="5455765"/>
                  </a:lnTo>
                  <a:lnTo>
                    <a:pt x="7581420" y="5466625"/>
                  </a:lnTo>
                  <a:lnTo>
                    <a:pt x="7535031" y="5475182"/>
                  </a:lnTo>
                  <a:lnTo>
                    <a:pt x="7487855" y="5481372"/>
                  </a:lnTo>
                  <a:lnTo>
                    <a:pt x="7439957" y="5485132"/>
                  </a:lnTo>
                  <a:lnTo>
                    <a:pt x="7391400" y="5486400"/>
                  </a:lnTo>
                  <a:lnTo>
                    <a:pt x="914400" y="5486400"/>
                  </a:lnTo>
                  <a:lnTo>
                    <a:pt x="865837" y="5485132"/>
                  </a:lnTo>
                  <a:lnTo>
                    <a:pt x="817935" y="5481372"/>
                  </a:lnTo>
                  <a:lnTo>
                    <a:pt x="770756" y="5475182"/>
                  </a:lnTo>
                  <a:lnTo>
                    <a:pt x="724364" y="5466625"/>
                  </a:lnTo>
                  <a:lnTo>
                    <a:pt x="678821" y="5455765"/>
                  </a:lnTo>
                  <a:lnTo>
                    <a:pt x="634192" y="5442665"/>
                  </a:lnTo>
                  <a:lnTo>
                    <a:pt x="590538" y="5427388"/>
                  </a:lnTo>
                  <a:lnTo>
                    <a:pt x="547924" y="5409998"/>
                  </a:lnTo>
                  <a:lnTo>
                    <a:pt x="506412" y="5390557"/>
                  </a:lnTo>
                  <a:lnTo>
                    <a:pt x="466066" y="5369128"/>
                  </a:lnTo>
                  <a:lnTo>
                    <a:pt x="426949" y="5345776"/>
                  </a:lnTo>
                  <a:lnTo>
                    <a:pt x="389124" y="5320562"/>
                  </a:lnTo>
                  <a:lnTo>
                    <a:pt x="352654" y="5293551"/>
                  </a:lnTo>
                  <a:lnTo>
                    <a:pt x="317602" y="5264805"/>
                  </a:lnTo>
                  <a:lnTo>
                    <a:pt x="284033" y="5234388"/>
                  </a:lnTo>
                  <a:lnTo>
                    <a:pt x="252008" y="5202363"/>
                  </a:lnTo>
                  <a:lnTo>
                    <a:pt x="221592" y="5168792"/>
                  </a:lnTo>
                  <a:lnTo>
                    <a:pt x="192846" y="5133740"/>
                  </a:lnTo>
                  <a:lnTo>
                    <a:pt x="165835" y="5097270"/>
                  </a:lnTo>
                  <a:lnTo>
                    <a:pt x="140622" y="5059443"/>
                  </a:lnTo>
                  <a:lnTo>
                    <a:pt x="117270" y="5020325"/>
                  </a:lnTo>
                  <a:lnTo>
                    <a:pt x="95842" y="4979978"/>
                  </a:lnTo>
                  <a:lnTo>
                    <a:pt x="76401" y="4938465"/>
                  </a:lnTo>
                  <a:lnTo>
                    <a:pt x="59010" y="4895849"/>
                  </a:lnTo>
                  <a:lnTo>
                    <a:pt x="43734" y="4852194"/>
                  </a:lnTo>
                  <a:lnTo>
                    <a:pt x="30634" y="4807563"/>
                  </a:lnTo>
                  <a:lnTo>
                    <a:pt x="19774" y="4762018"/>
                  </a:lnTo>
                  <a:lnTo>
                    <a:pt x="11217" y="4715624"/>
                  </a:lnTo>
                  <a:lnTo>
                    <a:pt x="5027" y="4668443"/>
                  </a:lnTo>
                  <a:lnTo>
                    <a:pt x="1267" y="4620539"/>
                  </a:lnTo>
                  <a:lnTo>
                    <a:pt x="0" y="4571974"/>
                  </a:lnTo>
                  <a:lnTo>
                    <a:pt x="0" y="9144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80059" y="2141346"/>
            <a:ext cx="7614284" cy="288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Times New Roman"/>
                <a:cs typeface="Times New Roman"/>
              </a:rPr>
              <a:t>Time </a:t>
            </a:r>
            <a:r>
              <a:rPr sz="2400" spc="-5" dirty="0">
                <a:latin typeface="Times New Roman"/>
                <a:cs typeface="Times New Roman"/>
              </a:rPr>
              <a:t>required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coagulation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occur </a:t>
            </a:r>
            <a:r>
              <a:rPr sz="2400" dirty="0">
                <a:latin typeface="Times New Roman"/>
                <a:cs typeface="Times New Roman"/>
              </a:rPr>
              <a:t>in a </a:t>
            </a:r>
            <a:r>
              <a:rPr sz="2400" spc="-10" dirty="0">
                <a:latin typeface="Times New Roman"/>
                <a:cs typeface="Times New Roman"/>
              </a:rPr>
              <a:t>sample </a:t>
            </a:r>
            <a:r>
              <a:rPr sz="2400" dirty="0">
                <a:latin typeface="Times New Roman"/>
                <a:cs typeface="Times New Roman"/>
              </a:rPr>
              <a:t>of whole  blood outside the body is known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Clotting</a:t>
            </a:r>
            <a:r>
              <a:rPr sz="2400" b="1" u="heavy" spc="-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400" b="1" u="heavy" spc="-5" dirty="0">
                <a:solidFill>
                  <a:srgbClr val="92CDDD"/>
                </a:solidFill>
                <a:uFill>
                  <a:solidFill>
                    <a:srgbClr val="92CDDD"/>
                  </a:solidFill>
                </a:uFill>
                <a:latin typeface="Times New Roman"/>
                <a:cs typeface="Times New Roman"/>
              </a:rPr>
              <a:t>Normal time-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3 to 7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minutes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Method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Capillary tube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method</a:t>
            </a:r>
            <a:endParaRPr sz="24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Le </a:t>
            </a:r>
            <a:r>
              <a:rPr sz="2400" b="1" dirty="0">
                <a:latin typeface="Times New Roman"/>
                <a:cs typeface="Times New Roman"/>
              </a:rPr>
              <a:t>and </a:t>
            </a:r>
            <a:r>
              <a:rPr sz="2400" b="1" spc="-20" dirty="0">
                <a:latin typeface="Times New Roman"/>
                <a:cs typeface="Times New Roman"/>
              </a:rPr>
              <a:t>white’s </a:t>
            </a:r>
            <a:r>
              <a:rPr sz="2400" b="1" dirty="0">
                <a:latin typeface="Times New Roman"/>
                <a:cs typeface="Times New Roman"/>
              </a:rPr>
              <a:t>test tube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method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69007" y="239268"/>
            <a:ext cx="5207635" cy="688975"/>
            <a:chOff x="1969007" y="239268"/>
            <a:chExt cx="5207635" cy="688975"/>
          </a:xfrm>
        </p:grpSpPr>
        <p:sp>
          <p:nvSpPr>
            <p:cNvPr id="8" name="object 8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5071110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5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5071110" y="662939"/>
                  </a:lnTo>
                  <a:lnTo>
                    <a:pt x="5114091" y="654248"/>
                  </a:lnTo>
                  <a:lnTo>
                    <a:pt x="5149214" y="630554"/>
                  </a:lnTo>
                  <a:lnTo>
                    <a:pt x="5172908" y="595431"/>
                  </a:lnTo>
                  <a:lnTo>
                    <a:pt x="5181599" y="552450"/>
                  </a:lnTo>
                  <a:lnTo>
                    <a:pt x="5181599" y="110489"/>
                  </a:lnTo>
                  <a:lnTo>
                    <a:pt x="5172908" y="67508"/>
                  </a:lnTo>
                  <a:lnTo>
                    <a:pt x="5149215" y="32385"/>
                  </a:lnTo>
                  <a:lnTo>
                    <a:pt x="5114091" y="8691"/>
                  </a:lnTo>
                  <a:lnTo>
                    <a:pt x="50711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5071110" y="0"/>
                  </a:lnTo>
                  <a:lnTo>
                    <a:pt x="5114091" y="8691"/>
                  </a:lnTo>
                  <a:lnTo>
                    <a:pt x="5149215" y="32385"/>
                  </a:lnTo>
                  <a:lnTo>
                    <a:pt x="5172908" y="67508"/>
                  </a:lnTo>
                  <a:lnTo>
                    <a:pt x="5181599" y="110489"/>
                  </a:lnTo>
                  <a:lnTo>
                    <a:pt x="5181599" y="552450"/>
                  </a:lnTo>
                  <a:lnTo>
                    <a:pt x="5172908" y="595431"/>
                  </a:lnTo>
                  <a:lnTo>
                    <a:pt x="5149214" y="630554"/>
                  </a:lnTo>
                  <a:lnTo>
                    <a:pt x="5114091" y="654248"/>
                  </a:lnTo>
                  <a:lnTo>
                    <a:pt x="5071110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58388" y="265633"/>
            <a:ext cx="229362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0" dirty="0">
                <a:solidFill>
                  <a:srgbClr val="FFFFFF"/>
                </a:solidFill>
                <a:latin typeface="Carlito"/>
                <a:cs typeface="Carlito"/>
              </a:rPr>
              <a:t>Clotting</a:t>
            </a:r>
            <a:r>
              <a:rPr sz="3300" b="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spc="-5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3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957" y="1271016"/>
            <a:ext cx="9086215" cy="4514215"/>
            <a:chOff x="28957" y="1271016"/>
            <a:chExt cx="9086215" cy="4514215"/>
          </a:xfrm>
        </p:grpSpPr>
        <p:sp>
          <p:nvSpPr>
            <p:cNvPr id="3" name="object 3"/>
            <p:cNvSpPr/>
            <p:nvPr/>
          </p:nvSpPr>
          <p:spPr>
            <a:xfrm>
              <a:off x="28957" y="1271016"/>
              <a:ext cx="9086088" cy="45140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" y="1295400"/>
              <a:ext cx="8991600" cy="4419600"/>
            </a:xfrm>
            <a:custGeom>
              <a:avLst/>
              <a:gdLst/>
              <a:ahLst/>
              <a:cxnLst/>
              <a:rect l="l" t="t" r="r" b="b"/>
              <a:pathLst>
                <a:path w="8991600" h="4419600">
                  <a:moveTo>
                    <a:pt x="8255000" y="0"/>
                  </a:moveTo>
                  <a:lnTo>
                    <a:pt x="736612" y="0"/>
                  </a:lnTo>
                  <a:lnTo>
                    <a:pt x="688180" y="1566"/>
                  </a:lnTo>
                  <a:lnTo>
                    <a:pt x="640584" y="6203"/>
                  </a:lnTo>
                  <a:lnTo>
                    <a:pt x="593922" y="13811"/>
                  </a:lnTo>
                  <a:lnTo>
                    <a:pt x="548290" y="24294"/>
                  </a:lnTo>
                  <a:lnTo>
                    <a:pt x="503786" y="37555"/>
                  </a:lnTo>
                  <a:lnTo>
                    <a:pt x="460507" y="53497"/>
                  </a:lnTo>
                  <a:lnTo>
                    <a:pt x="418549" y="72022"/>
                  </a:lnTo>
                  <a:lnTo>
                    <a:pt x="378011" y="93034"/>
                  </a:lnTo>
                  <a:lnTo>
                    <a:pt x="338988" y="116436"/>
                  </a:lnTo>
                  <a:lnTo>
                    <a:pt x="301579" y="142130"/>
                  </a:lnTo>
                  <a:lnTo>
                    <a:pt x="265879" y="170019"/>
                  </a:lnTo>
                  <a:lnTo>
                    <a:pt x="231987" y="200006"/>
                  </a:lnTo>
                  <a:lnTo>
                    <a:pt x="199999" y="231995"/>
                  </a:lnTo>
                  <a:lnTo>
                    <a:pt x="170012" y="265887"/>
                  </a:lnTo>
                  <a:lnTo>
                    <a:pt x="142123" y="301587"/>
                  </a:lnTo>
                  <a:lnTo>
                    <a:pt x="116430" y="338996"/>
                  </a:lnTo>
                  <a:lnTo>
                    <a:pt x="93029" y="378018"/>
                  </a:lnTo>
                  <a:lnTo>
                    <a:pt x="72018" y="418556"/>
                  </a:lnTo>
                  <a:lnTo>
                    <a:pt x="53494" y="460512"/>
                  </a:lnTo>
                  <a:lnTo>
                    <a:pt x="37553" y="503789"/>
                  </a:lnTo>
                  <a:lnTo>
                    <a:pt x="24292" y="548291"/>
                  </a:lnTo>
                  <a:lnTo>
                    <a:pt x="13810" y="593920"/>
                  </a:lnTo>
                  <a:lnTo>
                    <a:pt x="6202" y="640579"/>
                  </a:lnTo>
                  <a:lnTo>
                    <a:pt x="1566" y="688171"/>
                  </a:lnTo>
                  <a:lnTo>
                    <a:pt x="0" y="736600"/>
                  </a:lnTo>
                  <a:lnTo>
                    <a:pt x="0" y="3683000"/>
                  </a:lnTo>
                  <a:lnTo>
                    <a:pt x="1566" y="3731428"/>
                  </a:lnTo>
                  <a:lnTo>
                    <a:pt x="6202" y="3779020"/>
                  </a:lnTo>
                  <a:lnTo>
                    <a:pt x="13810" y="3825679"/>
                  </a:lnTo>
                  <a:lnTo>
                    <a:pt x="24292" y="3871308"/>
                  </a:lnTo>
                  <a:lnTo>
                    <a:pt x="37553" y="3915810"/>
                  </a:lnTo>
                  <a:lnTo>
                    <a:pt x="53494" y="3959087"/>
                  </a:lnTo>
                  <a:lnTo>
                    <a:pt x="72018" y="4001043"/>
                  </a:lnTo>
                  <a:lnTo>
                    <a:pt x="93029" y="4041581"/>
                  </a:lnTo>
                  <a:lnTo>
                    <a:pt x="116430" y="4080603"/>
                  </a:lnTo>
                  <a:lnTo>
                    <a:pt x="142123" y="4118012"/>
                  </a:lnTo>
                  <a:lnTo>
                    <a:pt x="170012" y="4153712"/>
                  </a:lnTo>
                  <a:lnTo>
                    <a:pt x="199999" y="4187604"/>
                  </a:lnTo>
                  <a:lnTo>
                    <a:pt x="231987" y="4219593"/>
                  </a:lnTo>
                  <a:lnTo>
                    <a:pt x="265879" y="4249580"/>
                  </a:lnTo>
                  <a:lnTo>
                    <a:pt x="301579" y="4277469"/>
                  </a:lnTo>
                  <a:lnTo>
                    <a:pt x="338988" y="4303163"/>
                  </a:lnTo>
                  <a:lnTo>
                    <a:pt x="378011" y="4326565"/>
                  </a:lnTo>
                  <a:lnTo>
                    <a:pt x="418549" y="4347577"/>
                  </a:lnTo>
                  <a:lnTo>
                    <a:pt x="460507" y="4366102"/>
                  </a:lnTo>
                  <a:lnTo>
                    <a:pt x="503786" y="4382044"/>
                  </a:lnTo>
                  <a:lnTo>
                    <a:pt x="548290" y="4395305"/>
                  </a:lnTo>
                  <a:lnTo>
                    <a:pt x="593922" y="4405788"/>
                  </a:lnTo>
                  <a:lnTo>
                    <a:pt x="640584" y="4413396"/>
                  </a:lnTo>
                  <a:lnTo>
                    <a:pt x="688180" y="4418033"/>
                  </a:lnTo>
                  <a:lnTo>
                    <a:pt x="736612" y="4419600"/>
                  </a:lnTo>
                  <a:lnTo>
                    <a:pt x="8255000" y="4419600"/>
                  </a:lnTo>
                  <a:lnTo>
                    <a:pt x="8303428" y="4418033"/>
                  </a:lnTo>
                  <a:lnTo>
                    <a:pt x="8351020" y="4413396"/>
                  </a:lnTo>
                  <a:lnTo>
                    <a:pt x="8397679" y="4405788"/>
                  </a:lnTo>
                  <a:lnTo>
                    <a:pt x="8443308" y="4395305"/>
                  </a:lnTo>
                  <a:lnTo>
                    <a:pt x="8487810" y="4382044"/>
                  </a:lnTo>
                  <a:lnTo>
                    <a:pt x="8531087" y="4366102"/>
                  </a:lnTo>
                  <a:lnTo>
                    <a:pt x="8573043" y="4347577"/>
                  </a:lnTo>
                  <a:lnTo>
                    <a:pt x="8613581" y="4326565"/>
                  </a:lnTo>
                  <a:lnTo>
                    <a:pt x="8652603" y="4303163"/>
                  </a:lnTo>
                  <a:lnTo>
                    <a:pt x="8690012" y="4277469"/>
                  </a:lnTo>
                  <a:lnTo>
                    <a:pt x="8725712" y="4249580"/>
                  </a:lnTo>
                  <a:lnTo>
                    <a:pt x="8759604" y="4219593"/>
                  </a:lnTo>
                  <a:lnTo>
                    <a:pt x="8791593" y="4187604"/>
                  </a:lnTo>
                  <a:lnTo>
                    <a:pt x="8821580" y="4153712"/>
                  </a:lnTo>
                  <a:lnTo>
                    <a:pt x="8849469" y="4118012"/>
                  </a:lnTo>
                  <a:lnTo>
                    <a:pt x="8875163" y="4080603"/>
                  </a:lnTo>
                  <a:lnTo>
                    <a:pt x="8898565" y="4041581"/>
                  </a:lnTo>
                  <a:lnTo>
                    <a:pt x="8919577" y="4001043"/>
                  </a:lnTo>
                  <a:lnTo>
                    <a:pt x="8938102" y="3959087"/>
                  </a:lnTo>
                  <a:lnTo>
                    <a:pt x="8954044" y="3915810"/>
                  </a:lnTo>
                  <a:lnTo>
                    <a:pt x="8967305" y="3871308"/>
                  </a:lnTo>
                  <a:lnTo>
                    <a:pt x="8977788" y="3825679"/>
                  </a:lnTo>
                  <a:lnTo>
                    <a:pt x="8985396" y="3779020"/>
                  </a:lnTo>
                  <a:lnTo>
                    <a:pt x="8990033" y="3731428"/>
                  </a:lnTo>
                  <a:lnTo>
                    <a:pt x="8991600" y="3683000"/>
                  </a:lnTo>
                  <a:lnTo>
                    <a:pt x="8991600" y="736600"/>
                  </a:lnTo>
                  <a:lnTo>
                    <a:pt x="8990033" y="688171"/>
                  </a:lnTo>
                  <a:lnTo>
                    <a:pt x="8985396" y="640579"/>
                  </a:lnTo>
                  <a:lnTo>
                    <a:pt x="8977788" y="593920"/>
                  </a:lnTo>
                  <a:lnTo>
                    <a:pt x="8967305" y="548291"/>
                  </a:lnTo>
                  <a:lnTo>
                    <a:pt x="8954044" y="503789"/>
                  </a:lnTo>
                  <a:lnTo>
                    <a:pt x="8938102" y="460512"/>
                  </a:lnTo>
                  <a:lnTo>
                    <a:pt x="8919577" y="418556"/>
                  </a:lnTo>
                  <a:lnTo>
                    <a:pt x="8898565" y="378018"/>
                  </a:lnTo>
                  <a:lnTo>
                    <a:pt x="8875163" y="338996"/>
                  </a:lnTo>
                  <a:lnTo>
                    <a:pt x="8849469" y="301587"/>
                  </a:lnTo>
                  <a:lnTo>
                    <a:pt x="8821580" y="265887"/>
                  </a:lnTo>
                  <a:lnTo>
                    <a:pt x="8791593" y="231995"/>
                  </a:lnTo>
                  <a:lnTo>
                    <a:pt x="8759604" y="200006"/>
                  </a:lnTo>
                  <a:lnTo>
                    <a:pt x="8725712" y="170019"/>
                  </a:lnTo>
                  <a:lnTo>
                    <a:pt x="8690012" y="142130"/>
                  </a:lnTo>
                  <a:lnTo>
                    <a:pt x="8652603" y="116436"/>
                  </a:lnTo>
                  <a:lnTo>
                    <a:pt x="8613581" y="93034"/>
                  </a:lnTo>
                  <a:lnTo>
                    <a:pt x="8573043" y="72022"/>
                  </a:lnTo>
                  <a:lnTo>
                    <a:pt x="8531087" y="53497"/>
                  </a:lnTo>
                  <a:lnTo>
                    <a:pt x="8487810" y="37555"/>
                  </a:lnTo>
                  <a:lnTo>
                    <a:pt x="8443308" y="24294"/>
                  </a:lnTo>
                  <a:lnTo>
                    <a:pt x="8397679" y="13811"/>
                  </a:lnTo>
                  <a:lnTo>
                    <a:pt x="8351020" y="6203"/>
                  </a:lnTo>
                  <a:lnTo>
                    <a:pt x="8303428" y="1566"/>
                  </a:lnTo>
                  <a:lnTo>
                    <a:pt x="82550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00" y="1295400"/>
              <a:ext cx="8991600" cy="4419600"/>
            </a:xfrm>
            <a:custGeom>
              <a:avLst/>
              <a:gdLst/>
              <a:ahLst/>
              <a:cxnLst/>
              <a:rect l="l" t="t" r="r" b="b"/>
              <a:pathLst>
                <a:path w="8991600" h="4419600">
                  <a:moveTo>
                    <a:pt x="0" y="736600"/>
                  </a:moveTo>
                  <a:lnTo>
                    <a:pt x="1566" y="688171"/>
                  </a:lnTo>
                  <a:lnTo>
                    <a:pt x="6202" y="640579"/>
                  </a:lnTo>
                  <a:lnTo>
                    <a:pt x="13810" y="593920"/>
                  </a:lnTo>
                  <a:lnTo>
                    <a:pt x="24292" y="548291"/>
                  </a:lnTo>
                  <a:lnTo>
                    <a:pt x="37553" y="503789"/>
                  </a:lnTo>
                  <a:lnTo>
                    <a:pt x="53494" y="460512"/>
                  </a:lnTo>
                  <a:lnTo>
                    <a:pt x="72018" y="418556"/>
                  </a:lnTo>
                  <a:lnTo>
                    <a:pt x="93029" y="378018"/>
                  </a:lnTo>
                  <a:lnTo>
                    <a:pt x="116430" y="338996"/>
                  </a:lnTo>
                  <a:lnTo>
                    <a:pt x="142123" y="301587"/>
                  </a:lnTo>
                  <a:lnTo>
                    <a:pt x="170012" y="265887"/>
                  </a:lnTo>
                  <a:lnTo>
                    <a:pt x="199999" y="231995"/>
                  </a:lnTo>
                  <a:lnTo>
                    <a:pt x="231987" y="200006"/>
                  </a:lnTo>
                  <a:lnTo>
                    <a:pt x="265879" y="170019"/>
                  </a:lnTo>
                  <a:lnTo>
                    <a:pt x="301579" y="142130"/>
                  </a:lnTo>
                  <a:lnTo>
                    <a:pt x="338988" y="116436"/>
                  </a:lnTo>
                  <a:lnTo>
                    <a:pt x="378011" y="93034"/>
                  </a:lnTo>
                  <a:lnTo>
                    <a:pt x="418549" y="72022"/>
                  </a:lnTo>
                  <a:lnTo>
                    <a:pt x="460507" y="53497"/>
                  </a:lnTo>
                  <a:lnTo>
                    <a:pt x="503786" y="37555"/>
                  </a:lnTo>
                  <a:lnTo>
                    <a:pt x="548290" y="24294"/>
                  </a:lnTo>
                  <a:lnTo>
                    <a:pt x="593922" y="13811"/>
                  </a:lnTo>
                  <a:lnTo>
                    <a:pt x="640584" y="6203"/>
                  </a:lnTo>
                  <a:lnTo>
                    <a:pt x="688180" y="1566"/>
                  </a:lnTo>
                  <a:lnTo>
                    <a:pt x="736612" y="0"/>
                  </a:lnTo>
                  <a:lnTo>
                    <a:pt x="8255000" y="0"/>
                  </a:lnTo>
                  <a:lnTo>
                    <a:pt x="8303428" y="1566"/>
                  </a:lnTo>
                  <a:lnTo>
                    <a:pt x="8351020" y="6203"/>
                  </a:lnTo>
                  <a:lnTo>
                    <a:pt x="8397679" y="13811"/>
                  </a:lnTo>
                  <a:lnTo>
                    <a:pt x="8443308" y="24294"/>
                  </a:lnTo>
                  <a:lnTo>
                    <a:pt x="8487810" y="37555"/>
                  </a:lnTo>
                  <a:lnTo>
                    <a:pt x="8531087" y="53497"/>
                  </a:lnTo>
                  <a:lnTo>
                    <a:pt x="8573043" y="72022"/>
                  </a:lnTo>
                  <a:lnTo>
                    <a:pt x="8613581" y="93034"/>
                  </a:lnTo>
                  <a:lnTo>
                    <a:pt x="8652603" y="116436"/>
                  </a:lnTo>
                  <a:lnTo>
                    <a:pt x="8690012" y="142130"/>
                  </a:lnTo>
                  <a:lnTo>
                    <a:pt x="8725712" y="170019"/>
                  </a:lnTo>
                  <a:lnTo>
                    <a:pt x="8759604" y="200006"/>
                  </a:lnTo>
                  <a:lnTo>
                    <a:pt x="8791593" y="231995"/>
                  </a:lnTo>
                  <a:lnTo>
                    <a:pt x="8821580" y="265887"/>
                  </a:lnTo>
                  <a:lnTo>
                    <a:pt x="8849469" y="301587"/>
                  </a:lnTo>
                  <a:lnTo>
                    <a:pt x="8875163" y="338996"/>
                  </a:lnTo>
                  <a:lnTo>
                    <a:pt x="8898565" y="378018"/>
                  </a:lnTo>
                  <a:lnTo>
                    <a:pt x="8919577" y="418556"/>
                  </a:lnTo>
                  <a:lnTo>
                    <a:pt x="8938102" y="460512"/>
                  </a:lnTo>
                  <a:lnTo>
                    <a:pt x="8954044" y="503789"/>
                  </a:lnTo>
                  <a:lnTo>
                    <a:pt x="8967305" y="548291"/>
                  </a:lnTo>
                  <a:lnTo>
                    <a:pt x="8977788" y="593920"/>
                  </a:lnTo>
                  <a:lnTo>
                    <a:pt x="8985396" y="640579"/>
                  </a:lnTo>
                  <a:lnTo>
                    <a:pt x="8990033" y="688171"/>
                  </a:lnTo>
                  <a:lnTo>
                    <a:pt x="8991600" y="736600"/>
                  </a:lnTo>
                  <a:lnTo>
                    <a:pt x="8991600" y="3683000"/>
                  </a:lnTo>
                  <a:lnTo>
                    <a:pt x="8990033" y="3731428"/>
                  </a:lnTo>
                  <a:lnTo>
                    <a:pt x="8985396" y="3779020"/>
                  </a:lnTo>
                  <a:lnTo>
                    <a:pt x="8977788" y="3825679"/>
                  </a:lnTo>
                  <a:lnTo>
                    <a:pt x="8967305" y="3871308"/>
                  </a:lnTo>
                  <a:lnTo>
                    <a:pt x="8954044" y="3915810"/>
                  </a:lnTo>
                  <a:lnTo>
                    <a:pt x="8938102" y="3959087"/>
                  </a:lnTo>
                  <a:lnTo>
                    <a:pt x="8919577" y="4001043"/>
                  </a:lnTo>
                  <a:lnTo>
                    <a:pt x="8898565" y="4041581"/>
                  </a:lnTo>
                  <a:lnTo>
                    <a:pt x="8875163" y="4080603"/>
                  </a:lnTo>
                  <a:lnTo>
                    <a:pt x="8849469" y="4118012"/>
                  </a:lnTo>
                  <a:lnTo>
                    <a:pt x="8821580" y="4153712"/>
                  </a:lnTo>
                  <a:lnTo>
                    <a:pt x="8791593" y="4187604"/>
                  </a:lnTo>
                  <a:lnTo>
                    <a:pt x="8759604" y="4219593"/>
                  </a:lnTo>
                  <a:lnTo>
                    <a:pt x="8725712" y="4249580"/>
                  </a:lnTo>
                  <a:lnTo>
                    <a:pt x="8690012" y="4277469"/>
                  </a:lnTo>
                  <a:lnTo>
                    <a:pt x="8652603" y="4303163"/>
                  </a:lnTo>
                  <a:lnTo>
                    <a:pt x="8613581" y="4326565"/>
                  </a:lnTo>
                  <a:lnTo>
                    <a:pt x="8573043" y="4347577"/>
                  </a:lnTo>
                  <a:lnTo>
                    <a:pt x="8531087" y="4366102"/>
                  </a:lnTo>
                  <a:lnTo>
                    <a:pt x="8487810" y="4382044"/>
                  </a:lnTo>
                  <a:lnTo>
                    <a:pt x="8443308" y="4395305"/>
                  </a:lnTo>
                  <a:lnTo>
                    <a:pt x="8397679" y="4405788"/>
                  </a:lnTo>
                  <a:lnTo>
                    <a:pt x="8351020" y="4413396"/>
                  </a:lnTo>
                  <a:lnTo>
                    <a:pt x="8303428" y="4418033"/>
                  </a:lnTo>
                  <a:lnTo>
                    <a:pt x="8255000" y="4419600"/>
                  </a:lnTo>
                  <a:lnTo>
                    <a:pt x="736612" y="4419600"/>
                  </a:lnTo>
                  <a:lnTo>
                    <a:pt x="688180" y="4418033"/>
                  </a:lnTo>
                  <a:lnTo>
                    <a:pt x="640584" y="4413396"/>
                  </a:lnTo>
                  <a:lnTo>
                    <a:pt x="593922" y="4405788"/>
                  </a:lnTo>
                  <a:lnTo>
                    <a:pt x="548290" y="4395305"/>
                  </a:lnTo>
                  <a:lnTo>
                    <a:pt x="503786" y="4382044"/>
                  </a:lnTo>
                  <a:lnTo>
                    <a:pt x="460507" y="4366102"/>
                  </a:lnTo>
                  <a:lnTo>
                    <a:pt x="418549" y="4347577"/>
                  </a:lnTo>
                  <a:lnTo>
                    <a:pt x="378011" y="4326565"/>
                  </a:lnTo>
                  <a:lnTo>
                    <a:pt x="338988" y="4303163"/>
                  </a:lnTo>
                  <a:lnTo>
                    <a:pt x="301579" y="4277469"/>
                  </a:lnTo>
                  <a:lnTo>
                    <a:pt x="265879" y="4249580"/>
                  </a:lnTo>
                  <a:lnTo>
                    <a:pt x="231987" y="4219593"/>
                  </a:lnTo>
                  <a:lnTo>
                    <a:pt x="199999" y="4187604"/>
                  </a:lnTo>
                  <a:lnTo>
                    <a:pt x="170012" y="4153712"/>
                  </a:lnTo>
                  <a:lnTo>
                    <a:pt x="142123" y="4118012"/>
                  </a:lnTo>
                  <a:lnTo>
                    <a:pt x="116430" y="4080603"/>
                  </a:lnTo>
                  <a:lnTo>
                    <a:pt x="93029" y="4041581"/>
                  </a:lnTo>
                  <a:lnTo>
                    <a:pt x="72018" y="4001043"/>
                  </a:lnTo>
                  <a:lnTo>
                    <a:pt x="53494" y="3959087"/>
                  </a:lnTo>
                  <a:lnTo>
                    <a:pt x="37553" y="3915810"/>
                  </a:lnTo>
                  <a:lnTo>
                    <a:pt x="24292" y="3871308"/>
                  </a:lnTo>
                  <a:lnTo>
                    <a:pt x="13810" y="3825679"/>
                  </a:lnTo>
                  <a:lnTo>
                    <a:pt x="6202" y="3779020"/>
                  </a:lnTo>
                  <a:lnTo>
                    <a:pt x="1566" y="3731428"/>
                  </a:lnTo>
                  <a:lnTo>
                    <a:pt x="0" y="3683000"/>
                  </a:lnTo>
                  <a:lnTo>
                    <a:pt x="0" y="7366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0738" y="2019427"/>
            <a:ext cx="785368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An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abnormal Clotting </a:t>
            </a:r>
            <a:r>
              <a:rPr sz="2400" b="1" spc="5" dirty="0">
                <a:solidFill>
                  <a:srgbClr val="B8CDE4"/>
                </a:solidFill>
                <a:latin typeface="Times New Roman"/>
                <a:cs typeface="Times New Roman"/>
              </a:rPr>
              <a:t>time-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B8CDE4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usually prolonged in</a:t>
            </a:r>
            <a:r>
              <a:rPr sz="2400" spc="-165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diseases  </a:t>
            </a:r>
            <a:r>
              <a:rPr sz="2400" spc="-10" dirty="0">
                <a:solidFill>
                  <a:srgbClr val="B8CDE4"/>
                </a:solidFill>
                <a:latin typeface="Times New Roman"/>
                <a:cs typeface="Times New Roman"/>
              </a:rPr>
              <a:t>affecting </a:t>
            </a:r>
            <a:r>
              <a:rPr sz="2400" spc="-5" dirty="0">
                <a:solidFill>
                  <a:srgbClr val="B8CDE4"/>
                </a:solidFill>
                <a:latin typeface="Times New Roman"/>
                <a:cs typeface="Times New Roman"/>
              </a:rPr>
              <a:t>stages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8CDE4"/>
                </a:solidFill>
                <a:latin typeface="Times New Roman"/>
                <a:cs typeface="Times New Roman"/>
              </a:rPr>
              <a:t>coagulation.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It is also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increased</a:t>
            </a:r>
            <a:r>
              <a:rPr sz="2400" b="1" spc="-40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in:</a:t>
            </a:r>
            <a:r>
              <a:rPr sz="2400" b="1" dirty="0">
                <a:latin typeface="Times New Roman"/>
                <a:cs typeface="Times New Roman"/>
              </a:rPr>
              <a:t>Cirrhosis</a:t>
            </a:r>
            <a:endParaRPr sz="2400">
              <a:latin typeface="Times New Roman"/>
              <a:cs typeface="Times New Roman"/>
            </a:endParaRPr>
          </a:p>
          <a:p>
            <a:pPr marL="2908300" marR="1829435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Hemophilia </a:t>
            </a:r>
            <a:r>
              <a:rPr sz="2400" b="1" spc="-5" dirty="0">
                <a:latin typeface="Times New Roman"/>
                <a:cs typeface="Times New Roman"/>
              </a:rPr>
              <a:t>A and </a:t>
            </a:r>
            <a:r>
              <a:rPr sz="2400" b="1" dirty="0">
                <a:latin typeface="Times New Roman"/>
                <a:cs typeface="Times New Roman"/>
              </a:rPr>
              <a:t>B  Factor </a:t>
            </a:r>
            <a:r>
              <a:rPr sz="2400" b="1" spc="-5" dirty="0">
                <a:latin typeface="Times New Roman"/>
                <a:cs typeface="Times New Roman"/>
              </a:rPr>
              <a:t>XI </a:t>
            </a:r>
            <a:r>
              <a:rPr sz="2400" b="1" spc="-15" dirty="0">
                <a:latin typeface="Times New Roman"/>
                <a:cs typeface="Times New Roman"/>
              </a:rPr>
              <a:t>deficiency,  </a:t>
            </a:r>
            <a:r>
              <a:rPr sz="2400" b="1" dirty="0">
                <a:latin typeface="Times New Roman"/>
                <a:cs typeface="Times New Roman"/>
              </a:rPr>
              <a:t>Hypofibringenemia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29083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Heparin &amp; </a:t>
            </a:r>
            <a:r>
              <a:rPr sz="2400" b="1" spc="-5" dirty="0">
                <a:latin typeface="Times New Roman"/>
                <a:cs typeface="Times New Roman"/>
              </a:rPr>
              <a:t>Dicumarol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therapy.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11808" y="239268"/>
            <a:ext cx="6204585" cy="688975"/>
            <a:chOff x="1511808" y="239268"/>
            <a:chExt cx="6204585" cy="688975"/>
          </a:xfrm>
        </p:grpSpPr>
        <p:sp>
          <p:nvSpPr>
            <p:cNvPr id="8" name="object 8"/>
            <p:cNvSpPr/>
            <p:nvPr/>
          </p:nvSpPr>
          <p:spPr>
            <a:xfrm>
              <a:off x="1524762" y="252222"/>
              <a:ext cx="6178550" cy="662940"/>
            </a:xfrm>
            <a:custGeom>
              <a:avLst/>
              <a:gdLst/>
              <a:ahLst/>
              <a:cxnLst/>
              <a:rect l="l" t="t" r="r" b="b"/>
              <a:pathLst>
                <a:path w="6178550" h="662940">
                  <a:moveTo>
                    <a:pt x="6067806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4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6067806" y="662939"/>
                  </a:lnTo>
                  <a:lnTo>
                    <a:pt x="6110787" y="654248"/>
                  </a:lnTo>
                  <a:lnTo>
                    <a:pt x="6145910" y="630554"/>
                  </a:lnTo>
                  <a:lnTo>
                    <a:pt x="6169604" y="595431"/>
                  </a:lnTo>
                  <a:lnTo>
                    <a:pt x="6178295" y="552450"/>
                  </a:lnTo>
                  <a:lnTo>
                    <a:pt x="6178295" y="110489"/>
                  </a:lnTo>
                  <a:lnTo>
                    <a:pt x="6169604" y="67508"/>
                  </a:lnTo>
                  <a:lnTo>
                    <a:pt x="6145911" y="32385"/>
                  </a:lnTo>
                  <a:lnTo>
                    <a:pt x="6110787" y="8691"/>
                  </a:lnTo>
                  <a:lnTo>
                    <a:pt x="606780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4762" y="252222"/>
              <a:ext cx="6178550" cy="662940"/>
            </a:xfrm>
            <a:custGeom>
              <a:avLst/>
              <a:gdLst/>
              <a:ahLst/>
              <a:cxnLst/>
              <a:rect l="l" t="t" r="r" b="b"/>
              <a:pathLst>
                <a:path w="617855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6067806" y="0"/>
                  </a:lnTo>
                  <a:lnTo>
                    <a:pt x="6110787" y="8691"/>
                  </a:lnTo>
                  <a:lnTo>
                    <a:pt x="6145911" y="32385"/>
                  </a:lnTo>
                  <a:lnTo>
                    <a:pt x="6169604" y="67508"/>
                  </a:lnTo>
                  <a:lnTo>
                    <a:pt x="6178295" y="110489"/>
                  </a:lnTo>
                  <a:lnTo>
                    <a:pt x="6178295" y="552450"/>
                  </a:lnTo>
                  <a:lnTo>
                    <a:pt x="6169604" y="595431"/>
                  </a:lnTo>
                  <a:lnTo>
                    <a:pt x="6145910" y="630554"/>
                  </a:lnTo>
                  <a:lnTo>
                    <a:pt x="6110787" y="654248"/>
                  </a:lnTo>
                  <a:lnTo>
                    <a:pt x="6067806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4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97201" y="265633"/>
            <a:ext cx="516191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solidFill>
                  <a:srgbClr val="FFFFFF"/>
                </a:solidFill>
                <a:latin typeface="Carlito"/>
                <a:cs typeface="Carlito"/>
              </a:rPr>
              <a:t>Interpretation </a:t>
            </a:r>
            <a:r>
              <a:rPr sz="3300" b="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3300" b="0" spc="-10" dirty="0">
                <a:solidFill>
                  <a:srgbClr val="FFFFFF"/>
                </a:solidFill>
                <a:latin typeface="Carlito"/>
                <a:cs typeface="Carlito"/>
              </a:rPr>
              <a:t>Clotting</a:t>
            </a:r>
            <a:r>
              <a:rPr sz="3300" b="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55407" y="3035807"/>
            <a:ext cx="407034" cy="1931035"/>
            <a:chOff x="7455407" y="3035807"/>
            <a:chExt cx="407034" cy="1931035"/>
          </a:xfrm>
        </p:grpSpPr>
        <p:sp>
          <p:nvSpPr>
            <p:cNvPr id="12" name="object 12"/>
            <p:cNvSpPr/>
            <p:nvPr/>
          </p:nvSpPr>
          <p:spPr>
            <a:xfrm>
              <a:off x="7468361" y="3048761"/>
              <a:ext cx="381000" cy="1905000"/>
            </a:xfrm>
            <a:custGeom>
              <a:avLst/>
              <a:gdLst/>
              <a:ahLst/>
              <a:cxnLst/>
              <a:rect l="l" t="t" r="r" b="b"/>
              <a:pathLst>
                <a:path w="381000" h="1905000">
                  <a:moveTo>
                    <a:pt x="190500" y="0"/>
                  </a:moveTo>
                  <a:lnTo>
                    <a:pt x="0" y="190500"/>
                  </a:lnTo>
                  <a:lnTo>
                    <a:pt x="95250" y="190500"/>
                  </a:lnTo>
                  <a:lnTo>
                    <a:pt x="95250" y="1905000"/>
                  </a:lnTo>
                  <a:lnTo>
                    <a:pt x="285750" y="1905000"/>
                  </a:lnTo>
                  <a:lnTo>
                    <a:pt x="285750" y="190500"/>
                  </a:lnTo>
                  <a:lnTo>
                    <a:pt x="3810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68361" y="3048761"/>
              <a:ext cx="381000" cy="1905000"/>
            </a:xfrm>
            <a:custGeom>
              <a:avLst/>
              <a:gdLst/>
              <a:ahLst/>
              <a:cxnLst/>
              <a:rect l="l" t="t" r="r" b="b"/>
              <a:pathLst>
                <a:path w="381000" h="1905000">
                  <a:moveTo>
                    <a:pt x="0" y="190500"/>
                  </a:moveTo>
                  <a:lnTo>
                    <a:pt x="190500" y="0"/>
                  </a:lnTo>
                  <a:lnTo>
                    <a:pt x="381000" y="190500"/>
                  </a:lnTo>
                  <a:lnTo>
                    <a:pt x="285750" y="190500"/>
                  </a:lnTo>
                  <a:lnTo>
                    <a:pt x="285750" y="1905000"/>
                  </a:lnTo>
                  <a:lnTo>
                    <a:pt x="95250" y="1905000"/>
                  </a:lnTo>
                  <a:lnTo>
                    <a:pt x="95250" y="190500"/>
                  </a:lnTo>
                  <a:lnTo>
                    <a:pt x="0" y="190500"/>
                  </a:lnTo>
                  <a:close/>
                </a:path>
              </a:pathLst>
            </a:custGeom>
            <a:ln w="25908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155" y="1042416"/>
            <a:ext cx="8400415" cy="5581015"/>
            <a:chOff x="486155" y="1042416"/>
            <a:chExt cx="8400415" cy="5581015"/>
          </a:xfrm>
        </p:grpSpPr>
        <p:sp>
          <p:nvSpPr>
            <p:cNvPr id="3" name="object 3"/>
            <p:cNvSpPr/>
            <p:nvPr/>
          </p:nvSpPr>
          <p:spPr>
            <a:xfrm>
              <a:off x="486155" y="1042416"/>
              <a:ext cx="8400288" cy="5580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7511" y="1138428"/>
              <a:ext cx="7920228" cy="50490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399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7391400" y="0"/>
                  </a:moveTo>
                  <a:lnTo>
                    <a:pt x="914400" y="0"/>
                  </a:lnTo>
                  <a:lnTo>
                    <a:pt x="865837" y="1267"/>
                  </a:lnTo>
                  <a:lnTo>
                    <a:pt x="817935" y="5028"/>
                  </a:lnTo>
                  <a:lnTo>
                    <a:pt x="770756" y="11219"/>
                  </a:lnTo>
                  <a:lnTo>
                    <a:pt x="724364" y="19776"/>
                  </a:lnTo>
                  <a:lnTo>
                    <a:pt x="678821" y="30637"/>
                  </a:lnTo>
                  <a:lnTo>
                    <a:pt x="634192" y="43738"/>
                  </a:lnTo>
                  <a:lnTo>
                    <a:pt x="590538" y="59016"/>
                  </a:lnTo>
                  <a:lnTo>
                    <a:pt x="547924" y="76408"/>
                  </a:lnTo>
                  <a:lnTo>
                    <a:pt x="506412" y="95851"/>
                  </a:lnTo>
                  <a:lnTo>
                    <a:pt x="466066" y="117281"/>
                  </a:lnTo>
                  <a:lnTo>
                    <a:pt x="426949" y="140635"/>
                  </a:lnTo>
                  <a:lnTo>
                    <a:pt x="389124" y="165849"/>
                  </a:lnTo>
                  <a:lnTo>
                    <a:pt x="352654" y="192862"/>
                  </a:lnTo>
                  <a:lnTo>
                    <a:pt x="317602" y="221609"/>
                  </a:lnTo>
                  <a:lnTo>
                    <a:pt x="284033" y="252027"/>
                  </a:lnTo>
                  <a:lnTo>
                    <a:pt x="252008" y="284053"/>
                  </a:lnTo>
                  <a:lnTo>
                    <a:pt x="221592" y="317623"/>
                  </a:lnTo>
                  <a:lnTo>
                    <a:pt x="192846" y="352675"/>
                  </a:lnTo>
                  <a:lnTo>
                    <a:pt x="165835" y="389146"/>
                  </a:lnTo>
                  <a:lnTo>
                    <a:pt x="140622" y="426971"/>
                  </a:lnTo>
                  <a:lnTo>
                    <a:pt x="117270" y="466088"/>
                  </a:lnTo>
                  <a:lnTo>
                    <a:pt x="95842" y="506434"/>
                  </a:lnTo>
                  <a:lnTo>
                    <a:pt x="76401" y="547945"/>
                  </a:lnTo>
                  <a:lnTo>
                    <a:pt x="59010" y="590559"/>
                  </a:lnTo>
                  <a:lnTo>
                    <a:pt x="43734" y="634211"/>
                  </a:lnTo>
                  <a:lnTo>
                    <a:pt x="30634" y="678839"/>
                  </a:lnTo>
                  <a:lnTo>
                    <a:pt x="19774" y="724379"/>
                  </a:lnTo>
                  <a:lnTo>
                    <a:pt x="11217" y="770768"/>
                  </a:lnTo>
                  <a:lnTo>
                    <a:pt x="5027" y="817944"/>
                  </a:lnTo>
                  <a:lnTo>
                    <a:pt x="1267" y="865842"/>
                  </a:lnTo>
                  <a:lnTo>
                    <a:pt x="0" y="914400"/>
                  </a:lnTo>
                  <a:lnTo>
                    <a:pt x="0" y="4571974"/>
                  </a:lnTo>
                  <a:lnTo>
                    <a:pt x="1267" y="4620539"/>
                  </a:lnTo>
                  <a:lnTo>
                    <a:pt x="5027" y="4668443"/>
                  </a:lnTo>
                  <a:lnTo>
                    <a:pt x="11217" y="4715624"/>
                  </a:lnTo>
                  <a:lnTo>
                    <a:pt x="19774" y="4762018"/>
                  </a:lnTo>
                  <a:lnTo>
                    <a:pt x="30634" y="4807563"/>
                  </a:lnTo>
                  <a:lnTo>
                    <a:pt x="43734" y="4852194"/>
                  </a:lnTo>
                  <a:lnTo>
                    <a:pt x="59010" y="4895849"/>
                  </a:lnTo>
                  <a:lnTo>
                    <a:pt x="76401" y="4938465"/>
                  </a:lnTo>
                  <a:lnTo>
                    <a:pt x="95842" y="4979978"/>
                  </a:lnTo>
                  <a:lnTo>
                    <a:pt x="117270" y="5020325"/>
                  </a:lnTo>
                  <a:lnTo>
                    <a:pt x="140622" y="5059443"/>
                  </a:lnTo>
                  <a:lnTo>
                    <a:pt x="165835" y="5097270"/>
                  </a:lnTo>
                  <a:lnTo>
                    <a:pt x="192846" y="5133740"/>
                  </a:lnTo>
                  <a:lnTo>
                    <a:pt x="221592" y="5168792"/>
                  </a:lnTo>
                  <a:lnTo>
                    <a:pt x="252008" y="5202363"/>
                  </a:lnTo>
                  <a:lnTo>
                    <a:pt x="284033" y="5234388"/>
                  </a:lnTo>
                  <a:lnTo>
                    <a:pt x="317602" y="5264805"/>
                  </a:lnTo>
                  <a:lnTo>
                    <a:pt x="352654" y="5293551"/>
                  </a:lnTo>
                  <a:lnTo>
                    <a:pt x="389124" y="5320562"/>
                  </a:lnTo>
                  <a:lnTo>
                    <a:pt x="426949" y="5345776"/>
                  </a:lnTo>
                  <a:lnTo>
                    <a:pt x="466066" y="5369128"/>
                  </a:lnTo>
                  <a:lnTo>
                    <a:pt x="506412" y="5390557"/>
                  </a:lnTo>
                  <a:lnTo>
                    <a:pt x="547924" y="5409998"/>
                  </a:lnTo>
                  <a:lnTo>
                    <a:pt x="590538" y="5427388"/>
                  </a:lnTo>
                  <a:lnTo>
                    <a:pt x="634192" y="5442665"/>
                  </a:lnTo>
                  <a:lnTo>
                    <a:pt x="678821" y="5455765"/>
                  </a:lnTo>
                  <a:lnTo>
                    <a:pt x="724364" y="5466625"/>
                  </a:lnTo>
                  <a:lnTo>
                    <a:pt x="770756" y="5475182"/>
                  </a:lnTo>
                  <a:lnTo>
                    <a:pt x="817935" y="5481372"/>
                  </a:lnTo>
                  <a:lnTo>
                    <a:pt x="865837" y="5485132"/>
                  </a:lnTo>
                  <a:lnTo>
                    <a:pt x="914400" y="5486400"/>
                  </a:lnTo>
                  <a:lnTo>
                    <a:pt x="7391400" y="5486400"/>
                  </a:lnTo>
                  <a:lnTo>
                    <a:pt x="7439957" y="5485132"/>
                  </a:lnTo>
                  <a:lnTo>
                    <a:pt x="7487855" y="5481372"/>
                  </a:lnTo>
                  <a:lnTo>
                    <a:pt x="7535031" y="5475182"/>
                  </a:lnTo>
                  <a:lnTo>
                    <a:pt x="7581420" y="5466625"/>
                  </a:lnTo>
                  <a:lnTo>
                    <a:pt x="7626960" y="5455765"/>
                  </a:lnTo>
                  <a:lnTo>
                    <a:pt x="7671588" y="5442665"/>
                  </a:lnTo>
                  <a:lnTo>
                    <a:pt x="7715240" y="5427388"/>
                  </a:lnTo>
                  <a:lnTo>
                    <a:pt x="7757854" y="5409998"/>
                  </a:lnTo>
                  <a:lnTo>
                    <a:pt x="7799365" y="5390557"/>
                  </a:lnTo>
                  <a:lnTo>
                    <a:pt x="7839711" y="5369128"/>
                  </a:lnTo>
                  <a:lnTo>
                    <a:pt x="7878828" y="5345776"/>
                  </a:lnTo>
                  <a:lnTo>
                    <a:pt x="7916653" y="5320562"/>
                  </a:lnTo>
                  <a:lnTo>
                    <a:pt x="7953124" y="5293551"/>
                  </a:lnTo>
                  <a:lnTo>
                    <a:pt x="7988176" y="5264805"/>
                  </a:lnTo>
                  <a:lnTo>
                    <a:pt x="8021746" y="5234388"/>
                  </a:lnTo>
                  <a:lnTo>
                    <a:pt x="8053772" y="5202363"/>
                  </a:lnTo>
                  <a:lnTo>
                    <a:pt x="8084190" y="5168792"/>
                  </a:lnTo>
                  <a:lnTo>
                    <a:pt x="8112937" y="5133740"/>
                  </a:lnTo>
                  <a:lnTo>
                    <a:pt x="8139950" y="5097270"/>
                  </a:lnTo>
                  <a:lnTo>
                    <a:pt x="8165164" y="5059443"/>
                  </a:lnTo>
                  <a:lnTo>
                    <a:pt x="8188518" y="5020325"/>
                  </a:lnTo>
                  <a:lnTo>
                    <a:pt x="8209948" y="4979978"/>
                  </a:lnTo>
                  <a:lnTo>
                    <a:pt x="8229391" y="4938465"/>
                  </a:lnTo>
                  <a:lnTo>
                    <a:pt x="8246783" y="4895849"/>
                  </a:lnTo>
                  <a:lnTo>
                    <a:pt x="8262061" y="4852194"/>
                  </a:lnTo>
                  <a:lnTo>
                    <a:pt x="8275162" y="4807563"/>
                  </a:lnTo>
                  <a:lnTo>
                    <a:pt x="8286023" y="4762018"/>
                  </a:lnTo>
                  <a:lnTo>
                    <a:pt x="8294580" y="4715624"/>
                  </a:lnTo>
                  <a:lnTo>
                    <a:pt x="8300771" y="4668443"/>
                  </a:lnTo>
                  <a:lnTo>
                    <a:pt x="8304532" y="4620539"/>
                  </a:lnTo>
                  <a:lnTo>
                    <a:pt x="8305800" y="4571974"/>
                  </a:lnTo>
                  <a:lnTo>
                    <a:pt x="8305800" y="914400"/>
                  </a:lnTo>
                  <a:lnTo>
                    <a:pt x="8304532" y="865842"/>
                  </a:lnTo>
                  <a:lnTo>
                    <a:pt x="8300771" y="817944"/>
                  </a:lnTo>
                  <a:lnTo>
                    <a:pt x="8294580" y="770768"/>
                  </a:lnTo>
                  <a:lnTo>
                    <a:pt x="8286023" y="724379"/>
                  </a:lnTo>
                  <a:lnTo>
                    <a:pt x="8275162" y="678839"/>
                  </a:lnTo>
                  <a:lnTo>
                    <a:pt x="8262061" y="634211"/>
                  </a:lnTo>
                  <a:lnTo>
                    <a:pt x="8246783" y="590559"/>
                  </a:lnTo>
                  <a:lnTo>
                    <a:pt x="8229391" y="547945"/>
                  </a:lnTo>
                  <a:lnTo>
                    <a:pt x="8209948" y="506434"/>
                  </a:lnTo>
                  <a:lnTo>
                    <a:pt x="8188518" y="466088"/>
                  </a:lnTo>
                  <a:lnTo>
                    <a:pt x="8165164" y="426971"/>
                  </a:lnTo>
                  <a:lnTo>
                    <a:pt x="8139950" y="389146"/>
                  </a:lnTo>
                  <a:lnTo>
                    <a:pt x="8112937" y="352675"/>
                  </a:lnTo>
                  <a:lnTo>
                    <a:pt x="8084190" y="317623"/>
                  </a:lnTo>
                  <a:lnTo>
                    <a:pt x="8053772" y="284053"/>
                  </a:lnTo>
                  <a:lnTo>
                    <a:pt x="8021746" y="252027"/>
                  </a:lnTo>
                  <a:lnTo>
                    <a:pt x="7988176" y="221609"/>
                  </a:lnTo>
                  <a:lnTo>
                    <a:pt x="7953124" y="192862"/>
                  </a:lnTo>
                  <a:lnTo>
                    <a:pt x="7916653" y="165849"/>
                  </a:lnTo>
                  <a:lnTo>
                    <a:pt x="7878828" y="140635"/>
                  </a:lnTo>
                  <a:lnTo>
                    <a:pt x="7839711" y="117281"/>
                  </a:lnTo>
                  <a:lnTo>
                    <a:pt x="7799365" y="95851"/>
                  </a:lnTo>
                  <a:lnTo>
                    <a:pt x="7757854" y="76408"/>
                  </a:lnTo>
                  <a:lnTo>
                    <a:pt x="7715240" y="59016"/>
                  </a:lnTo>
                  <a:lnTo>
                    <a:pt x="7671588" y="43738"/>
                  </a:lnTo>
                  <a:lnTo>
                    <a:pt x="7626960" y="30637"/>
                  </a:lnTo>
                  <a:lnTo>
                    <a:pt x="7581420" y="19776"/>
                  </a:lnTo>
                  <a:lnTo>
                    <a:pt x="7535031" y="11219"/>
                  </a:lnTo>
                  <a:lnTo>
                    <a:pt x="7487855" y="5028"/>
                  </a:lnTo>
                  <a:lnTo>
                    <a:pt x="7439957" y="1267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399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0" y="914400"/>
                  </a:moveTo>
                  <a:lnTo>
                    <a:pt x="1267" y="865842"/>
                  </a:lnTo>
                  <a:lnTo>
                    <a:pt x="5027" y="817944"/>
                  </a:lnTo>
                  <a:lnTo>
                    <a:pt x="11217" y="770768"/>
                  </a:lnTo>
                  <a:lnTo>
                    <a:pt x="19774" y="724379"/>
                  </a:lnTo>
                  <a:lnTo>
                    <a:pt x="30634" y="678839"/>
                  </a:lnTo>
                  <a:lnTo>
                    <a:pt x="43734" y="634211"/>
                  </a:lnTo>
                  <a:lnTo>
                    <a:pt x="59010" y="590559"/>
                  </a:lnTo>
                  <a:lnTo>
                    <a:pt x="76401" y="547945"/>
                  </a:lnTo>
                  <a:lnTo>
                    <a:pt x="95842" y="506434"/>
                  </a:lnTo>
                  <a:lnTo>
                    <a:pt x="117270" y="466088"/>
                  </a:lnTo>
                  <a:lnTo>
                    <a:pt x="140622" y="426971"/>
                  </a:lnTo>
                  <a:lnTo>
                    <a:pt x="165835" y="389146"/>
                  </a:lnTo>
                  <a:lnTo>
                    <a:pt x="192846" y="352675"/>
                  </a:lnTo>
                  <a:lnTo>
                    <a:pt x="221592" y="317623"/>
                  </a:lnTo>
                  <a:lnTo>
                    <a:pt x="252008" y="284053"/>
                  </a:lnTo>
                  <a:lnTo>
                    <a:pt x="284033" y="252027"/>
                  </a:lnTo>
                  <a:lnTo>
                    <a:pt x="317602" y="221609"/>
                  </a:lnTo>
                  <a:lnTo>
                    <a:pt x="352654" y="192862"/>
                  </a:lnTo>
                  <a:lnTo>
                    <a:pt x="389124" y="165849"/>
                  </a:lnTo>
                  <a:lnTo>
                    <a:pt x="426949" y="140635"/>
                  </a:lnTo>
                  <a:lnTo>
                    <a:pt x="466066" y="117281"/>
                  </a:lnTo>
                  <a:lnTo>
                    <a:pt x="506412" y="95851"/>
                  </a:lnTo>
                  <a:lnTo>
                    <a:pt x="547924" y="76408"/>
                  </a:lnTo>
                  <a:lnTo>
                    <a:pt x="590538" y="59016"/>
                  </a:lnTo>
                  <a:lnTo>
                    <a:pt x="634192" y="43738"/>
                  </a:lnTo>
                  <a:lnTo>
                    <a:pt x="678821" y="30637"/>
                  </a:lnTo>
                  <a:lnTo>
                    <a:pt x="724364" y="19776"/>
                  </a:lnTo>
                  <a:lnTo>
                    <a:pt x="770756" y="11219"/>
                  </a:lnTo>
                  <a:lnTo>
                    <a:pt x="817935" y="5028"/>
                  </a:lnTo>
                  <a:lnTo>
                    <a:pt x="865837" y="1267"/>
                  </a:lnTo>
                  <a:lnTo>
                    <a:pt x="914400" y="0"/>
                  </a:lnTo>
                  <a:lnTo>
                    <a:pt x="7391400" y="0"/>
                  </a:lnTo>
                  <a:lnTo>
                    <a:pt x="7439957" y="1267"/>
                  </a:lnTo>
                  <a:lnTo>
                    <a:pt x="7487855" y="5028"/>
                  </a:lnTo>
                  <a:lnTo>
                    <a:pt x="7535031" y="11219"/>
                  </a:lnTo>
                  <a:lnTo>
                    <a:pt x="7581420" y="19776"/>
                  </a:lnTo>
                  <a:lnTo>
                    <a:pt x="7626960" y="30637"/>
                  </a:lnTo>
                  <a:lnTo>
                    <a:pt x="7671588" y="43738"/>
                  </a:lnTo>
                  <a:lnTo>
                    <a:pt x="7715240" y="59016"/>
                  </a:lnTo>
                  <a:lnTo>
                    <a:pt x="7757854" y="76408"/>
                  </a:lnTo>
                  <a:lnTo>
                    <a:pt x="7799365" y="95851"/>
                  </a:lnTo>
                  <a:lnTo>
                    <a:pt x="7839711" y="117281"/>
                  </a:lnTo>
                  <a:lnTo>
                    <a:pt x="7878828" y="140635"/>
                  </a:lnTo>
                  <a:lnTo>
                    <a:pt x="7916653" y="165849"/>
                  </a:lnTo>
                  <a:lnTo>
                    <a:pt x="7953124" y="192862"/>
                  </a:lnTo>
                  <a:lnTo>
                    <a:pt x="7988176" y="221609"/>
                  </a:lnTo>
                  <a:lnTo>
                    <a:pt x="8021746" y="252027"/>
                  </a:lnTo>
                  <a:lnTo>
                    <a:pt x="8053772" y="284053"/>
                  </a:lnTo>
                  <a:lnTo>
                    <a:pt x="8084190" y="317623"/>
                  </a:lnTo>
                  <a:lnTo>
                    <a:pt x="8112937" y="352675"/>
                  </a:lnTo>
                  <a:lnTo>
                    <a:pt x="8139950" y="389146"/>
                  </a:lnTo>
                  <a:lnTo>
                    <a:pt x="8165164" y="426971"/>
                  </a:lnTo>
                  <a:lnTo>
                    <a:pt x="8188518" y="466088"/>
                  </a:lnTo>
                  <a:lnTo>
                    <a:pt x="8209948" y="506434"/>
                  </a:lnTo>
                  <a:lnTo>
                    <a:pt x="8229391" y="547945"/>
                  </a:lnTo>
                  <a:lnTo>
                    <a:pt x="8246783" y="590559"/>
                  </a:lnTo>
                  <a:lnTo>
                    <a:pt x="8262061" y="634211"/>
                  </a:lnTo>
                  <a:lnTo>
                    <a:pt x="8275162" y="678839"/>
                  </a:lnTo>
                  <a:lnTo>
                    <a:pt x="8286023" y="724379"/>
                  </a:lnTo>
                  <a:lnTo>
                    <a:pt x="8294580" y="770768"/>
                  </a:lnTo>
                  <a:lnTo>
                    <a:pt x="8300771" y="817944"/>
                  </a:lnTo>
                  <a:lnTo>
                    <a:pt x="8304532" y="865842"/>
                  </a:lnTo>
                  <a:lnTo>
                    <a:pt x="8305800" y="914400"/>
                  </a:lnTo>
                  <a:lnTo>
                    <a:pt x="8305800" y="4571974"/>
                  </a:lnTo>
                  <a:lnTo>
                    <a:pt x="8304532" y="4620539"/>
                  </a:lnTo>
                  <a:lnTo>
                    <a:pt x="8300771" y="4668443"/>
                  </a:lnTo>
                  <a:lnTo>
                    <a:pt x="8294580" y="4715624"/>
                  </a:lnTo>
                  <a:lnTo>
                    <a:pt x="8286023" y="4762018"/>
                  </a:lnTo>
                  <a:lnTo>
                    <a:pt x="8275162" y="4807563"/>
                  </a:lnTo>
                  <a:lnTo>
                    <a:pt x="8262061" y="4852194"/>
                  </a:lnTo>
                  <a:lnTo>
                    <a:pt x="8246783" y="4895849"/>
                  </a:lnTo>
                  <a:lnTo>
                    <a:pt x="8229391" y="4938465"/>
                  </a:lnTo>
                  <a:lnTo>
                    <a:pt x="8209948" y="4979978"/>
                  </a:lnTo>
                  <a:lnTo>
                    <a:pt x="8188518" y="5020325"/>
                  </a:lnTo>
                  <a:lnTo>
                    <a:pt x="8165164" y="5059443"/>
                  </a:lnTo>
                  <a:lnTo>
                    <a:pt x="8139950" y="5097270"/>
                  </a:lnTo>
                  <a:lnTo>
                    <a:pt x="8112937" y="5133740"/>
                  </a:lnTo>
                  <a:lnTo>
                    <a:pt x="8084190" y="5168792"/>
                  </a:lnTo>
                  <a:lnTo>
                    <a:pt x="8053772" y="5202363"/>
                  </a:lnTo>
                  <a:lnTo>
                    <a:pt x="8021746" y="5234388"/>
                  </a:lnTo>
                  <a:lnTo>
                    <a:pt x="7988176" y="5264805"/>
                  </a:lnTo>
                  <a:lnTo>
                    <a:pt x="7953124" y="5293551"/>
                  </a:lnTo>
                  <a:lnTo>
                    <a:pt x="7916653" y="5320562"/>
                  </a:lnTo>
                  <a:lnTo>
                    <a:pt x="7878828" y="5345776"/>
                  </a:lnTo>
                  <a:lnTo>
                    <a:pt x="7839711" y="5369128"/>
                  </a:lnTo>
                  <a:lnTo>
                    <a:pt x="7799365" y="5390557"/>
                  </a:lnTo>
                  <a:lnTo>
                    <a:pt x="7757854" y="5409998"/>
                  </a:lnTo>
                  <a:lnTo>
                    <a:pt x="7715240" y="5427388"/>
                  </a:lnTo>
                  <a:lnTo>
                    <a:pt x="7671588" y="5442665"/>
                  </a:lnTo>
                  <a:lnTo>
                    <a:pt x="7626960" y="5455765"/>
                  </a:lnTo>
                  <a:lnTo>
                    <a:pt x="7581420" y="5466625"/>
                  </a:lnTo>
                  <a:lnTo>
                    <a:pt x="7535031" y="5475182"/>
                  </a:lnTo>
                  <a:lnTo>
                    <a:pt x="7487855" y="5481372"/>
                  </a:lnTo>
                  <a:lnTo>
                    <a:pt x="7439957" y="5485132"/>
                  </a:lnTo>
                  <a:lnTo>
                    <a:pt x="7391400" y="5486400"/>
                  </a:lnTo>
                  <a:lnTo>
                    <a:pt x="914400" y="5486400"/>
                  </a:lnTo>
                  <a:lnTo>
                    <a:pt x="865837" y="5485132"/>
                  </a:lnTo>
                  <a:lnTo>
                    <a:pt x="817935" y="5481372"/>
                  </a:lnTo>
                  <a:lnTo>
                    <a:pt x="770756" y="5475182"/>
                  </a:lnTo>
                  <a:lnTo>
                    <a:pt x="724364" y="5466625"/>
                  </a:lnTo>
                  <a:lnTo>
                    <a:pt x="678821" y="5455765"/>
                  </a:lnTo>
                  <a:lnTo>
                    <a:pt x="634192" y="5442665"/>
                  </a:lnTo>
                  <a:lnTo>
                    <a:pt x="590538" y="5427388"/>
                  </a:lnTo>
                  <a:lnTo>
                    <a:pt x="547924" y="5409998"/>
                  </a:lnTo>
                  <a:lnTo>
                    <a:pt x="506412" y="5390557"/>
                  </a:lnTo>
                  <a:lnTo>
                    <a:pt x="466066" y="5369128"/>
                  </a:lnTo>
                  <a:lnTo>
                    <a:pt x="426949" y="5345776"/>
                  </a:lnTo>
                  <a:lnTo>
                    <a:pt x="389124" y="5320562"/>
                  </a:lnTo>
                  <a:lnTo>
                    <a:pt x="352654" y="5293551"/>
                  </a:lnTo>
                  <a:lnTo>
                    <a:pt x="317602" y="5264805"/>
                  </a:lnTo>
                  <a:lnTo>
                    <a:pt x="284033" y="5234388"/>
                  </a:lnTo>
                  <a:lnTo>
                    <a:pt x="252008" y="5202363"/>
                  </a:lnTo>
                  <a:lnTo>
                    <a:pt x="221592" y="5168792"/>
                  </a:lnTo>
                  <a:lnTo>
                    <a:pt x="192846" y="5133740"/>
                  </a:lnTo>
                  <a:lnTo>
                    <a:pt x="165835" y="5097270"/>
                  </a:lnTo>
                  <a:lnTo>
                    <a:pt x="140622" y="5059443"/>
                  </a:lnTo>
                  <a:lnTo>
                    <a:pt x="117270" y="5020325"/>
                  </a:lnTo>
                  <a:lnTo>
                    <a:pt x="95842" y="4979978"/>
                  </a:lnTo>
                  <a:lnTo>
                    <a:pt x="76401" y="4938465"/>
                  </a:lnTo>
                  <a:lnTo>
                    <a:pt x="59010" y="4895849"/>
                  </a:lnTo>
                  <a:lnTo>
                    <a:pt x="43734" y="4852194"/>
                  </a:lnTo>
                  <a:lnTo>
                    <a:pt x="30634" y="4807563"/>
                  </a:lnTo>
                  <a:lnTo>
                    <a:pt x="19774" y="4762018"/>
                  </a:lnTo>
                  <a:lnTo>
                    <a:pt x="11217" y="4715624"/>
                  </a:lnTo>
                  <a:lnTo>
                    <a:pt x="5027" y="4668443"/>
                  </a:lnTo>
                  <a:lnTo>
                    <a:pt x="1267" y="4620539"/>
                  </a:lnTo>
                  <a:lnTo>
                    <a:pt x="0" y="4571974"/>
                  </a:lnTo>
                  <a:lnTo>
                    <a:pt x="0" y="9144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42719" y="265633"/>
            <a:ext cx="640969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solidFill>
                  <a:srgbClr val="FFFFFF"/>
                </a:solidFill>
                <a:latin typeface="Carlito"/>
                <a:cs typeface="Carlito"/>
              </a:rPr>
              <a:t>Erythrocyte Sedimentation </a:t>
            </a:r>
            <a:r>
              <a:rPr sz="3300" b="0" spc="-20" dirty="0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r>
              <a:rPr sz="3300" b="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spc="-15" dirty="0">
                <a:solidFill>
                  <a:srgbClr val="FFFFFF"/>
                </a:solidFill>
                <a:latin typeface="Carlito"/>
                <a:cs typeface="Carlito"/>
              </a:rPr>
              <a:t>(ESR)</a:t>
            </a:r>
            <a:endParaRPr sz="33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" marR="5080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52400" algn="l"/>
              </a:tabLst>
            </a:pPr>
            <a:r>
              <a:rPr spc="-5" dirty="0"/>
              <a:t>It is the </a:t>
            </a:r>
            <a:r>
              <a:rPr spc="-10" dirty="0"/>
              <a:t>measure </a:t>
            </a:r>
            <a:r>
              <a:rPr dirty="0"/>
              <a:t>of the rate at </a:t>
            </a:r>
            <a:r>
              <a:rPr spc="-5" dirty="0"/>
              <a:t>which RBCs </a:t>
            </a:r>
            <a:r>
              <a:rPr dirty="0"/>
              <a:t>sediments </a:t>
            </a:r>
            <a:r>
              <a:rPr spc="-5" dirty="0"/>
              <a:t>in  </a:t>
            </a:r>
            <a:r>
              <a:rPr dirty="0"/>
              <a:t>a period of one</a:t>
            </a:r>
            <a:r>
              <a:rPr spc="-25" dirty="0"/>
              <a:t> </a:t>
            </a:r>
            <a:r>
              <a:rPr spc="-45" dirty="0"/>
              <a:t>hour.</a:t>
            </a:r>
          </a:p>
          <a:p>
            <a:pPr marL="151130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52400" algn="l"/>
              </a:tabLst>
            </a:pPr>
            <a:r>
              <a:rPr b="0" spc="-5" dirty="0">
                <a:solidFill>
                  <a:srgbClr val="92CDDD"/>
                </a:solidFill>
                <a:latin typeface="Times New Roman"/>
                <a:cs typeface="Times New Roman"/>
              </a:rPr>
              <a:t>Also </a:t>
            </a: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called </a:t>
            </a:r>
            <a:r>
              <a:rPr b="0" spc="-5" dirty="0">
                <a:solidFill>
                  <a:srgbClr val="92CDDD"/>
                </a:solidFill>
                <a:latin typeface="Times New Roman"/>
                <a:cs typeface="Times New Roman"/>
              </a:rPr>
              <a:t>as </a:t>
            </a:r>
            <a:r>
              <a:rPr dirty="0">
                <a:solidFill>
                  <a:srgbClr val="000000"/>
                </a:solidFill>
              </a:rPr>
              <a:t>Sedimentation Rate </a:t>
            </a: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or </a:t>
            </a:r>
            <a:r>
              <a:rPr spc="-20" dirty="0">
                <a:solidFill>
                  <a:srgbClr val="000000"/>
                </a:solidFill>
              </a:rPr>
              <a:t>Westergren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ESR</a:t>
            </a:r>
          </a:p>
          <a:p>
            <a:pPr marL="151130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52400" algn="l"/>
              </a:tabLst>
            </a:pP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It </a:t>
            </a:r>
            <a:r>
              <a:rPr b="0" spc="-5" dirty="0">
                <a:solidFill>
                  <a:srgbClr val="92CDDD"/>
                </a:solidFill>
                <a:latin typeface="Times New Roman"/>
                <a:cs typeface="Times New Roman"/>
              </a:rPr>
              <a:t>is </a:t>
            </a: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a </a:t>
            </a:r>
            <a:r>
              <a:rPr b="0" spc="-10" dirty="0">
                <a:solidFill>
                  <a:srgbClr val="92CDDD"/>
                </a:solidFill>
                <a:latin typeface="Times New Roman"/>
                <a:cs typeface="Times New Roman"/>
              </a:rPr>
              <a:t>common </a:t>
            </a:r>
            <a:r>
              <a:rPr b="0" spc="-5" dirty="0">
                <a:solidFill>
                  <a:srgbClr val="92CDDD"/>
                </a:solidFill>
                <a:latin typeface="Times New Roman"/>
                <a:cs typeface="Times New Roman"/>
              </a:rPr>
              <a:t>haematology</a:t>
            </a:r>
            <a:r>
              <a:rPr b="0" spc="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test.</a:t>
            </a:r>
          </a:p>
          <a:p>
            <a:pPr marL="151130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52400" algn="l"/>
              </a:tabLst>
            </a:pP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It </a:t>
            </a:r>
            <a:r>
              <a:rPr b="0" spc="-5" dirty="0">
                <a:solidFill>
                  <a:srgbClr val="92CDDD"/>
                </a:solidFill>
                <a:latin typeface="Times New Roman"/>
                <a:cs typeface="Times New Roman"/>
              </a:rPr>
              <a:t>is </a:t>
            </a: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a non-specific </a:t>
            </a:r>
            <a:r>
              <a:rPr b="0" spc="-5" dirty="0">
                <a:solidFill>
                  <a:srgbClr val="92CDDD"/>
                </a:solidFill>
                <a:latin typeface="Times New Roman"/>
                <a:cs typeface="Times New Roman"/>
              </a:rPr>
              <a:t>measure </a:t>
            </a: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of</a:t>
            </a:r>
            <a:r>
              <a:rPr b="0" spc="-2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92CDDD"/>
                </a:solidFill>
                <a:latin typeface="Times New Roman"/>
                <a:cs typeface="Times New Roman"/>
              </a:rPr>
              <a:t>inflammation.</a:t>
            </a:r>
          </a:p>
          <a:p>
            <a:pPr marL="151130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52400" algn="l"/>
              </a:tabLst>
            </a:pP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Also </a:t>
            </a:r>
            <a:r>
              <a:rPr b="0" spc="-5" dirty="0">
                <a:solidFill>
                  <a:srgbClr val="92CDDD"/>
                </a:solidFill>
                <a:latin typeface="Times New Roman"/>
                <a:cs typeface="Times New Roman"/>
              </a:rPr>
              <a:t>helpful </a:t>
            </a: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in </a:t>
            </a:r>
            <a:r>
              <a:rPr b="0" spc="-5" dirty="0">
                <a:solidFill>
                  <a:srgbClr val="92CDDD"/>
                </a:solidFill>
                <a:latin typeface="Times New Roman"/>
                <a:cs typeface="Times New Roman"/>
              </a:rPr>
              <a:t>following </a:t>
            </a: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progress of </a:t>
            </a:r>
            <a:r>
              <a:rPr b="0" spc="-10" dirty="0">
                <a:solidFill>
                  <a:srgbClr val="92CDDD"/>
                </a:solidFill>
                <a:latin typeface="Times New Roman"/>
                <a:cs typeface="Times New Roman"/>
              </a:rPr>
              <a:t>some</a:t>
            </a:r>
            <a:r>
              <a:rPr b="0" spc="-1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chronic</a:t>
            </a:r>
          </a:p>
          <a:p>
            <a:pPr marL="43815">
              <a:lnSpc>
                <a:spcPct val="100000"/>
              </a:lnSpc>
              <a:spcBef>
                <a:spcPts val="5"/>
              </a:spcBef>
            </a:pPr>
            <a:r>
              <a:rPr b="0" dirty="0">
                <a:solidFill>
                  <a:srgbClr val="92CDDD"/>
                </a:solidFill>
                <a:latin typeface="Times New Roman"/>
                <a:cs typeface="Times New Roman"/>
              </a:rPr>
              <a:t>infections (TB and</a:t>
            </a:r>
            <a:r>
              <a:rPr b="0" spc="-30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92CDDD"/>
                </a:solidFill>
                <a:latin typeface="Times New Roman"/>
                <a:cs typeface="Times New Roman"/>
              </a:rPr>
              <a:t>Osteomylelitis)</a:t>
            </a:r>
          </a:p>
          <a:p>
            <a:pPr marL="151130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52400" algn="l"/>
              </a:tabLst>
            </a:pPr>
            <a:r>
              <a:rPr b="0" dirty="0">
                <a:solidFill>
                  <a:srgbClr val="B7DEE8"/>
                </a:solidFill>
                <a:latin typeface="Times New Roman"/>
                <a:cs typeface="Times New Roman"/>
              </a:rPr>
              <a:t>Done in </a:t>
            </a:r>
            <a:r>
              <a:rPr spc="-20" dirty="0">
                <a:solidFill>
                  <a:srgbClr val="000000"/>
                </a:solidFill>
              </a:rPr>
              <a:t>Westergren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pipette</a:t>
            </a:r>
          </a:p>
          <a:p>
            <a:pPr marL="31115">
              <a:lnSpc>
                <a:spcPct val="100000"/>
              </a:lnSpc>
              <a:spcBef>
                <a:spcPts val="5"/>
              </a:spcBef>
            </a:pPr>
            <a:endParaRPr sz="2500"/>
          </a:p>
          <a:p>
            <a:pPr marL="43815">
              <a:lnSpc>
                <a:spcPct val="100000"/>
              </a:lnSpc>
            </a:pPr>
            <a:r>
              <a:rPr u="heavy" spc="-5" dirty="0">
                <a:solidFill>
                  <a:srgbClr val="92CDDD"/>
                </a:solidFill>
                <a:uFill>
                  <a:solidFill>
                    <a:srgbClr val="92CDDD"/>
                  </a:solidFill>
                </a:uFill>
              </a:rPr>
              <a:t>Normal</a:t>
            </a:r>
            <a:r>
              <a:rPr u="heavy" spc="-10" dirty="0">
                <a:solidFill>
                  <a:srgbClr val="92CDDD"/>
                </a:solidFill>
                <a:uFill>
                  <a:solidFill>
                    <a:srgbClr val="92CDDD"/>
                  </a:solidFill>
                </a:uFill>
              </a:rPr>
              <a:t> </a:t>
            </a:r>
            <a:r>
              <a:rPr u="heavy" spc="-5" dirty="0">
                <a:solidFill>
                  <a:srgbClr val="92CDDD"/>
                </a:solidFill>
                <a:uFill>
                  <a:solidFill>
                    <a:srgbClr val="92CDDD"/>
                  </a:solidFill>
                </a:uFill>
              </a:rPr>
              <a:t>ESR</a:t>
            </a:r>
          </a:p>
          <a:p>
            <a:pPr marL="43815">
              <a:lnSpc>
                <a:spcPct val="100000"/>
              </a:lnSpc>
              <a:spcBef>
                <a:spcPts val="925"/>
              </a:spcBef>
            </a:pPr>
            <a:r>
              <a:rPr dirty="0">
                <a:solidFill>
                  <a:srgbClr val="000000"/>
                </a:solidFill>
              </a:rPr>
              <a:t>Male</a:t>
            </a:r>
            <a:r>
              <a:rPr dirty="0">
                <a:solidFill>
                  <a:srgbClr val="92CDDD"/>
                </a:solidFill>
              </a:rPr>
              <a:t>: 2-5 mm </a:t>
            </a:r>
            <a:r>
              <a:rPr spc="-5" dirty="0">
                <a:solidFill>
                  <a:srgbClr val="92CDDD"/>
                </a:solidFill>
              </a:rPr>
              <a:t>per</a:t>
            </a:r>
            <a:r>
              <a:rPr spc="-80" dirty="0">
                <a:solidFill>
                  <a:srgbClr val="92CDDD"/>
                </a:solidFill>
              </a:rPr>
              <a:t> </a:t>
            </a:r>
            <a:r>
              <a:rPr spc="-10" dirty="0">
                <a:solidFill>
                  <a:srgbClr val="92CDDD"/>
                </a:solidFill>
              </a:rPr>
              <a:t>hr</a:t>
            </a:r>
          </a:p>
          <a:p>
            <a:pPr marL="43815">
              <a:lnSpc>
                <a:spcPct val="100000"/>
              </a:lnSpc>
              <a:spcBef>
                <a:spcPts val="1440"/>
              </a:spcBef>
            </a:pPr>
            <a:r>
              <a:rPr dirty="0">
                <a:solidFill>
                  <a:srgbClr val="000000"/>
                </a:solidFill>
              </a:rPr>
              <a:t>Female</a:t>
            </a:r>
            <a:r>
              <a:rPr dirty="0">
                <a:solidFill>
                  <a:srgbClr val="92CDDD"/>
                </a:solidFill>
              </a:rPr>
              <a:t>: 10- 15 mm </a:t>
            </a:r>
            <a:r>
              <a:rPr spc="-5" dirty="0">
                <a:solidFill>
                  <a:srgbClr val="92CDDD"/>
                </a:solidFill>
              </a:rPr>
              <a:t>per</a:t>
            </a:r>
            <a:r>
              <a:rPr spc="-105" dirty="0">
                <a:solidFill>
                  <a:srgbClr val="92CDDD"/>
                </a:solidFill>
              </a:rPr>
              <a:t> </a:t>
            </a:r>
            <a:r>
              <a:rPr spc="-10" dirty="0">
                <a:solidFill>
                  <a:srgbClr val="92CDDD"/>
                </a:solidFill>
              </a:rPr>
              <a:t>hr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49096" y="239268"/>
            <a:ext cx="7018020" cy="688975"/>
            <a:chOff x="1149096" y="239268"/>
            <a:chExt cx="7018020" cy="688975"/>
          </a:xfrm>
        </p:grpSpPr>
        <p:sp>
          <p:nvSpPr>
            <p:cNvPr id="9" name="object 9"/>
            <p:cNvSpPr/>
            <p:nvPr/>
          </p:nvSpPr>
          <p:spPr>
            <a:xfrm>
              <a:off x="1162050" y="252222"/>
              <a:ext cx="6992620" cy="662940"/>
            </a:xfrm>
            <a:custGeom>
              <a:avLst/>
              <a:gdLst/>
              <a:ahLst/>
              <a:cxnLst/>
              <a:rect l="l" t="t" r="r" b="b"/>
              <a:pathLst>
                <a:path w="6992620" h="662940">
                  <a:moveTo>
                    <a:pt x="6881622" y="0"/>
                  </a:moveTo>
                  <a:lnTo>
                    <a:pt x="110490" y="0"/>
                  </a:lnTo>
                  <a:lnTo>
                    <a:pt x="67481" y="8691"/>
                  </a:lnTo>
                  <a:lnTo>
                    <a:pt x="32361" y="32384"/>
                  </a:lnTo>
                  <a:lnTo>
                    <a:pt x="8682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82" y="595431"/>
                  </a:lnTo>
                  <a:lnTo>
                    <a:pt x="32361" y="630555"/>
                  </a:lnTo>
                  <a:lnTo>
                    <a:pt x="67481" y="654248"/>
                  </a:lnTo>
                  <a:lnTo>
                    <a:pt x="110490" y="662939"/>
                  </a:lnTo>
                  <a:lnTo>
                    <a:pt x="6881622" y="662939"/>
                  </a:lnTo>
                  <a:lnTo>
                    <a:pt x="6924603" y="654248"/>
                  </a:lnTo>
                  <a:lnTo>
                    <a:pt x="6959726" y="630554"/>
                  </a:lnTo>
                  <a:lnTo>
                    <a:pt x="6983420" y="595431"/>
                  </a:lnTo>
                  <a:lnTo>
                    <a:pt x="6992111" y="552450"/>
                  </a:lnTo>
                  <a:lnTo>
                    <a:pt x="6992111" y="110489"/>
                  </a:lnTo>
                  <a:lnTo>
                    <a:pt x="6983420" y="67508"/>
                  </a:lnTo>
                  <a:lnTo>
                    <a:pt x="6959727" y="32385"/>
                  </a:lnTo>
                  <a:lnTo>
                    <a:pt x="6924603" y="8691"/>
                  </a:lnTo>
                  <a:lnTo>
                    <a:pt x="688162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2050" y="252222"/>
              <a:ext cx="6992620" cy="662940"/>
            </a:xfrm>
            <a:custGeom>
              <a:avLst/>
              <a:gdLst/>
              <a:ahLst/>
              <a:cxnLst/>
              <a:rect l="l" t="t" r="r" b="b"/>
              <a:pathLst>
                <a:path w="6992620" h="662940">
                  <a:moveTo>
                    <a:pt x="0" y="110489"/>
                  </a:moveTo>
                  <a:lnTo>
                    <a:pt x="8682" y="67508"/>
                  </a:lnTo>
                  <a:lnTo>
                    <a:pt x="32361" y="32384"/>
                  </a:lnTo>
                  <a:lnTo>
                    <a:pt x="67481" y="8691"/>
                  </a:lnTo>
                  <a:lnTo>
                    <a:pt x="110490" y="0"/>
                  </a:lnTo>
                  <a:lnTo>
                    <a:pt x="6881622" y="0"/>
                  </a:lnTo>
                  <a:lnTo>
                    <a:pt x="6924603" y="8691"/>
                  </a:lnTo>
                  <a:lnTo>
                    <a:pt x="6959727" y="32385"/>
                  </a:lnTo>
                  <a:lnTo>
                    <a:pt x="6983420" y="67508"/>
                  </a:lnTo>
                  <a:lnTo>
                    <a:pt x="6992111" y="110489"/>
                  </a:lnTo>
                  <a:lnTo>
                    <a:pt x="6992111" y="552450"/>
                  </a:lnTo>
                  <a:lnTo>
                    <a:pt x="6983420" y="595431"/>
                  </a:lnTo>
                  <a:lnTo>
                    <a:pt x="6959726" y="630554"/>
                  </a:lnTo>
                  <a:lnTo>
                    <a:pt x="6924603" y="654248"/>
                  </a:lnTo>
                  <a:lnTo>
                    <a:pt x="6881622" y="662939"/>
                  </a:lnTo>
                  <a:lnTo>
                    <a:pt x="110490" y="662939"/>
                  </a:lnTo>
                  <a:lnTo>
                    <a:pt x="67481" y="654248"/>
                  </a:lnTo>
                  <a:lnTo>
                    <a:pt x="32361" y="630555"/>
                  </a:lnTo>
                  <a:lnTo>
                    <a:pt x="8682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5666232" y="3459478"/>
            <a:ext cx="2679191" cy="3360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1808" y="239268"/>
            <a:ext cx="6204585" cy="688975"/>
            <a:chOff x="1511808" y="239268"/>
            <a:chExt cx="6204585" cy="688975"/>
          </a:xfrm>
        </p:grpSpPr>
        <p:sp>
          <p:nvSpPr>
            <p:cNvPr id="3" name="object 3"/>
            <p:cNvSpPr/>
            <p:nvPr/>
          </p:nvSpPr>
          <p:spPr>
            <a:xfrm>
              <a:off x="1524762" y="252222"/>
              <a:ext cx="6178550" cy="662940"/>
            </a:xfrm>
            <a:custGeom>
              <a:avLst/>
              <a:gdLst/>
              <a:ahLst/>
              <a:cxnLst/>
              <a:rect l="l" t="t" r="r" b="b"/>
              <a:pathLst>
                <a:path w="6178550" h="662940">
                  <a:moveTo>
                    <a:pt x="6067806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4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6067806" y="662939"/>
                  </a:lnTo>
                  <a:lnTo>
                    <a:pt x="6110787" y="654248"/>
                  </a:lnTo>
                  <a:lnTo>
                    <a:pt x="6145910" y="630554"/>
                  </a:lnTo>
                  <a:lnTo>
                    <a:pt x="6169604" y="595431"/>
                  </a:lnTo>
                  <a:lnTo>
                    <a:pt x="6178295" y="552450"/>
                  </a:lnTo>
                  <a:lnTo>
                    <a:pt x="6178295" y="110489"/>
                  </a:lnTo>
                  <a:lnTo>
                    <a:pt x="6169604" y="67508"/>
                  </a:lnTo>
                  <a:lnTo>
                    <a:pt x="6145911" y="32385"/>
                  </a:lnTo>
                  <a:lnTo>
                    <a:pt x="6110787" y="8691"/>
                  </a:lnTo>
                  <a:lnTo>
                    <a:pt x="606780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524762" y="252222"/>
              <a:ext cx="6178550" cy="662940"/>
            </a:xfrm>
            <a:custGeom>
              <a:avLst/>
              <a:gdLst/>
              <a:ahLst/>
              <a:cxnLst/>
              <a:rect l="l" t="t" r="r" b="b"/>
              <a:pathLst>
                <a:path w="617855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6067806" y="0"/>
                  </a:lnTo>
                  <a:lnTo>
                    <a:pt x="6110787" y="8691"/>
                  </a:lnTo>
                  <a:lnTo>
                    <a:pt x="6145911" y="32385"/>
                  </a:lnTo>
                  <a:lnTo>
                    <a:pt x="6169604" y="67508"/>
                  </a:lnTo>
                  <a:lnTo>
                    <a:pt x="6178295" y="110489"/>
                  </a:lnTo>
                  <a:lnTo>
                    <a:pt x="6178295" y="552450"/>
                  </a:lnTo>
                  <a:lnTo>
                    <a:pt x="6169604" y="595431"/>
                  </a:lnTo>
                  <a:lnTo>
                    <a:pt x="6145910" y="630554"/>
                  </a:lnTo>
                  <a:lnTo>
                    <a:pt x="6110787" y="654248"/>
                  </a:lnTo>
                  <a:lnTo>
                    <a:pt x="6067806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4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89935" y="265633"/>
            <a:ext cx="35725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20" dirty="0">
                <a:solidFill>
                  <a:schemeClr val="bg1"/>
                </a:solidFill>
                <a:latin typeface="Carlito"/>
                <a:cs typeface="Carlito"/>
              </a:rPr>
              <a:t>Interpretation </a:t>
            </a:r>
            <a:r>
              <a:rPr sz="3300" b="0" spc="-5" dirty="0">
                <a:solidFill>
                  <a:schemeClr val="bg1"/>
                </a:solidFill>
                <a:latin typeface="Carlito"/>
                <a:cs typeface="Carlito"/>
              </a:rPr>
              <a:t>of</a:t>
            </a:r>
            <a:r>
              <a:rPr sz="3300" b="0" spc="-2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sz="3300" b="0" spc="-15" dirty="0">
                <a:solidFill>
                  <a:schemeClr val="bg1"/>
                </a:solidFill>
                <a:latin typeface="Carlito"/>
                <a:cs typeface="Carlito"/>
              </a:rPr>
              <a:t>ESR</a:t>
            </a:r>
            <a:endParaRPr sz="3300">
              <a:solidFill>
                <a:schemeClr val="bg1"/>
              </a:solidFill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ESR </a:t>
            </a:r>
            <a:r>
              <a:rPr b="1" u="heavy" spc="-1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increased: </a:t>
            </a:r>
            <a:r>
              <a:rPr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chemeClr val="bg1"/>
                </a:solidFill>
              </a:rPr>
              <a:t>Tuberculosis  </a:t>
            </a:r>
            <a:r>
              <a:rPr spc="-5" dirty="0">
                <a:solidFill>
                  <a:schemeClr val="bg1"/>
                </a:solidFill>
              </a:rPr>
              <a:t>Osteomyelitis  Rheumatic fever  Myocardial infarction  Rheumatoid arthritis  Chronic lung abscess  Hodgkin's disease  Leukaemia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72440" y="1254252"/>
            <a:ext cx="3781425" cy="5076825"/>
            <a:chOff x="472440" y="1254252"/>
            <a:chExt cx="3781425" cy="5076825"/>
          </a:xfrm>
        </p:grpSpPr>
        <p:sp>
          <p:nvSpPr>
            <p:cNvPr id="7" name="object 7"/>
            <p:cNvSpPr/>
            <p:nvPr/>
          </p:nvSpPr>
          <p:spPr>
            <a:xfrm>
              <a:off x="472440" y="1254252"/>
              <a:ext cx="3781044" cy="5076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34162" y="1296162"/>
              <a:ext cx="3657600" cy="4953000"/>
            </a:xfrm>
            <a:custGeom>
              <a:avLst/>
              <a:gdLst/>
              <a:ahLst/>
              <a:cxnLst/>
              <a:rect l="l" t="t" r="r" b="b"/>
              <a:pathLst>
                <a:path w="3657600" h="4953000">
                  <a:moveTo>
                    <a:pt x="3657600" y="0"/>
                  </a:moveTo>
                  <a:lnTo>
                    <a:pt x="609612" y="0"/>
                  </a:lnTo>
                  <a:lnTo>
                    <a:pt x="561972" y="1834"/>
                  </a:lnTo>
                  <a:lnTo>
                    <a:pt x="515334" y="7245"/>
                  </a:lnTo>
                  <a:lnTo>
                    <a:pt x="469834" y="16099"/>
                  </a:lnTo>
                  <a:lnTo>
                    <a:pt x="425609" y="28260"/>
                  </a:lnTo>
                  <a:lnTo>
                    <a:pt x="382793" y="43592"/>
                  </a:lnTo>
                  <a:lnTo>
                    <a:pt x="341521" y="61959"/>
                  </a:lnTo>
                  <a:lnTo>
                    <a:pt x="301930" y="83227"/>
                  </a:lnTo>
                  <a:lnTo>
                    <a:pt x="264155" y="107259"/>
                  </a:lnTo>
                  <a:lnTo>
                    <a:pt x="228332" y="133920"/>
                  </a:lnTo>
                  <a:lnTo>
                    <a:pt x="194595" y="163075"/>
                  </a:lnTo>
                  <a:lnTo>
                    <a:pt x="163081" y="194588"/>
                  </a:lnTo>
                  <a:lnTo>
                    <a:pt x="133925" y="228324"/>
                  </a:lnTo>
                  <a:lnTo>
                    <a:pt x="107263" y="264147"/>
                  </a:lnTo>
                  <a:lnTo>
                    <a:pt x="83230" y="301921"/>
                  </a:lnTo>
                  <a:lnTo>
                    <a:pt x="61962" y="341511"/>
                  </a:lnTo>
                  <a:lnTo>
                    <a:pt x="43594" y="382782"/>
                  </a:lnTo>
                  <a:lnTo>
                    <a:pt x="28261" y="425597"/>
                  </a:lnTo>
                  <a:lnTo>
                    <a:pt x="16100" y="469822"/>
                  </a:lnTo>
                  <a:lnTo>
                    <a:pt x="7246" y="515322"/>
                  </a:lnTo>
                  <a:lnTo>
                    <a:pt x="1834" y="561959"/>
                  </a:lnTo>
                  <a:lnTo>
                    <a:pt x="0" y="609600"/>
                  </a:lnTo>
                  <a:lnTo>
                    <a:pt x="0" y="4953000"/>
                  </a:lnTo>
                  <a:lnTo>
                    <a:pt x="3048000" y="4953000"/>
                  </a:lnTo>
                  <a:lnTo>
                    <a:pt x="3095640" y="4951165"/>
                  </a:lnTo>
                  <a:lnTo>
                    <a:pt x="3142277" y="4945753"/>
                  </a:lnTo>
                  <a:lnTo>
                    <a:pt x="3187777" y="4936899"/>
                  </a:lnTo>
                  <a:lnTo>
                    <a:pt x="3232002" y="4924738"/>
                  </a:lnTo>
                  <a:lnTo>
                    <a:pt x="3274817" y="4909405"/>
                  </a:lnTo>
                  <a:lnTo>
                    <a:pt x="3316088" y="4891037"/>
                  </a:lnTo>
                  <a:lnTo>
                    <a:pt x="3355678" y="4869769"/>
                  </a:lnTo>
                  <a:lnTo>
                    <a:pt x="3393452" y="4845736"/>
                  </a:lnTo>
                  <a:lnTo>
                    <a:pt x="3429275" y="4819074"/>
                  </a:lnTo>
                  <a:lnTo>
                    <a:pt x="3463011" y="4789918"/>
                  </a:lnTo>
                  <a:lnTo>
                    <a:pt x="3494524" y="4758404"/>
                  </a:lnTo>
                  <a:lnTo>
                    <a:pt x="3523679" y="4724667"/>
                  </a:lnTo>
                  <a:lnTo>
                    <a:pt x="3550340" y="4688844"/>
                  </a:lnTo>
                  <a:lnTo>
                    <a:pt x="3574372" y="4651069"/>
                  </a:lnTo>
                  <a:lnTo>
                    <a:pt x="3595640" y="4611478"/>
                  </a:lnTo>
                  <a:lnTo>
                    <a:pt x="3614007" y="4570206"/>
                  </a:lnTo>
                  <a:lnTo>
                    <a:pt x="3629339" y="4527390"/>
                  </a:lnTo>
                  <a:lnTo>
                    <a:pt x="3641500" y="4483165"/>
                  </a:lnTo>
                  <a:lnTo>
                    <a:pt x="3650354" y="4437665"/>
                  </a:lnTo>
                  <a:lnTo>
                    <a:pt x="3655765" y="4391027"/>
                  </a:lnTo>
                  <a:lnTo>
                    <a:pt x="3657600" y="4343387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34162" y="1296162"/>
              <a:ext cx="3657600" cy="4953000"/>
            </a:xfrm>
            <a:custGeom>
              <a:avLst/>
              <a:gdLst/>
              <a:ahLst/>
              <a:cxnLst/>
              <a:rect l="l" t="t" r="r" b="b"/>
              <a:pathLst>
                <a:path w="3657600" h="4953000">
                  <a:moveTo>
                    <a:pt x="609612" y="0"/>
                  </a:moveTo>
                  <a:lnTo>
                    <a:pt x="3657600" y="0"/>
                  </a:lnTo>
                  <a:lnTo>
                    <a:pt x="3657600" y="4343387"/>
                  </a:lnTo>
                  <a:lnTo>
                    <a:pt x="3655765" y="4391027"/>
                  </a:lnTo>
                  <a:lnTo>
                    <a:pt x="3650354" y="4437665"/>
                  </a:lnTo>
                  <a:lnTo>
                    <a:pt x="3641500" y="4483165"/>
                  </a:lnTo>
                  <a:lnTo>
                    <a:pt x="3629339" y="4527390"/>
                  </a:lnTo>
                  <a:lnTo>
                    <a:pt x="3614007" y="4570206"/>
                  </a:lnTo>
                  <a:lnTo>
                    <a:pt x="3595640" y="4611478"/>
                  </a:lnTo>
                  <a:lnTo>
                    <a:pt x="3574372" y="4651069"/>
                  </a:lnTo>
                  <a:lnTo>
                    <a:pt x="3550340" y="4688844"/>
                  </a:lnTo>
                  <a:lnTo>
                    <a:pt x="3523679" y="4724667"/>
                  </a:lnTo>
                  <a:lnTo>
                    <a:pt x="3494524" y="4758404"/>
                  </a:lnTo>
                  <a:lnTo>
                    <a:pt x="3463011" y="4789918"/>
                  </a:lnTo>
                  <a:lnTo>
                    <a:pt x="3429275" y="4819074"/>
                  </a:lnTo>
                  <a:lnTo>
                    <a:pt x="3393452" y="4845736"/>
                  </a:lnTo>
                  <a:lnTo>
                    <a:pt x="3355678" y="4869769"/>
                  </a:lnTo>
                  <a:lnTo>
                    <a:pt x="3316088" y="4891037"/>
                  </a:lnTo>
                  <a:lnTo>
                    <a:pt x="3274817" y="4909405"/>
                  </a:lnTo>
                  <a:lnTo>
                    <a:pt x="3232002" y="4924738"/>
                  </a:lnTo>
                  <a:lnTo>
                    <a:pt x="3187777" y="4936899"/>
                  </a:lnTo>
                  <a:lnTo>
                    <a:pt x="3142277" y="4945753"/>
                  </a:lnTo>
                  <a:lnTo>
                    <a:pt x="3095640" y="4951165"/>
                  </a:lnTo>
                  <a:lnTo>
                    <a:pt x="3048000" y="4953000"/>
                  </a:lnTo>
                  <a:lnTo>
                    <a:pt x="0" y="4953000"/>
                  </a:lnTo>
                  <a:lnTo>
                    <a:pt x="0" y="609600"/>
                  </a:lnTo>
                  <a:lnTo>
                    <a:pt x="1834" y="561959"/>
                  </a:lnTo>
                  <a:lnTo>
                    <a:pt x="7246" y="515322"/>
                  </a:lnTo>
                  <a:lnTo>
                    <a:pt x="16100" y="469822"/>
                  </a:lnTo>
                  <a:lnTo>
                    <a:pt x="28261" y="425597"/>
                  </a:lnTo>
                  <a:lnTo>
                    <a:pt x="43594" y="382782"/>
                  </a:lnTo>
                  <a:lnTo>
                    <a:pt x="61962" y="341511"/>
                  </a:lnTo>
                  <a:lnTo>
                    <a:pt x="83230" y="301921"/>
                  </a:lnTo>
                  <a:lnTo>
                    <a:pt x="107263" y="264147"/>
                  </a:lnTo>
                  <a:lnTo>
                    <a:pt x="133925" y="228324"/>
                  </a:lnTo>
                  <a:lnTo>
                    <a:pt x="163081" y="194588"/>
                  </a:lnTo>
                  <a:lnTo>
                    <a:pt x="194595" y="163075"/>
                  </a:lnTo>
                  <a:lnTo>
                    <a:pt x="228332" y="133920"/>
                  </a:lnTo>
                  <a:lnTo>
                    <a:pt x="264155" y="107259"/>
                  </a:lnTo>
                  <a:lnTo>
                    <a:pt x="301930" y="83227"/>
                  </a:lnTo>
                  <a:lnTo>
                    <a:pt x="341521" y="61959"/>
                  </a:lnTo>
                  <a:lnTo>
                    <a:pt x="382793" y="43592"/>
                  </a:lnTo>
                  <a:lnTo>
                    <a:pt x="425609" y="28260"/>
                  </a:lnTo>
                  <a:lnTo>
                    <a:pt x="469834" y="16099"/>
                  </a:lnTo>
                  <a:lnTo>
                    <a:pt x="515334" y="7245"/>
                  </a:lnTo>
                  <a:lnTo>
                    <a:pt x="561972" y="1834"/>
                  </a:lnTo>
                  <a:lnTo>
                    <a:pt x="609612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282440" y="1330452"/>
            <a:ext cx="4695825" cy="2409825"/>
            <a:chOff x="4282440" y="1330452"/>
            <a:chExt cx="4695825" cy="2409825"/>
          </a:xfrm>
        </p:grpSpPr>
        <p:sp>
          <p:nvSpPr>
            <p:cNvPr id="12" name="object 12"/>
            <p:cNvSpPr/>
            <p:nvPr/>
          </p:nvSpPr>
          <p:spPr>
            <a:xfrm>
              <a:off x="4282440" y="1330452"/>
              <a:ext cx="4695444" cy="2409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312920" y="1635252"/>
              <a:ext cx="4497324" cy="18943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344162" y="1372362"/>
              <a:ext cx="4572000" cy="2286000"/>
            </a:xfrm>
            <a:custGeom>
              <a:avLst/>
              <a:gdLst/>
              <a:ahLst/>
              <a:cxnLst/>
              <a:rect l="l" t="t" r="r" b="b"/>
              <a:pathLst>
                <a:path w="4572000" h="2286000">
                  <a:moveTo>
                    <a:pt x="4569841" y="0"/>
                  </a:moveTo>
                  <a:lnTo>
                    <a:pt x="381000" y="0"/>
                  </a:ln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0" y="2283841"/>
                  </a:lnTo>
                  <a:lnTo>
                    <a:pt x="2159" y="2286000"/>
                  </a:lnTo>
                  <a:lnTo>
                    <a:pt x="4190999" y="2286000"/>
                  </a:lnTo>
                  <a:lnTo>
                    <a:pt x="4238795" y="2283031"/>
                  </a:lnTo>
                  <a:lnTo>
                    <a:pt x="4284818" y="2274365"/>
                  </a:lnTo>
                  <a:lnTo>
                    <a:pt x="4328711" y="2260356"/>
                  </a:lnTo>
                  <a:lnTo>
                    <a:pt x="4370118" y="2241363"/>
                  </a:lnTo>
                  <a:lnTo>
                    <a:pt x="4408681" y="2217742"/>
                  </a:lnTo>
                  <a:lnTo>
                    <a:pt x="4444044" y="2189850"/>
                  </a:lnTo>
                  <a:lnTo>
                    <a:pt x="4475850" y="2158044"/>
                  </a:lnTo>
                  <a:lnTo>
                    <a:pt x="4503742" y="2122681"/>
                  </a:lnTo>
                  <a:lnTo>
                    <a:pt x="4527363" y="2084118"/>
                  </a:lnTo>
                  <a:lnTo>
                    <a:pt x="4546356" y="2042711"/>
                  </a:lnTo>
                  <a:lnTo>
                    <a:pt x="4560365" y="1998818"/>
                  </a:lnTo>
                  <a:lnTo>
                    <a:pt x="4569031" y="1952795"/>
                  </a:lnTo>
                  <a:lnTo>
                    <a:pt x="4571999" y="1905000"/>
                  </a:lnTo>
                  <a:lnTo>
                    <a:pt x="4571999" y="2159"/>
                  </a:lnTo>
                  <a:lnTo>
                    <a:pt x="4569841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344162" y="1372362"/>
              <a:ext cx="4572000" cy="2286000"/>
            </a:xfrm>
            <a:custGeom>
              <a:avLst/>
              <a:gdLst/>
              <a:ahLst/>
              <a:cxnLst/>
              <a:rect l="l" t="t" r="r" b="b"/>
              <a:pathLst>
                <a:path w="4572000" h="2286000">
                  <a:moveTo>
                    <a:pt x="381000" y="0"/>
                  </a:moveTo>
                  <a:lnTo>
                    <a:pt x="4567301" y="0"/>
                  </a:lnTo>
                  <a:lnTo>
                    <a:pt x="4569841" y="0"/>
                  </a:lnTo>
                  <a:lnTo>
                    <a:pt x="4571999" y="2159"/>
                  </a:lnTo>
                  <a:lnTo>
                    <a:pt x="4571999" y="4699"/>
                  </a:lnTo>
                  <a:lnTo>
                    <a:pt x="4571999" y="1905000"/>
                  </a:lnTo>
                  <a:lnTo>
                    <a:pt x="4569031" y="1952795"/>
                  </a:lnTo>
                  <a:lnTo>
                    <a:pt x="4560365" y="1998818"/>
                  </a:lnTo>
                  <a:lnTo>
                    <a:pt x="4546356" y="2042711"/>
                  </a:lnTo>
                  <a:lnTo>
                    <a:pt x="4527363" y="2084118"/>
                  </a:lnTo>
                  <a:lnTo>
                    <a:pt x="4503742" y="2122681"/>
                  </a:lnTo>
                  <a:lnTo>
                    <a:pt x="4475850" y="2158044"/>
                  </a:lnTo>
                  <a:lnTo>
                    <a:pt x="4444044" y="2189850"/>
                  </a:lnTo>
                  <a:lnTo>
                    <a:pt x="4408681" y="2217742"/>
                  </a:lnTo>
                  <a:lnTo>
                    <a:pt x="4370118" y="2241363"/>
                  </a:lnTo>
                  <a:lnTo>
                    <a:pt x="4328711" y="2260356"/>
                  </a:lnTo>
                  <a:lnTo>
                    <a:pt x="4284818" y="2274365"/>
                  </a:lnTo>
                  <a:lnTo>
                    <a:pt x="4238795" y="2283031"/>
                  </a:lnTo>
                  <a:lnTo>
                    <a:pt x="4190999" y="2286000"/>
                  </a:lnTo>
                  <a:lnTo>
                    <a:pt x="4699" y="2286000"/>
                  </a:lnTo>
                  <a:lnTo>
                    <a:pt x="2159" y="2286000"/>
                  </a:lnTo>
                  <a:lnTo>
                    <a:pt x="0" y="2283841"/>
                  </a:lnTo>
                  <a:lnTo>
                    <a:pt x="0" y="2281301"/>
                  </a:lnTo>
                  <a:lnTo>
                    <a:pt x="0" y="381000"/>
                  </a:lnTo>
                  <a:lnTo>
                    <a:pt x="2968" y="333204"/>
                  </a:lnTo>
                  <a:lnTo>
                    <a:pt x="11634" y="287181"/>
                  </a:lnTo>
                  <a:lnTo>
                    <a:pt x="25643" y="243288"/>
                  </a:lnTo>
                  <a:lnTo>
                    <a:pt x="44636" y="201881"/>
                  </a:lnTo>
                  <a:lnTo>
                    <a:pt x="68257" y="163318"/>
                  </a:lnTo>
                  <a:lnTo>
                    <a:pt x="96149" y="127955"/>
                  </a:lnTo>
                  <a:lnTo>
                    <a:pt x="127955" y="96149"/>
                  </a:lnTo>
                  <a:lnTo>
                    <a:pt x="163318" y="68257"/>
                  </a:lnTo>
                  <a:lnTo>
                    <a:pt x="201881" y="44636"/>
                  </a:lnTo>
                  <a:lnTo>
                    <a:pt x="243288" y="25643"/>
                  </a:lnTo>
                  <a:lnTo>
                    <a:pt x="287181" y="11634"/>
                  </a:lnTo>
                  <a:lnTo>
                    <a:pt x="333204" y="2968"/>
                  </a:lnTo>
                  <a:lnTo>
                    <a:pt x="38100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34661" y="1729181"/>
            <a:ext cx="4055745" cy="1550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00405">
              <a:lnSpc>
                <a:spcPct val="100000"/>
              </a:lnSpc>
              <a:spcBef>
                <a:spcPts val="95"/>
              </a:spcBef>
            </a:pPr>
            <a:r>
              <a:rPr sz="2500" b="1" u="heavy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ESR </a:t>
            </a:r>
            <a:r>
              <a:rPr sz="2500" b="1" u="heavy" spc="-1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decreased: </a:t>
            </a:r>
            <a:r>
              <a:rPr sz="25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Congestive cardiac failure  Polycythemia</a:t>
            </a:r>
            <a:endParaRPr sz="25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Severe dehydration like</a:t>
            </a:r>
            <a:r>
              <a:rPr sz="2500" spc="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chemeClr val="bg1"/>
                </a:solidFill>
                <a:latin typeface="Times New Roman"/>
                <a:cs typeface="Times New Roman"/>
              </a:rPr>
              <a:t>cholera</a:t>
            </a:r>
            <a:endParaRPr sz="25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71771" y="3845052"/>
            <a:ext cx="4841875" cy="2028825"/>
            <a:chOff x="4271771" y="3845052"/>
            <a:chExt cx="4841875" cy="2028825"/>
          </a:xfrm>
        </p:grpSpPr>
        <p:sp>
          <p:nvSpPr>
            <p:cNvPr id="18" name="object 18"/>
            <p:cNvSpPr/>
            <p:nvPr/>
          </p:nvSpPr>
          <p:spPr>
            <a:xfrm>
              <a:off x="4282439" y="3845052"/>
              <a:ext cx="4771644" cy="20284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271771" y="4098036"/>
              <a:ext cx="4841748" cy="15956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344161" y="3886962"/>
              <a:ext cx="4648200" cy="1905000"/>
            </a:xfrm>
            <a:custGeom>
              <a:avLst/>
              <a:gdLst/>
              <a:ahLst/>
              <a:cxnLst/>
              <a:rect l="l" t="t" r="r" b="b"/>
              <a:pathLst>
                <a:path w="4648200" h="1905000">
                  <a:moveTo>
                    <a:pt x="4330699" y="0"/>
                  </a:moveTo>
                  <a:lnTo>
                    <a:pt x="317500" y="0"/>
                  </a:lnTo>
                  <a:lnTo>
                    <a:pt x="270573" y="3441"/>
                  </a:lnTo>
                  <a:lnTo>
                    <a:pt x="225788" y="13439"/>
                  </a:lnTo>
                  <a:lnTo>
                    <a:pt x="183634" y="29503"/>
                  </a:lnTo>
                  <a:lnTo>
                    <a:pt x="144601" y="51141"/>
                  </a:lnTo>
                  <a:lnTo>
                    <a:pt x="109181" y="77865"/>
                  </a:lnTo>
                  <a:lnTo>
                    <a:pt x="77865" y="109181"/>
                  </a:lnTo>
                  <a:lnTo>
                    <a:pt x="51141" y="144601"/>
                  </a:lnTo>
                  <a:lnTo>
                    <a:pt x="29503" y="183634"/>
                  </a:lnTo>
                  <a:lnTo>
                    <a:pt x="13439" y="225788"/>
                  </a:lnTo>
                  <a:lnTo>
                    <a:pt x="3441" y="270573"/>
                  </a:lnTo>
                  <a:lnTo>
                    <a:pt x="0" y="317500"/>
                  </a:lnTo>
                  <a:lnTo>
                    <a:pt x="0" y="1587500"/>
                  </a:lnTo>
                  <a:lnTo>
                    <a:pt x="3441" y="1634417"/>
                  </a:lnTo>
                  <a:lnTo>
                    <a:pt x="13439" y="1679197"/>
                  </a:lnTo>
                  <a:lnTo>
                    <a:pt x="29503" y="1721349"/>
                  </a:lnTo>
                  <a:lnTo>
                    <a:pt x="51141" y="1760381"/>
                  </a:lnTo>
                  <a:lnTo>
                    <a:pt x="77865" y="1795802"/>
                  </a:lnTo>
                  <a:lnTo>
                    <a:pt x="109181" y="1827122"/>
                  </a:lnTo>
                  <a:lnTo>
                    <a:pt x="144601" y="1853848"/>
                  </a:lnTo>
                  <a:lnTo>
                    <a:pt x="183634" y="1875490"/>
                  </a:lnTo>
                  <a:lnTo>
                    <a:pt x="225788" y="1891557"/>
                  </a:lnTo>
                  <a:lnTo>
                    <a:pt x="270573" y="1901557"/>
                  </a:lnTo>
                  <a:lnTo>
                    <a:pt x="317500" y="1905000"/>
                  </a:lnTo>
                  <a:lnTo>
                    <a:pt x="4330699" y="1905000"/>
                  </a:lnTo>
                  <a:lnTo>
                    <a:pt x="4377626" y="1901557"/>
                  </a:lnTo>
                  <a:lnTo>
                    <a:pt x="4422411" y="1891557"/>
                  </a:lnTo>
                  <a:lnTo>
                    <a:pt x="4464565" y="1875490"/>
                  </a:lnTo>
                  <a:lnTo>
                    <a:pt x="4503598" y="1853848"/>
                  </a:lnTo>
                  <a:lnTo>
                    <a:pt x="4539018" y="1827122"/>
                  </a:lnTo>
                  <a:lnTo>
                    <a:pt x="4570334" y="1795802"/>
                  </a:lnTo>
                  <a:lnTo>
                    <a:pt x="4597058" y="1760381"/>
                  </a:lnTo>
                  <a:lnTo>
                    <a:pt x="4618696" y="1721349"/>
                  </a:lnTo>
                  <a:lnTo>
                    <a:pt x="4634760" y="1679197"/>
                  </a:lnTo>
                  <a:lnTo>
                    <a:pt x="4644758" y="1634417"/>
                  </a:lnTo>
                  <a:lnTo>
                    <a:pt x="4648199" y="1587500"/>
                  </a:lnTo>
                  <a:lnTo>
                    <a:pt x="4648199" y="317500"/>
                  </a:lnTo>
                  <a:lnTo>
                    <a:pt x="4644758" y="270573"/>
                  </a:lnTo>
                  <a:lnTo>
                    <a:pt x="4634760" y="225788"/>
                  </a:lnTo>
                  <a:lnTo>
                    <a:pt x="4618696" y="183634"/>
                  </a:lnTo>
                  <a:lnTo>
                    <a:pt x="4597058" y="144601"/>
                  </a:lnTo>
                  <a:lnTo>
                    <a:pt x="4570334" y="109181"/>
                  </a:lnTo>
                  <a:lnTo>
                    <a:pt x="4539018" y="77865"/>
                  </a:lnTo>
                  <a:lnTo>
                    <a:pt x="4503598" y="51141"/>
                  </a:lnTo>
                  <a:lnTo>
                    <a:pt x="4464565" y="29503"/>
                  </a:lnTo>
                  <a:lnTo>
                    <a:pt x="4422411" y="13439"/>
                  </a:lnTo>
                  <a:lnTo>
                    <a:pt x="4377626" y="3441"/>
                  </a:lnTo>
                  <a:lnTo>
                    <a:pt x="4330699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344161" y="3886962"/>
              <a:ext cx="4648200" cy="1905000"/>
            </a:xfrm>
            <a:custGeom>
              <a:avLst/>
              <a:gdLst/>
              <a:ahLst/>
              <a:cxnLst/>
              <a:rect l="l" t="t" r="r" b="b"/>
              <a:pathLst>
                <a:path w="4648200" h="1905000">
                  <a:moveTo>
                    <a:pt x="0" y="317500"/>
                  </a:moveTo>
                  <a:lnTo>
                    <a:pt x="3441" y="270573"/>
                  </a:lnTo>
                  <a:lnTo>
                    <a:pt x="13439" y="225788"/>
                  </a:lnTo>
                  <a:lnTo>
                    <a:pt x="29503" y="183634"/>
                  </a:lnTo>
                  <a:lnTo>
                    <a:pt x="51141" y="144601"/>
                  </a:lnTo>
                  <a:lnTo>
                    <a:pt x="77865" y="109181"/>
                  </a:lnTo>
                  <a:lnTo>
                    <a:pt x="109181" y="77865"/>
                  </a:lnTo>
                  <a:lnTo>
                    <a:pt x="144601" y="51141"/>
                  </a:lnTo>
                  <a:lnTo>
                    <a:pt x="183634" y="29503"/>
                  </a:lnTo>
                  <a:lnTo>
                    <a:pt x="225788" y="13439"/>
                  </a:lnTo>
                  <a:lnTo>
                    <a:pt x="270573" y="3441"/>
                  </a:lnTo>
                  <a:lnTo>
                    <a:pt x="317500" y="0"/>
                  </a:lnTo>
                  <a:lnTo>
                    <a:pt x="4330699" y="0"/>
                  </a:lnTo>
                  <a:lnTo>
                    <a:pt x="4377626" y="3441"/>
                  </a:lnTo>
                  <a:lnTo>
                    <a:pt x="4422411" y="13439"/>
                  </a:lnTo>
                  <a:lnTo>
                    <a:pt x="4464565" y="29503"/>
                  </a:lnTo>
                  <a:lnTo>
                    <a:pt x="4503598" y="51141"/>
                  </a:lnTo>
                  <a:lnTo>
                    <a:pt x="4539018" y="77865"/>
                  </a:lnTo>
                  <a:lnTo>
                    <a:pt x="4570334" y="109181"/>
                  </a:lnTo>
                  <a:lnTo>
                    <a:pt x="4597058" y="144601"/>
                  </a:lnTo>
                  <a:lnTo>
                    <a:pt x="4618696" y="183634"/>
                  </a:lnTo>
                  <a:lnTo>
                    <a:pt x="4634760" y="225788"/>
                  </a:lnTo>
                  <a:lnTo>
                    <a:pt x="4644758" y="270573"/>
                  </a:lnTo>
                  <a:lnTo>
                    <a:pt x="4648199" y="317500"/>
                  </a:lnTo>
                  <a:lnTo>
                    <a:pt x="4648199" y="1587500"/>
                  </a:lnTo>
                  <a:lnTo>
                    <a:pt x="4644758" y="1634417"/>
                  </a:lnTo>
                  <a:lnTo>
                    <a:pt x="4634760" y="1679197"/>
                  </a:lnTo>
                  <a:lnTo>
                    <a:pt x="4618696" y="1721349"/>
                  </a:lnTo>
                  <a:lnTo>
                    <a:pt x="4597058" y="1760381"/>
                  </a:lnTo>
                  <a:lnTo>
                    <a:pt x="4570334" y="1795802"/>
                  </a:lnTo>
                  <a:lnTo>
                    <a:pt x="4539018" y="1827122"/>
                  </a:lnTo>
                  <a:lnTo>
                    <a:pt x="4503598" y="1853848"/>
                  </a:lnTo>
                  <a:lnTo>
                    <a:pt x="4464565" y="1875490"/>
                  </a:lnTo>
                  <a:lnTo>
                    <a:pt x="4422411" y="1891557"/>
                  </a:lnTo>
                  <a:lnTo>
                    <a:pt x="4377626" y="1901557"/>
                  </a:lnTo>
                  <a:lnTo>
                    <a:pt x="4330699" y="1905000"/>
                  </a:lnTo>
                  <a:lnTo>
                    <a:pt x="317500" y="1905000"/>
                  </a:lnTo>
                  <a:lnTo>
                    <a:pt x="270573" y="1901557"/>
                  </a:lnTo>
                  <a:lnTo>
                    <a:pt x="225788" y="1891557"/>
                  </a:lnTo>
                  <a:lnTo>
                    <a:pt x="183634" y="1875490"/>
                  </a:lnTo>
                  <a:lnTo>
                    <a:pt x="144601" y="1853848"/>
                  </a:lnTo>
                  <a:lnTo>
                    <a:pt x="109181" y="1827122"/>
                  </a:lnTo>
                  <a:lnTo>
                    <a:pt x="77865" y="1795802"/>
                  </a:lnTo>
                  <a:lnTo>
                    <a:pt x="51141" y="1760381"/>
                  </a:lnTo>
                  <a:lnTo>
                    <a:pt x="29503" y="1721349"/>
                  </a:lnTo>
                  <a:lnTo>
                    <a:pt x="13439" y="1679197"/>
                  </a:lnTo>
                  <a:lnTo>
                    <a:pt x="3441" y="1634417"/>
                  </a:lnTo>
                  <a:lnTo>
                    <a:pt x="0" y="1587500"/>
                  </a:lnTo>
                  <a:lnTo>
                    <a:pt x="0" y="3175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15992" y="4205097"/>
            <a:ext cx="4300220" cy="1246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6355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chemeClr val="bg1"/>
                </a:solidFill>
                <a:latin typeface="Times New Roman"/>
                <a:cs typeface="Times New Roman"/>
              </a:rPr>
              <a:t>Physiologic </a:t>
            </a:r>
            <a:r>
              <a:rPr sz="2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condition</a:t>
            </a:r>
            <a:r>
              <a:rPr sz="2800" b="1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chemeClr val="bg1"/>
                </a:solidFill>
                <a:latin typeface="Times New Roman"/>
                <a:cs typeface="Times New Roman"/>
              </a:rPr>
              <a:t>where  </a:t>
            </a:r>
            <a:r>
              <a:rPr sz="2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ESR is </a:t>
            </a:r>
            <a:r>
              <a:rPr sz="28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increased:</a:t>
            </a:r>
            <a:endParaRPr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Pregnancy: </a:t>
            </a: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After intake </a:t>
            </a:r>
            <a:r>
              <a:rPr sz="2200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full</a:t>
            </a:r>
            <a:r>
              <a:rPr sz="22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chemeClr val="bg1"/>
                </a:solidFill>
                <a:latin typeface="Times New Roman"/>
                <a:cs typeface="Times New Roman"/>
              </a:rPr>
              <a:t>meal</a:t>
            </a:r>
            <a:endParaRPr sz="22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035807" y="1588008"/>
            <a:ext cx="5588635" cy="1016635"/>
            <a:chOff x="3035807" y="1588008"/>
            <a:chExt cx="5588635" cy="1016635"/>
          </a:xfrm>
        </p:grpSpPr>
        <p:sp>
          <p:nvSpPr>
            <p:cNvPr id="24" name="object 24"/>
            <p:cNvSpPr/>
            <p:nvPr/>
          </p:nvSpPr>
          <p:spPr>
            <a:xfrm>
              <a:off x="3048761" y="1905762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114300" y="0"/>
                  </a:moveTo>
                  <a:lnTo>
                    <a:pt x="0" y="114300"/>
                  </a:lnTo>
                  <a:lnTo>
                    <a:pt x="57150" y="114300"/>
                  </a:lnTo>
                  <a:lnTo>
                    <a:pt x="57150" y="685800"/>
                  </a:lnTo>
                  <a:lnTo>
                    <a:pt x="171450" y="685800"/>
                  </a:lnTo>
                  <a:lnTo>
                    <a:pt x="171450" y="114300"/>
                  </a:lnTo>
                  <a:lnTo>
                    <a:pt x="2286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048761" y="1905762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0" y="114300"/>
                  </a:moveTo>
                  <a:lnTo>
                    <a:pt x="114300" y="0"/>
                  </a:lnTo>
                  <a:lnTo>
                    <a:pt x="228600" y="114300"/>
                  </a:lnTo>
                  <a:lnTo>
                    <a:pt x="171450" y="114300"/>
                  </a:lnTo>
                  <a:lnTo>
                    <a:pt x="171450" y="685800"/>
                  </a:lnTo>
                  <a:lnTo>
                    <a:pt x="57150" y="685800"/>
                  </a:lnTo>
                  <a:lnTo>
                    <a:pt x="57150" y="114300"/>
                  </a:lnTo>
                  <a:lnTo>
                    <a:pt x="0" y="1143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382761" y="1600962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171450" y="0"/>
                  </a:moveTo>
                  <a:lnTo>
                    <a:pt x="57150" y="0"/>
                  </a:lnTo>
                  <a:lnTo>
                    <a:pt x="57150" y="571500"/>
                  </a:lnTo>
                  <a:lnTo>
                    <a:pt x="0" y="571500"/>
                  </a:lnTo>
                  <a:lnTo>
                    <a:pt x="114300" y="685800"/>
                  </a:lnTo>
                  <a:lnTo>
                    <a:pt x="228600" y="571500"/>
                  </a:lnTo>
                  <a:lnTo>
                    <a:pt x="171450" y="57150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382761" y="1600962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0" y="571500"/>
                  </a:moveTo>
                  <a:lnTo>
                    <a:pt x="57150" y="571500"/>
                  </a:lnTo>
                  <a:lnTo>
                    <a:pt x="57150" y="0"/>
                  </a:lnTo>
                  <a:lnTo>
                    <a:pt x="171450" y="0"/>
                  </a:lnTo>
                  <a:lnTo>
                    <a:pt x="171450" y="571500"/>
                  </a:lnTo>
                  <a:lnTo>
                    <a:pt x="228600" y="571500"/>
                  </a:lnTo>
                  <a:lnTo>
                    <a:pt x="114300" y="685800"/>
                  </a:lnTo>
                  <a:lnTo>
                    <a:pt x="0" y="5715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4355" y="810768"/>
            <a:ext cx="6266815" cy="3371215"/>
            <a:chOff x="1324355" y="810768"/>
            <a:chExt cx="6266815" cy="3371215"/>
          </a:xfrm>
        </p:grpSpPr>
        <p:sp>
          <p:nvSpPr>
            <p:cNvPr id="3" name="object 3"/>
            <p:cNvSpPr/>
            <p:nvPr/>
          </p:nvSpPr>
          <p:spPr>
            <a:xfrm>
              <a:off x="1324355" y="810768"/>
              <a:ext cx="6266688" cy="33710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78279" y="1094231"/>
              <a:ext cx="6068568" cy="21640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1599" y="838200"/>
              <a:ext cx="6172200" cy="3276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1599" y="838200"/>
              <a:ext cx="6172200" cy="3276600"/>
            </a:xfrm>
            <a:custGeom>
              <a:avLst/>
              <a:gdLst/>
              <a:ahLst/>
              <a:cxnLst/>
              <a:rect l="l" t="t" r="r" b="b"/>
              <a:pathLst>
                <a:path w="6172200" h="3276600">
                  <a:moveTo>
                    <a:pt x="0" y="546100"/>
                  </a:moveTo>
                  <a:lnTo>
                    <a:pt x="2004" y="498977"/>
                  </a:lnTo>
                  <a:lnTo>
                    <a:pt x="7908" y="452968"/>
                  </a:lnTo>
                  <a:lnTo>
                    <a:pt x="17547" y="408236"/>
                  </a:lnTo>
                  <a:lnTo>
                    <a:pt x="30758" y="364946"/>
                  </a:lnTo>
                  <a:lnTo>
                    <a:pt x="47377" y="323262"/>
                  </a:lnTo>
                  <a:lnTo>
                    <a:pt x="67240" y="283346"/>
                  </a:lnTo>
                  <a:lnTo>
                    <a:pt x="90183" y="245364"/>
                  </a:lnTo>
                  <a:lnTo>
                    <a:pt x="116042" y="209478"/>
                  </a:lnTo>
                  <a:lnTo>
                    <a:pt x="144653" y="175853"/>
                  </a:lnTo>
                  <a:lnTo>
                    <a:pt x="175853" y="144653"/>
                  </a:lnTo>
                  <a:lnTo>
                    <a:pt x="209478" y="116042"/>
                  </a:lnTo>
                  <a:lnTo>
                    <a:pt x="245364" y="90183"/>
                  </a:lnTo>
                  <a:lnTo>
                    <a:pt x="283346" y="67240"/>
                  </a:lnTo>
                  <a:lnTo>
                    <a:pt x="323262" y="47377"/>
                  </a:lnTo>
                  <a:lnTo>
                    <a:pt x="364946" y="30758"/>
                  </a:lnTo>
                  <a:lnTo>
                    <a:pt x="408236" y="17547"/>
                  </a:lnTo>
                  <a:lnTo>
                    <a:pt x="452968" y="7908"/>
                  </a:lnTo>
                  <a:lnTo>
                    <a:pt x="498977" y="2004"/>
                  </a:lnTo>
                  <a:lnTo>
                    <a:pt x="546100" y="0"/>
                  </a:lnTo>
                  <a:lnTo>
                    <a:pt x="5626100" y="0"/>
                  </a:lnTo>
                  <a:lnTo>
                    <a:pt x="5673222" y="2004"/>
                  </a:lnTo>
                  <a:lnTo>
                    <a:pt x="5719231" y="7908"/>
                  </a:lnTo>
                  <a:lnTo>
                    <a:pt x="5763963" y="17547"/>
                  </a:lnTo>
                  <a:lnTo>
                    <a:pt x="5807253" y="30758"/>
                  </a:lnTo>
                  <a:lnTo>
                    <a:pt x="5848937" y="47377"/>
                  </a:lnTo>
                  <a:lnTo>
                    <a:pt x="5888853" y="67240"/>
                  </a:lnTo>
                  <a:lnTo>
                    <a:pt x="5926835" y="90183"/>
                  </a:lnTo>
                  <a:lnTo>
                    <a:pt x="5962721" y="116042"/>
                  </a:lnTo>
                  <a:lnTo>
                    <a:pt x="5996346" y="144653"/>
                  </a:lnTo>
                  <a:lnTo>
                    <a:pt x="6027546" y="175853"/>
                  </a:lnTo>
                  <a:lnTo>
                    <a:pt x="6056157" y="209478"/>
                  </a:lnTo>
                  <a:lnTo>
                    <a:pt x="6082016" y="245364"/>
                  </a:lnTo>
                  <a:lnTo>
                    <a:pt x="6104959" y="283346"/>
                  </a:lnTo>
                  <a:lnTo>
                    <a:pt x="6124822" y="323262"/>
                  </a:lnTo>
                  <a:lnTo>
                    <a:pt x="6141441" y="364946"/>
                  </a:lnTo>
                  <a:lnTo>
                    <a:pt x="6154652" y="408236"/>
                  </a:lnTo>
                  <a:lnTo>
                    <a:pt x="6164291" y="452968"/>
                  </a:lnTo>
                  <a:lnTo>
                    <a:pt x="6170195" y="498977"/>
                  </a:lnTo>
                  <a:lnTo>
                    <a:pt x="6172200" y="546100"/>
                  </a:lnTo>
                  <a:lnTo>
                    <a:pt x="6172200" y="2730500"/>
                  </a:lnTo>
                  <a:lnTo>
                    <a:pt x="6170195" y="2777622"/>
                  </a:lnTo>
                  <a:lnTo>
                    <a:pt x="6164291" y="2823631"/>
                  </a:lnTo>
                  <a:lnTo>
                    <a:pt x="6154652" y="2868363"/>
                  </a:lnTo>
                  <a:lnTo>
                    <a:pt x="6141441" y="2911653"/>
                  </a:lnTo>
                  <a:lnTo>
                    <a:pt x="6124822" y="2953337"/>
                  </a:lnTo>
                  <a:lnTo>
                    <a:pt x="6104959" y="2993253"/>
                  </a:lnTo>
                  <a:lnTo>
                    <a:pt x="6082016" y="3031235"/>
                  </a:lnTo>
                  <a:lnTo>
                    <a:pt x="6056157" y="3067121"/>
                  </a:lnTo>
                  <a:lnTo>
                    <a:pt x="6027546" y="3100746"/>
                  </a:lnTo>
                  <a:lnTo>
                    <a:pt x="5996346" y="3131946"/>
                  </a:lnTo>
                  <a:lnTo>
                    <a:pt x="5962721" y="3160557"/>
                  </a:lnTo>
                  <a:lnTo>
                    <a:pt x="5926835" y="3186416"/>
                  </a:lnTo>
                  <a:lnTo>
                    <a:pt x="5888853" y="3209359"/>
                  </a:lnTo>
                  <a:lnTo>
                    <a:pt x="5848937" y="3229222"/>
                  </a:lnTo>
                  <a:lnTo>
                    <a:pt x="5807253" y="3245841"/>
                  </a:lnTo>
                  <a:lnTo>
                    <a:pt x="5763963" y="3259052"/>
                  </a:lnTo>
                  <a:lnTo>
                    <a:pt x="5719231" y="3268691"/>
                  </a:lnTo>
                  <a:lnTo>
                    <a:pt x="5673222" y="3274595"/>
                  </a:lnTo>
                  <a:lnTo>
                    <a:pt x="5626100" y="3276600"/>
                  </a:lnTo>
                  <a:lnTo>
                    <a:pt x="546100" y="3276600"/>
                  </a:lnTo>
                  <a:lnTo>
                    <a:pt x="498977" y="3274595"/>
                  </a:lnTo>
                  <a:lnTo>
                    <a:pt x="452968" y="3268691"/>
                  </a:lnTo>
                  <a:lnTo>
                    <a:pt x="408236" y="3259052"/>
                  </a:lnTo>
                  <a:lnTo>
                    <a:pt x="364946" y="3245841"/>
                  </a:lnTo>
                  <a:lnTo>
                    <a:pt x="323262" y="3229222"/>
                  </a:lnTo>
                  <a:lnTo>
                    <a:pt x="283346" y="3209359"/>
                  </a:lnTo>
                  <a:lnTo>
                    <a:pt x="245364" y="3186416"/>
                  </a:lnTo>
                  <a:lnTo>
                    <a:pt x="209478" y="3160557"/>
                  </a:lnTo>
                  <a:lnTo>
                    <a:pt x="175853" y="3131946"/>
                  </a:lnTo>
                  <a:lnTo>
                    <a:pt x="144653" y="3100746"/>
                  </a:lnTo>
                  <a:lnTo>
                    <a:pt x="116042" y="3067121"/>
                  </a:lnTo>
                  <a:lnTo>
                    <a:pt x="90183" y="3031235"/>
                  </a:lnTo>
                  <a:lnTo>
                    <a:pt x="67240" y="2993253"/>
                  </a:lnTo>
                  <a:lnTo>
                    <a:pt x="47377" y="2953337"/>
                  </a:lnTo>
                  <a:lnTo>
                    <a:pt x="30758" y="2911653"/>
                  </a:lnTo>
                  <a:lnTo>
                    <a:pt x="17547" y="2868363"/>
                  </a:lnTo>
                  <a:lnTo>
                    <a:pt x="7908" y="2823631"/>
                  </a:lnTo>
                  <a:lnTo>
                    <a:pt x="2004" y="2777622"/>
                  </a:lnTo>
                  <a:lnTo>
                    <a:pt x="0" y="2730500"/>
                  </a:lnTo>
                  <a:lnTo>
                    <a:pt x="0" y="5461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12619" y="1221994"/>
            <a:ext cx="4115435" cy="10401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19380" marR="5080" indent="-106680">
              <a:lnSpc>
                <a:spcPts val="3779"/>
              </a:lnSpc>
              <a:spcBef>
                <a:spcPts val="580"/>
              </a:spcBef>
            </a:pPr>
            <a:r>
              <a:rPr sz="3500" dirty="0">
                <a:solidFill>
                  <a:srgbClr val="FF0000"/>
                </a:solidFill>
              </a:rPr>
              <a:t>HEM</a:t>
            </a:r>
            <a:r>
              <a:rPr sz="3500" spc="-260" dirty="0">
                <a:solidFill>
                  <a:srgbClr val="FF0000"/>
                </a:solidFill>
              </a:rPr>
              <a:t>A</a:t>
            </a:r>
            <a:r>
              <a:rPr sz="3500" spc="-60" dirty="0">
                <a:solidFill>
                  <a:srgbClr val="FF0000"/>
                </a:solidFill>
              </a:rPr>
              <a:t>T</a:t>
            </a:r>
            <a:r>
              <a:rPr sz="3500" dirty="0">
                <a:solidFill>
                  <a:srgbClr val="FF0000"/>
                </a:solidFill>
              </a:rPr>
              <a:t>OLOGICAL  </a:t>
            </a:r>
            <a:r>
              <a:rPr sz="3500" spc="-20" dirty="0">
                <a:solidFill>
                  <a:srgbClr val="FF0000"/>
                </a:solidFill>
              </a:rPr>
              <a:t>INVESTIGATIONS</a:t>
            </a:r>
            <a:endParaRPr sz="3500"/>
          </a:p>
        </p:txBody>
      </p:sp>
      <p:sp>
        <p:nvSpPr>
          <p:cNvPr id="8" name="object 8"/>
          <p:cNvSpPr txBox="1"/>
          <p:nvPr/>
        </p:nvSpPr>
        <p:spPr>
          <a:xfrm>
            <a:off x="1775586" y="2368423"/>
            <a:ext cx="547624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latin typeface="Times New Roman"/>
                <a:cs typeface="Times New Roman"/>
              </a:rPr>
              <a:t>(not so </a:t>
            </a:r>
            <a:r>
              <a:rPr sz="3500" b="1" spc="-10" dirty="0">
                <a:latin typeface="Times New Roman"/>
                <a:cs typeface="Times New Roman"/>
              </a:rPr>
              <a:t>frequent </a:t>
            </a:r>
            <a:r>
              <a:rPr sz="3500" b="1" dirty="0">
                <a:latin typeface="Times New Roman"/>
                <a:cs typeface="Times New Roman"/>
              </a:rPr>
              <a:t>in</a:t>
            </a:r>
            <a:r>
              <a:rPr sz="3500" b="1" spc="-85" dirty="0">
                <a:latin typeface="Times New Roman"/>
                <a:cs typeface="Times New Roman"/>
              </a:rPr>
              <a:t> </a:t>
            </a:r>
            <a:r>
              <a:rPr sz="3500" b="1" dirty="0">
                <a:latin typeface="Times New Roman"/>
                <a:cs typeface="Times New Roman"/>
              </a:rPr>
              <a:t>dentistry)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6161" y="4386834"/>
            <a:ext cx="6172200" cy="1199515"/>
          </a:xfrm>
          <a:prstGeom prst="rect">
            <a:avLst/>
          </a:prstGeom>
          <a:solidFill>
            <a:srgbClr val="FFFFFF"/>
          </a:solidFill>
          <a:ln w="25907">
            <a:solidFill>
              <a:srgbClr val="4F81BC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569720" indent="-107950">
              <a:lnSpc>
                <a:spcPct val="100000"/>
              </a:lnSpc>
              <a:spcBef>
                <a:spcPts val="275"/>
              </a:spcBef>
              <a:buSzPct val="95833"/>
              <a:buFont typeface="Arial"/>
              <a:buChar char="•"/>
              <a:tabLst>
                <a:tab pos="157035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Prothrombin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 marL="1569720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570355" algn="l"/>
              </a:tabLst>
            </a:pPr>
            <a:r>
              <a:rPr sz="2400" b="1" dirty="0">
                <a:latin typeface="Times New Roman"/>
                <a:cs typeface="Times New Roman"/>
              </a:rPr>
              <a:t>Partial </a:t>
            </a:r>
            <a:r>
              <a:rPr sz="2400" b="1" spc="-5" dirty="0">
                <a:latin typeface="Times New Roman"/>
                <a:cs typeface="Times New Roman"/>
              </a:rPr>
              <a:t>Thromboplastin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 marL="1569720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57035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INR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155" y="1042416"/>
            <a:ext cx="8400415" cy="5581015"/>
            <a:chOff x="486155" y="1042416"/>
            <a:chExt cx="8400415" cy="5581015"/>
          </a:xfrm>
        </p:grpSpPr>
        <p:sp>
          <p:nvSpPr>
            <p:cNvPr id="3" name="object 3"/>
            <p:cNvSpPr/>
            <p:nvPr/>
          </p:nvSpPr>
          <p:spPr>
            <a:xfrm>
              <a:off x="486155" y="1042416"/>
              <a:ext cx="8400288" cy="5580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7511" y="1321308"/>
              <a:ext cx="8037576" cy="47487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399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7391400" y="0"/>
                  </a:moveTo>
                  <a:lnTo>
                    <a:pt x="914400" y="0"/>
                  </a:lnTo>
                  <a:lnTo>
                    <a:pt x="865837" y="1267"/>
                  </a:lnTo>
                  <a:lnTo>
                    <a:pt x="817935" y="5028"/>
                  </a:lnTo>
                  <a:lnTo>
                    <a:pt x="770756" y="11219"/>
                  </a:lnTo>
                  <a:lnTo>
                    <a:pt x="724364" y="19776"/>
                  </a:lnTo>
                  <a:lnTo>
                    <a:pt x="678821" y="30637"/>
                  </a:lnTo>
                  <a:lnTo>
                    <a:pt x="634192" y="43738"/>
                  </a:lnTo>
                  <a:lnTo>
                    <a:pt x="590538" y="59016"/>
                  </a:lnTo>
                  <a:lnTo>
                    <a:pt x="547924" y="76408"/>
                  </a:lnTo>
                  <a:lnTo>
                    <a:pt x="506412" y="95851"/>
                  </a:lnTo>
                  <a:lnTo>
                    <a:pt x="466066" y="117281"/>
                  </a:lnTo>
                  <a:lnTo>
                    <a:pt x="426949" y="140635"/>
                  </a:lnTo>
                  <a:lnTo>
                    <a:pt x="389124" y="165849"/>
                  </a:lnTo>
                  <a:lnTo>
                    <a:pt x="352654" y="192862"/>
                  </a:lnTo>
                  <a:lnTo>
                    <a:pt x="317602" y="221609"/>
                  </a:lnTo>
                  <a:lnTo>
                    <a:pt x="284033" y="252027"/>
                  </a:lnTo>
                  <a:lnTo>
                    <a:pt x="252008" y="284053"/>
                  </a:lnTo>
                  <a:lnTo>
                    <a:pt x="221592" y="317623"/>
                  </a:lnTo>
                  <a:lnTo>
                    <a:pt x="192846" y="352675"/>
                  </a:lnTo>
                  <a:lnTo>
                    <a:pt x="165835" y="389146"/>
                  </a:lnTo>
                  <a:lnTo>
                    <a:pt x="140622" y="426971"/>
                  </a:lnTo>
                  <a:lnTo>
                    <a:pt x="117270" y="466088"/>
                  </a:lnTo>
                  <a:lnTo>
                    <a:pt x="95842" y="506434"/>
                  </a:lnTo>
                  <a:lnTo>
                    <a:pt x="76401" y="547945"/>
                  </a:lnTo>
                  <a:lnTo>
                    <a:pt x="59010" y="590559"/>
                  </a:lnTo>
                  <a:lnTo>
                    <a:pt x="43734" y="634211"/>
                  </a:lnTo>
                  <a:lnTo>
                    <a:pt x="30634" y="678839"/>
                  </a:lnTo>
                  <a:lnTo>
                    <a:pt x="19774" y="724379"/>
                  </a:lnTo>
                  <a:lnTo>
                    <a:pt x="11217" y="770768"/>
                  </a:lnTo>
                  <a:lnTo>
                    <a:pt x="5027" y="817944"/>
                  </a:lnTo>
                  <a:lnTo>
                    <a:pt x="1267" y="865842"/>
                  </a:lnTo>
                  <a:lnTo>
                    <a:pt x="0" y="914400"/>
                  </a:lnTo>
                  <a:lnTo>
                    <a:pt x="0" y="4571974"/>
                  </a:lnTo>
                  <a:lnTo>
                    <a:pt x="1267" y="4620539"/>
                  </a:lnTo>
                  <a:lnTo>
                    <a:pt x="5027" y="4668443"/>
                  </a:lnTo>
                  <a:lnTo>
                    <a:pt x="11217" y="4715624"/>
                  </a:lnTo>
                  <a:lnTo>
                    <a:pt x="19774" y="4762018"/>
                  </a:lnTo>
                  <a:lnTo>
                    <a:pt x="30634" y="4807563"/>
                  </a:lnTo>
                  <a:lnTo>
                    <a:pt x="43734" y="4852194"/>
                  </a:lnTo>
                  <a:lnTo>
                    <a:pt x="59010" y="4895849"/>
                  </a:lnTo>
                  <a:lnTo>
                    <a:pt x="76401" y="4938465"/>
                  </a:lnTo>
                  <a:lnTo>
                    <a:pt x="95842" y="4979978"/>
                  </a:lnTo>
                  <a:lnTo>
                    <a:pt x="117270" y="5020325"/>
                  </a:lnTo>
                  <a:lnTo>
                    <a:pt x="140622" y="5059443"/>
                  </a:lnTo>
                  <a:lnTo>
                    <a:pt x="165835" y="5097270"/>
                  </a:lnTo>
                  <a:lnTo>
                    <a:pt x="192846" y="5133740"/>
                  </a:lnTo>
                  <a:lnTo>
                    <a:pt x="221592" y="5168792"/>
                  </a:lnTo>
                  <a:lnTo>
                    <a:pt x="252008" y="5202363"/>
                  </a:lnTo>
                  <a:lnTo>
                    <a:pt x="284033" y="5234388"/>
                  </a:lnTo>
                  <a:lnTo>
                    <a:pt x="317602" y="5264805"/>
                  </a:lnTo>
                  <a:lnTo>
                    <a:pt x="352654" y="5293551"/>
                  </a:lnTo>
                  <a:lnTo>
                    <a:pt x="389124" y="5320562"/>
                  </a:lnTo>
                  <a:lnTo>
                    <a:pt x="426949" y="5345776"/>
                  </a:lnTo>
                  <a:lnTo>
                    <a:pt x="466066" y="5369128"/>
                  </a:lnTo>
                  <a:lnTo>
                    <a:pt x="506412" y="5390557"/>
                  </a:lnTo>
                  <a:lnTo>
                    <a:pt x="547924" y="5409998"/>
                  </a:lnTo>
                  <a:lnTo>
                    <a:pt x="590538" y="5427388"/>
                  </a:lnTo>
                  <a:lnTo>
                    <a:pt x="634192" y="5442665"/>
                  </a:lnTo>
                  <a:lnTo>
                    <a:pt x="678821" y="5455765"/>
                  </a:lnTo>
                  <a:lnTo>
                    <a:pt x="724364" y="5466625"/>
                  </a:lnTo>
                  <a:lnTo>
                    <a:pt x="770756" y="5475182"/>
                  </a:lnTo>
                  <a:lnTo>
                    <a:pt x="817935" y="5481372"/>
                  </a:lnTo>
                  <a:lnTo>
                    <a:pt x="865837" y="5485132"/>
                  </a:lnTo>
                  <a:lnTo>
                    <a:pt x="914400" y="5486400"/>
                  </a:lnTo>
                  <a:lnTo>
                    <a:pt x="7391400" y="5486400"/>
                  </a:lnTo>
                  <a:lnTo>
                    <a:pt x="7439957" y="5485132"/>
                  </a:lnTo>
                  <a:lnTo>
                    <a:pt x="7487855" y="5481372"/>
                  </a:lnTo>
                  <a:lnTo>
                    <a:pt x="7535031" y="5475182"/>
                  </a:lnTo>
                  <a:lnTo>
                    <a:pt x="7581420" y="5466625"/>
                  </a:lnTo>
                  <a:lnTo>
                    <a:pt x="7626960" y="5455765"/>
                  </a:lnTo>
                  <a:lnTo>
                    <a:pt x="7671588" y="5442665"/>
                  </a:lnTo>
                  <a:lnTo>
                    <a:pt x="7715240" y="5427388"/>
                  </a:lnTo>
                  <a:lnTo>
                    <a:pt x="7757854" y="5409998"/>
                  </a:lnTo>
                  <a:lnTo>
                    <a:pt x="7799365" y="5390557"/>
                  </a:lnTo>
                  <a:lnTo>
                    <a:pt x="7839711" y="5369128"/>
                  </a:lnTo>
                  <a:lnTo>
                    <a:pt x="7878828" y="5345776"/>
                  </a:lnTo>
                  <a:lnTo>
                    <a:pt x="7916653" y="5320562"/>
                  </a:lnTo>
                  <a:lnTo>
                    <a:pt x="7953124" y="5293551"/>
                  </a:lnTo>
                  <a:lnTo>
                    <a:pt x="7988176" y="5264805"/>
                  </a:lnTo>
                  <a:lnTo>
                    <a:pt x="8021746" y="5234388"/>
                  </a:lnTo>
                  <a:lnTo>
                    <a:pt x="8053772" y="5202363"/>
                  </a:lnTo>
                  <a:lnTo>
                    <a:pt x="8084190" y="5168792"/>
                  </a:lnTo>
                  <a:lnTo>
                    <a:pt x="8112937" y="5133740"/>
                  </a:lnTo>
                  <a:lnTo>
                    <a:pt x="8139950" y="5097270"/>
                  </a:lnTo>
                  <a:lnTo>
                    <a:pt x="8165164" y="5059443"/>
                  </a:lnTo>
                  <a:lnTo>
                    <a:pt x="8188518" y="5020325"/>
                  </a:lnTo>
                  <a:lnTo>
                    <a:pt x="8209948" y="4979978"/>
                  </a:lnTo>
                  <a:lnTo>
                    <a:pt x="8229391" y="4938465"/>
                  </a:lnTo>
                  <a:lnTo>
                    <a:pt x="8246783" y="4895849"/>
                  </a:lnTo>
                  <a:lnTo>
                    <a:pt x="8262061" y="4852194"/>
                  </a:lnTo>
                  <a:lnTo>
                    <a:pt x="8275162" y="4807563"/>
                  </a:lnTo>
                  <a:lnTo>
                    <a:pt x="8286023" y="4762018"/>
                  </a:lnTo>
                  <a:lnTo>
                    <a:pt x="8294580" y="4715624"/>
                  </a:lnTo>
                  <a:lnTo>
                    <a:pt x="8300771" y="4668443"/>
                  </a:lnTo>
                  <a:lnTo>
                    <a:pt x="8304532" y="4620539"/>
                  </a:lnTo>
                  <a:lnTo>
                    <a:pt x="8305800" y="4571974"/>
                  </a:lnTo>
                  <a:lnTo>
                    <a:pt x="8305800" y="914400"/>
                  </a:lnTo>
                  <a:lnTo>
                    <a:pt x="8304532" y="865842"/>
                  </a:lnTo>
                  <a:lnTo>
                    <a:pt x="8300771" y="817944"/>
                  </a:lnTo>
                  <a:lnTo>
                    <a:pt x="8294580" y="770768"/>
                  </a:lnTo>
                  <a:lnTo>
                    <a:pt x="8286023" y="724379"/>
                  </a:lnTo>
                  <a:lnTo>
                    <a:pt x="8275162" y="678839"/>
                  </a:lnTo>
                  <a:lnTo>
                    <a:pt x="8262061" y="634211"/>
                  </a:lnTo>
                  <a:lnTo>
                    <a:pt x="8246783" y="590559"/>
                  </a:lnTo>
                  <a:lnTo>
                    <a:pt x="8229391" y="547945"/>
                  </a:lnTo>
                  <a:lnTo>
                    <a:pt x="8209948" y="506434"/>
                  </a:lnTo>
                  <a:lnTo>
                    <a:pt x="8188518" y="466088"/>
                  </a:lnTo>
                  <a:lnTo>
                    <a:pt x="8165164" y="426971"/>
                  </a:lnTo>
                  <a:lnTo>
                    <a:pt x="8139950" y="389146"/>
                  </a:lnTo>
                  <a:lnTo>
                    <a:pt x="8112937" y="352675"/>
                  </a:lnTo>
                  <a:lnTo>
                    <a:pt x="8084190" y="317623"/>
                  </a:lnTo>
                  <a:lnTo>
                    <a:pt x="8053772" y="284053"/>
                  </a:lnTo>
                  <a:lnTo>
                    <a:pt x="8021746" y="252027"/>
                  </a:lnTo>
                  <a:lnTo>
                    <a:pt x="7988176" y="221609"/>
                  </a:lnTo>
                  <a:lnTo>
                    <a:pt x="7953124" y="192862"/>
                  </a:lnTo>
                  <a:lnTo>
                    <a:pt x="7916653" y="165849"/>
                  </a:lnTo>
                  <a:lnTo>
                    <a:pt x="7878828" y="140635"/>
                  </a:lnTo>
                  <a:lnTo>
                    <a:pt x="7839711" y="117281"/>
                  </a:lnTo>
                  <a:lnTo>
                    <a:pt x="7799365" y="95851"/>
                  </a:lnTo>
                  <a:lnTo>
                    <a:pt x="7757854" y="76408"/>
                  </a:lnTo>
                  <a:lnTo>
                    <a:pt x="7715240" y="59016"/>
                  </a:lnTo>
                  <a:lnTo>
                    <a:pt x="7671588" y="43738"/>
                  </a:lnTo>
                  <a:lnTo>
                    <a:pt x="7626960" y="30637"/>
                  </a:lnTo>
                  <a:lnTo>
                    <a:pt x="7581420" y="19776"/>
                  </a:lnTo>
                  <a:lnTo>
                    <a:pt x="7535031" y="11219"/>
                  </a:lnTo>
                  <a:lnTo>
                    <a:pt x="7487855" y="5028"/>
                  </a:lnTo>
                  <a:lnTo>
                    <a:pt x="7439957" y="1267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399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0" y="914400"/>
                  </a:moveTo>
                  <a:lnTo>
                    <a:pt x="1267" y="865842"/>
                  </a:lnTo>
                  <a:lnTo>
                    <a:pt x="5027" y="817944"/>
                  </a:lnTo>
                  <a:lnTo>
                    <a:pt x="11217" y="770768"/>
                  </a:lnTo>
                  <a:lnTo>
                    <a:pt x="19774" y="724379"/>
                  </a:lnTo>
                  <a:lnTo>
                    <a:pt x="30634" y="678839"/>
                  </a:lnTo>
                  <a:lnTo>
                    <a:pt x="43734" y="634211"/>
                  </a:lnTo>
                  <a:lnTo>
                    <a:pt x="59010" y="590559"/>
                  </a:lnTo>
                  <a:lnTo>
                    <a:pt x="76401" y="547945"/>
                  </a:lnTo>
                  <a:lnTo>
                    <a:pt x="95842" y="506434"/>
                  </a:lnTo>
                  <a:lnTo>
                    <a:pt x="117270" y="466088"/>
                  </a:lnTo>
                  <a:lnTo>
                    <a:pt x="140622" y="426971"/>
                  </a:lnTo>
                  <a:lnTo>
                    <a:pt x="165835" y="389146"/>
                  </a:lnTo>
                  <a:lnTo>
                    <a:pt x="192846" y="352675"/>
                  </a:lnTo>
                  <a:lnTo>
                    <a:pt x="221592" y="317623"/>
                  </a:lnTo>
                  <a:lnTo>
                    <a:pt x="252008" y="284053"/>
                  </a:lnTo>
                  <a:lnTo>
                    <a:pt x="284033" y="252027"/>
                  </a:lnTo>
                  <a:lnTo>
                    <a:pt x="317602" y="221609"/>
                  </a:lnTo>
                  <a:lnTo>
                    <a:pt x="352654" y="192862"/>
                  </a:lnTo>
                  <a:lnTo>
                    <a:pt x="389124" y="165849"/>
                  </a:lnTo>
                  <a:lnTo>
                    <a:pt x="426949" y="140635"/>
                  </a:lnTo>
                  <a:lnTo>
                    <a:pt x="466066" y="117281"/>
                  </a:lnTo>
                  <a:lnTo>
                    <a:pt x="506412" y="95851"/>
                  </a:lnTo>
                  <a:lnTo>
                    <a:pt x="547924" y="76408"/>
                  </a:lnTo>
                  <a:lnTo>
                    <a:pt x="590538" y="59016"/>
                  </a:lnTo>
                  <a:lnTo>
                    <a:pt x="634192" y="43738"/>
                  </a:lnTo>
                  <a:lnTo>
                    <a:pt x="678821" y="30637"/>
                  </a:lnTo>
                  <a:lnTo>
                    <a:pt x="724364" y="19776"/>
                  </a:lnTo>
                  <a:lnTo>
                    <a:pt x="770756" y="11219"/>
                  </a:lnTo>
                  <a:lnTo>
                    <a:pt x="817935" y="5028"/>
                  </a:lnTo>
                  <a:lnTo>
                    <a:pt x="865837" y="1267"/>
                  </a:lnTo>
                  <a:lnTo>
                    <a:pt x="914400" y="0"/>
                  </a:lnTo>
                  <a:lnTo>
                    <a:pt x="7391400" y="0"/>
                  </a:lnTo>
                  <a:lnTo>
                    <a:pt x="7439957" y="1267"/>
                  </a:lnTo>
                  <a:lnTo>
                    <a:pt x="7487855" y="5028"/>
                  </a:lnTo>
                  <a:lnTo>
                    <a:pt x="7535031" y="11219"/>
                  </a:lnTo>
                  <a:lnTo>
                    <a:pt x="7581420" y="19776"/>
                  </a:lnTo>
                  <a:lnTo>
                    <a:pt x="7626960" y="30637"/>
                  </a:lnTo>
                  <a:lnTo>
                    <a:pt x="7671588" y="43738"/>
                  </a:lnTo>
                  <a:lnTo>
                    <a:pt x="7715240" y="59016"/>
                  </a:lnTo>
                  <a:lnTo>
                    <a:pt x="7757854" y="76408"/>
                  </a:lnTo>
                  <a:lnTo>
                    <a:pt x="7799365" y="95851"/>
                  </a:lnTo>
                  <a:lnTo>
                    <a:pt x="7839711" y="117281"/>
                  </a:lnTo>
                  <a:lnTo>
                    <a:pt x="7878828" y="140635"/>
                  </a:lnTo>
                  <a:lnTo>
                    <a:pt x="7916653" y="165849"/>
                  </a:lnTo>
                  <a:lnTo>
                    <a:pt x="7953124" y="192862"/>
                  </a:lnTo>
                  <a:lnTo>
                    <a:pt x="7988176" y="221609"/>
                  </a:lnTo>
                  <a:lnTo>
                    <a:pt x="8021746" y="252027"/>
                  </a:lnTo>
                  <a:lnTo>
                    <a:pt x="8053772" y="284053"/>
                  </a:lnTo>
                  <a:lnTo>
                    <a:pt x="8084190" y="317623"/>
                  </a:lnTo>
                  <a:lnTo>
                    <a:pt x="8112937" y="352675"/>
                  </a:lnTo>
                  <a:lnTo>
                    <a:pt x="8139950" y="389146"/>
                  </a:lnTo>
                  <a:lnTo>
                    <a:pt x="8165164" y="426971"/>
                  </a:lnTo>
                  <a:lnTo>
                    <a:pt x="8188518" y="466088"/>
                  </a:lnTo>
                  <a:lnTo>
                    <a:pt x="8209948" y="506434"/>
                  </a:lnTo>
                  <a:lnTo>
                    <a:pt x="8229391" y="547945"/>
                  </a:lnTo>
                  <a:lnTo>
                    <a:pt x="8246783" y="590559"/>
                  </a:lnTo>
                  <a:lnTo>
                    <a:pt x="8262061" y="634211"/>
                  </a:lnTo>
                  <a:lnTo>
                    <a:pt x="8275162" y="678839"/>
                  </a:lnTo>
                  <a:lnTo>
                    <a:pt x="8286023" y="724379"/>
                  </a:lnTo>
                  <a:lnTo>
                    <a:pt x="8294580" y="770768"/>
                  </a:lnTo>
                  <a:lnTo>
                    <a:pt x="8300771" y="817944"/>
                  </a:lnTo>
                  <a:lnTo>
                    <a:pt x="8304532" y="865842"/>
                  </a:lnTo>
                  <a:lnTo>
                    <a:pt x="8305800" y="914400"/>
                  </a:lnTo>
                  <a:lnTo>
                    <a:pt x="8305800" y="4571974"/>
                  </a:lnTo>
                  <a:lnTo>
                    <a:pt x="8304532" y="4620539"/>
                  </a:lnTo>
                  <a:lnTo>
                    <a:pt x="8300771" y="4668443"/>
                  </a:lnTo>
                  <a:lnTo>
                    <a:pt x="8294580" y="4715624"/>
                  </a:lnTo>
                  <a:lnTo>
                    <a:pt x="8286023" y="4762018"/>
                  </a:lnTo>
                  <a:lnTo>
                    <a:pt x="8275162" y="4807563"/>
                  </a:lnTo>
                  <a:lnTo>
                    <a:pt x="8262061" y="4852194"/>
                  </a:lnTo>
                  <a:lnTo>
                    <a:pt x="8246783" y="4895849"/>
                  </a:lnTo>
                  <a:lnTo>
                    <a:pt x="8229391" y="4938465"/>
                  </a:lnTo>
                  <a:lnTo>
                    <a:pt x="8209948" y="4979978"/>
                  </a:lnTo>
                  <a:lnTo>
                    <a:pt x="8188518" y="5020325"/>
                  </a:lnTo>
                  <a:lnTo>
                    <a:pt x="8165164" y="5059443"/>
                  </a:lnTo>
                  <a:lnTo>
                    <a:pt x="8139950" y="5097270"/>
                  </a:lnTo>
                  <a:lnTo>
                    <a:pt x="8112937" y="5133740"/>
                  </a:lnTo>
                  <a:lnTo>
                    <a:pt x="8084190" y="5168792"/>
                  </a:lnTo>
                  <a:lnTo>
                    <a:pt x="8053772" y="5202363"/>
                  </a:lnTo>
                  <a:lnTo>
                    <a:pt x="8021746" y="5234388"/>
                  </a:lnTo>
                  <a:lnTo>
                    <a:pt x="7988176" y="5264805"/>
                  </a:lnTo>
                  <a:lnTo>
                    <a:pt x="7953124" y="5293551"/>
                  </a:lnTo>
                  <a:lnTo>
                    <a:pt x="7916653" y="5320562"/>
                  </a:lnTo>
                  <a:lnTo>
                    <a:pt x="7878828" y="5345776"/>
                  </a:lnTo>
                  <a:lnTo>
                    <a:pt x="7839711" y="5369128"/>
                  </a:lnTo>
                  <a:lnTo>
                    <a:pt x="7799365" y="5390557"/>
                  </a:lnTo>
                  <a:lnTo>
                    <a:pt x="7757854" y="5409998"/>
                  </a:lnTo>
                  <a:lnTo>
                    <a:pt x="7715240" y="5427388"/>
                  </a:lnTo>
                  <a:lnTo>
                    <a:pt x="7671588" y="5442665"/>
                  </a:lnTo>
                  <a:lnTo>
                    <a:pt x="7626960" y="5455765"/>
                  </a:lnTo>
                  <a:lnTo>
                    <a:pt x="7581420" y="5466625"/>
                  </a:lnTo>
                  <a:lnTo>
                    <a:pt x="7535031" y="5475182"/>
                  </a:lnTo>
                  <a:lnTo>
                    <a:pt x="7487855" y="5481372"/>
                  </a:lnTo>
                  <a:lnTo>
                    <a:pt x="7439957" y="5485132"/>
                  </a:lnTo>
                  <a:lnTo>
                    <a:pt x="7391400" y="5486400"/>
                  </a:lnTo>
                  <a:lnTo>
                    <a:pt x="914400" y="5486400"/>
                  </a:lnTo>
                  <a:lnTo>
                    <a:pt x="865837" y="5485132"/>
                  </a:lnTo>
                  <a:lnTo>
                    <a:pt x="817935" y="5481372"/>
                  </a:lnTo>
                  <a:lnTo>
                    <a:pt x="770756" y="5475182"/>
                  </a:lnTo>
                  <a:lnTo>
                    <a:pt x="724364" y="5466625"/>
                  </a:lnTo>
                  <a:lnTo>
                    <a:pt x="678821" y="5455765"/>
                  </a:lnTo>
                  <a:lnTo>
                    <a:pt x="634192" y="5442665"/>
                  </a:lnTo>
                  <a:lnTo>
                    <a:pt x="590538" y="5427388"/>
                  </a:lnTo>
                  <a:lnTo>
                    <a:pt x="547924" y="5409998"/>
                  </a:lnTo>
                  <a:lnTo>
                    <a:pt x="506412" y="5390557"/>
                  </a:lnTo>
                  <a:lnTo>
                    <a:pt x="466066" y="5369128"/>
                  </a:lnTo>
                  <a:lnTo>
                    <a:pt x="426949" y="5345776"/>
                  </a:lnTo>
                  <a:lnTo>
                    <a:pt x="389124" y="5320562"/>
                  </a:lnTo>
                  <a:lnTo>
                    <a:pt x="352654" y="5293551"/>
                  </a:lnTo>
                  <a:lnTo>
                    <a:pt x="317602" y="5264805"/>
                  </a:lnTo>
                  <a:lnTo>
                    <a:pt x="284033" y="5234388"/>
                  </a:lnTo>
                  <a:lnTo>
                    <a:pt x="252008" y="5202363"/>
                  </a:lnTo>
                  <a:lnTo>
                    <a:pt x="221592" y="5168792"/>
                  </a:lnTo>
                  <a:lnTo>
                    <a:pt x="192846" y="5133740"/>
                  </a:lnTo>
                  <a:lnTo>
                    <a:pt x="165835" y="5097270"/>
                  </a:lnTo>
                  <a:lnTo>
                    <a:pt x="140622" y="5059443"/>
                  </a:lnTo>
                  <a:lnTo>
                    <a:pt x="117270" y="5020325"/>
                  </a:lnTo>
                  <a:lnTo>
                    <a:pt x="95842" y="4979978"/>
                  </a:lnTo>
                  <a:lnTo>
                    <a:pt x="76401" y="4938465"/>
                  </a:lnTo>
                  <a:lnTo>
                    <a:pt x="59010" y="4895849"/>
                  </a:lnTo>
                  <a:lnTo>
                    <a:pt x="43734" y="4852194"/>
                  </a:lnTo>
                  <a:lnTo>
                    <a:pt x="30634" y="4807563"/>
                  </a:lnTo>
                  <a:lnTo>
                    <a:pt x="19774" y="4762018"/>
                  </a:lnTo>
                  <a:lnTo>
                    <a:pt x="11217" y="4715624"/>
                  </a:lnTo>
                  <a:lnTo>
                    <a:pt x="5027" y="4668443"/>
                  </a:lnTo>
                  <a:lnTo>
                    <a:pt x="1267" y="4620539"/>
                  </a:lnTo>
                  <a:lnTo>
                    <a:pt x="0" y="4571974"/>
                  </a:lnTo>
                  <a:lnTo>
                    <a:pt x="0" y="9144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0059" y="1409446"/>
            <a:ext cx="761365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62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time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seconds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that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required for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fibrin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threads</a:t>
            </a:r>
            <a:r>
              <a:rPr sz="2400" spc="-8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to 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form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in citrated or oxalated</a:t>
            </a:r>
            <a:r>
              <a:rPr sz="2400" spc="-8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plasma.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6350">
              <a:lnSpc>
                <a:spcPct val="100000"/>
              </a:lnSpc>
            </a:pP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It is used to check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the extrinsic pathway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factor </a:t>
            </a:r>
            <a:r>
              <a:rPr sz="2400" spc="-10" dirty="0">
                <a:solidFill>
                  <a:srgbClr val="B7DEE8"/>
                </a:solidFill>
                <a:latin typeface="Times New Roman"/>
                <a:cs typeface="Times New Roman"/>
              </a:rPr>
              <a:t>(F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7) and the  </a:t>
            </a:r>
            <a:r>
              <a:rPr sz="2400" spc="-10" dirty="0">
                <a:solidFill>
                  <a:srgbClr val="B7DEE8"/>
                </a:solidFill>
                <a:latin typeface="Times New Roman"/>
                <a:cs typeface="Times New Roman"/>
              </a:rPr>
              <a:t>common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pathway (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F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5, 10 ,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prothrombin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and</a:t>
            </a:r>
            <a:r>
              <a:rPr sz="2400" spc="1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fibrinogen).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u="heavy" spc="-5" dirty="0">
                <a:solidFill>
                  <a:srgbClr val="B7DEE8"/>
                </a:solidFill>
                <a:uFill>
                  <a:solidFill>
                    <a:srgbClr val="B7DEE8"/>
                  </a:solidFill>
                </a:uFill>
                <a:latin typeface="Times New Roman"/>
                <a:cs typeface="Times New Roman"/>
              </a:rPr>
              <a:t>Normal range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: </a:t>
            </a:r>
            <a:r>
              <a:rPr sz="2400" b="1" spc="-70" dirty="0">
                <a:latin typeface="Times New Roman"/>
                <a:cs typeface="Times New Roman"/>
              </a:rPr>
              <a:t>11 </a:t>
            </a:r>
            <a:r>
              <a:rPr sz="2400" b="1" spc="-5" dirty="0">
                <a:latin typeface="Times New Roman"/>
                <a:cs typeface="Times New Roman"/>
              </a:rPr>
              <a:t>to 15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seconds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Prolonged </a:t>
            </a:r>
            <a:r>
              <a:rPr sz="2400" spc="-10" dirty="0">
                <a:solidFill>
                  <a:srgbClr val="B7DEE8"/>
                </a:solidFill>
                <a:latin typeface="Times New Roman"/>
                <a:cs typeface="Times New Roman"/>
              </a:rPr>
              <a:t>time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indicates abnormal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or prolonged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Prothrombin  time.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It</a:t>
            </a:r>
            <a:r>
              <a:rPr sz="2400" spc="34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gets</a:t>
            </a:r>
            <a:r>
              <a:rPr sz="2400" spc="35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prolonged</a:t>
            </a:r>
            <a:r>
              <a:rPr sz="2400" spc="34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when</a:t>
            </a:r>
            <a:r>
              <a:rPr sz="2400" spc="33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plasma</a:t>
            </a:r>
            <a:r>
              <a:rPr sz="2400" spc="35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level</a:t>
            </a:r>
            <a:r>
              <a:rPr sz="2400" spc="34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of</a:t>
            </a:r>
            <a:r>
              <a:rPr sz="2400" spc="33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any</a:t>
            </a:r>
            <a:r>
              <a:rPr sz="2400" spc="34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factor</a:t>
            </a:r>
            <a:r>
              <a:rPr sz="2400" spc="34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is</a:t>
            </a:r>
            <a:r>
              <a:rPr sz="2400" spc="34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below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10%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of its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normal</a:t>
            </a:r>
            <a:r>
              <a:rPr sz="2400" spc="-2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value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69007" y="239268"/>
            <a:ext cx="5207635" cy="688975"/>
            <a:chOff x="1969007" y="239268"/>
            <a:chExt cx="5207635" cy="688975"/>
          </a:xfrm>
        </p:grpSpPr>
        <p:sp>
          <p:nvSpPr>
            <p:cNvPr id="9" name="object 9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5071110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5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5071110" y="662939"/>
                  </a:lnTo>
                  <a:lnTo>
                    <a:pt x="5114091" y="654248"/>
                  </a:lnTo>
                  <a:lnTo>
                    <a:pt x="5149214" y="630554"/>
                  </a:lnTo>
                  <a:lnTo>
                    <a:pt x="5172908" y="595431"/>
                  </a:lnTo>
                  <a:lnTo>
                    <a:pt x="5181599" y="552450"/>
                  </a:lnTo>
                  <a:lnTo>
                    <a:pt x="5181599" y="110489"/>
                  </a:lnTo>
                  <a:lnTo>
                    <a:pt x="5172908" y="67508"/>
                  </a:lnTo>
                  <a:lnTo>
                    <a:pt x="5149215" y="32385"/>
                  </a:lnTo>
                  <a:lnTo>
                    <a:pt x="5114091" y="8691"/>
                  </a:lnTo>
                  <a:lnTo>
                    <a:pt x="50711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5071110" y="0"/>
                  </a:lnTo>
                  <a:lnTo>
                    <a:pt x="5114091" y="8691"/>
                  </a:lnTo>
                  <a:lnTo>
                    <a:pt x="5149215" y="32385"/>
                  </a:lnTo>
                  <a:lnTo>
                    <a:pt x="5172908" y="67508"/>
                  </a:lnTo>
                  <a:lnTo>
                    <a:pt x="5181599" y="110489"/>
                  </a:lnTo>
                  <a:lnTo>
                    <a:pt x="5181599" y="552450"/>
                  </a:lnTo>
                  <a:lnTo>
                    <a:pt x="5172908" y="595431"/>
                  </a:lnTo>
                  <a:lnTo>
                    <a:pt x="5149214" y="630554"/>
                  </a:lnTo>
                  <a:lnTo>
                    <a:pt x="5114091" y="654248"/>
                  </a:lnTo>
                  <a:lnTo>
                    <a:pt x="5071110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92400" y="265633"/>
            <a:ext cx="362712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20" dirty="0">
                <a:solidFill>
                  <a:srgbClr val="FFFFFF"/>
                </a:solidFill>
                <a:latin typeface="Carlito"/>
                <a:cs typeface="Carlito"/>
              </a:rPr>
              <a:t>PROTHROMBIN</a:t>
            </a:r>
            <a:r>
              <a:rPr sz="3300" b="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spc="-5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3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155" y="1042416"/>
            <a:ext cx="8400415" cy="5581015"/>
            <a:chOff x="486155" y="1042416"/>
            <a:chExt cx="8400415" cy="5581015"/>
          </a:xfrm>
        </p:grpSpPr>
        <p:sp>
          <p:nvSpPr>
            <p:cNvPr id="3" name="object 3"/>
            <p:cNvSpPr/>
            <p:nvPr/>
          </p:nvSpPr>
          <p:spPr>
            <a:xfrm>
              <a:off x="486155" y="1042416"/>
              <a:ext cx="8400288" cy="5580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7511" y="1504188"/>
              <a:ext cx="8037576" cy="36515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399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7391400" y="0"/>
                  </a:moveTo>
                  <a:lnTo>
                    <a:pt x="914400" y="0"/>
                  </a:lnTo>
                  <a:lnTo>
                    <a:pt x="865837" y="1267"/>
                  </a:lnTo>
                  <a:lnTo>
                    <a:pt x="817935" y="5028"/>
                  </a:lnTo>
                  <a:lnTo>
                    <a:pt x="770756" y="11219"/>
                  </a:lnTo>
                  <a:lnTo>
                    <a:pt x="724364" y="19776"/>
                  </a:lnTo>
                  <a:lnTo>
                    <a:pt x="678821" y="30637"/>
                  </a:lnTo>
                  <a:lnTo>
                    <a:pt x="634192" y="43738"/>
                  </a:lnTo>
                  <a:lnTo>
                    <a:pt x="590538" y="59016"/>
                  </a:lnTo>
                  <a:lnTo>
                    <a:pt x="547924" y="76408"/>
                  </a:lnTo>
                  <a:lnTo>
                    <a:pt x="506412" y="95851"/>
                  </a:lnTo>
                  <a:lnTo>
                    <a:pt x="466066" y="117281"/>
                  </a:lnTo>
                  <a:lnTo>
                    <a:pt x="426949" y="140635"/>
                  </a:lnTo>
                  <a:lnTo>
                    <a:pt x="389124" y="165849"/>
                  </a:lnTo>
                  <a:lnTo>
                    <a:pt x="352654" y="192862"/>
                  </a:lnTo>
                  <a:lnTo>
                    <a:pt x="317602" y="221609"/>
                  </a:lnTo>
                  <a:lnTo>
                    <a:pt x="284033" y="252027"/>
                  </a:lnTo>
                  <a:lnTo>
                    <a:pt x="252008" y="284053"/>
                  </a:lnTo>
                  <a:lnTo>
                    <a:pt x="221592" y="317623"/>
                  </a:lnTo>
                  <a:lnTo>
                    <a:pt x="192846" y="352675"/>
                  </a:lnTo>
                  <a:lnTo>
                    <a:pt x="165835" y="389146"/>
                  </a:lnTo>
                  <a:lnTo>
                    <a:pt x="140622" y="426971"/>
                  </a:lnTo>
                  <a:lnTo>
                    <a:pt x="117270" y="466088"/>
                  </a:lnTo>
                  <a:lnTo>
                    <a:pt x="95842" y="506434"/>
                  </a:lnTo>
                  <a:lnTo>
                    <a:pt x="76401" y="547945"/>
                  </a:lnTo>
                  <a:lnTo>
                    <a:pt x="59010" y="590559"/>
                  </a:lnTo>
                  <a:lnTo>
                    <a:pt x="43734" y="634211"/>
                  </a:lnTo>
                  <a:lnTo>
                    <a:pt x="30634" y="678839"/>
                  </a:lnTo>
                  <a:lnTo>
                    <a:pt x="19774" y="724379"/>
                  </a:lnTo>
                  <a:lnTo>
                    <a:pt x="11217" y="770768"/>
                  </a:lnTo>
                  <a:lnTo>
                    <a:pt x="5027" y="817944"/>
                  </a:lnTo>
                  <a:lnTo>
                    <a:pt x="1267" y="865842"/>
                  </a:lnTo>
                  <a:lnTo>
                    <a:pt x="0" y="914400"/>
                  </a:lnTo>
                  <a:lnTo>
                    <a:pt x="0" y="4571974"/>
                  </a:lnTo>
                  <a:lnTo>
                    <a:pt x="1267" y="4620539"/>
                  </a:lnTo>
                  <a:lnTo>
                    <a:pt x="5027" y="4668443"/>
                  </a:lnTo>
                  <a:lnTo>
                    <a:pt x="11217" y="4715624"/>
                  </a:lnTo>
                  <a:lnTo>
                    <a:pt x="19774" y="4762018"/>
                  </a:lnTo>
                  <a:lnTo>
                    <a:pt x="30634" y="4807563"/>
                  </a:lnTo>
                  <a:lnTo>
                    <a:pt x="43734" y="4852194"/>
                  </a:lnTo>
                  <a:lnTo>
                    <a:pt x="59010" y="4895849"/>
                  </a:lnTo>
                  <a:lnTo>
                    <a:pt x="76401" y="4938465"/>
                  </a:lnTo>
                  <a:lnTo>
                    <a:pt x="95842" y="4979978"/>
                  </a:lnTo>
                  <a:lnTo>
                    <a:pt x="117270" y="5020325"/>
                  </a:lnTo>
                  <a:lnTo>
                    <a:pt x="140622" y="5059443"/>
                  </a:lnTo>
                  <a:lnTo>
                    <a:pt x="165835" y="5097270"/>
                  </a:lnTo>
                  <a:lnTo>
                    <a:pt x="192846" y="5133740"/>
                  </a:lnTo>
                  <a:lnTo>
                    <a:pt x="221592" y="5168792"/>
                  </a:lnTo>
                  <a:lnTo>
                    <a:pt x="252008" y="5202363"/>
                  </a:lnTo>
                  <a:lnTo>
                    <a:pt x="284033" y="5234388"/>
                  </a:lnTo>
                  <a:lnTo>
                    <a:pt x="317602" y="5264805"/>
                  </a:lnTo>
                  <a:lnTo>
                    <a:pt x="352654" y="5293551"/>
                  </a:lnTo>
                  <a:lnTo>
                    <a:pt x="389124" y="5320562"/>
                  </a:lnTo>
                  <a:lnTo>
                    <a:pt x="426949" y="5345776"/>
                  </a:lnTo>
                  <a:lnTo>
                    <a:pt x="466066" y="5369128"/>
                  </a:lnTo>
                  <a:lnTo>
                    <a:pt x="506412" y="5390557"/>
                  </a:lnTo>
                  <a:lnTo>
                    <a:pt x="547924" y="5409998"/>
                  </a:lnTo>
                  <a:lnTo>
                    <a:pt x="590538" y="5427388"/>
                  </a:lnTo>
                  <a:lnTo>
                    <a:pt x="634192" y="5442665"/>
                  </a:lnTo>
                  <a:lnTo>
                    <a:pt x="678821" y="5455765"/>
                  </a:lnTo>
                  <a:lnTo>
                    <a:pt x="724364" y="5466625"/>
                  </a:lnTo>
                  <a:lnTo>
                    <a:pt x="770756" y="5475182"/>
                  </a:lnTo>
                  <a:lnTo>
                    <a:pt x="817935" y="5481372"/>
                  </a:lnTo>
                  <a:lnTo>
                    <a:pt x="865837" y="5485132"/>
                  </a:lnTo>
                  <a:lnTo>
                    <a:pt x="914400" y="5486400"/>
                  </a:lnTo>
                  <a:lnTo>
                    <a:pt x="7391400" y="5486400"/>
                  </a:lnTo>
                  <a:lnTo>
                    <a:pt x="7439957" y="5485132"/>
                  </a:lnTo>
                  <a:lnTo>
                    <a:pt x="7487855" y="5481372"/>
                  </a:lnTo>
                  <a:lnTo>
                    <a:pt x="7535031" y="5475182"/>
                  </a:lnTo>
                  <a:lnTo>
                    <a:pt x="7581420" y="5466625"/>
                  </a:lnTo>
                  <a:lnTo>
                    <a:pt x="7626960" y="5455765"/>
                  </a:lnTo>
                  <a:lnTo>
                    <a:pt x="7671588" y="5442665"/>
                  </a:lnTo>
                  <a:lnTo>
                    <a:pt x="7715240" y="5427388"/>
                  </a:lnTo>
                  <a:lnTo>
                    <a:pt x="7757854" y="5409998"/>
                  </a:lnTo>
                  <a:lnTo>
                    <a:pt x="7799365" y="5390557"/>
                  </a:lnTo>
                  <a:lnTo>
                    <a:pt x="7839711" y="5369128"/>
                  </a:lnTo>
                  <a:lnTo>
                    <a:pt x="7878828" y="5345776"/>
                  </a:lnTo>
                  <a:lnTo>
                    <a:pt x="7916653" y="5320562"/>
                  </a:lnTo>
                  <a:lnTo>
                    <a:pt x="7953124" y="5293551"/>
                  </a:lnTo>
                  <a:lnTo>
                    <a:pt x="7988176" y="5264805"/>
                  </a:lnTo>
                  <a:lnTo>
                    <a:pt x="8021746" y="5234388"/>
                  </a:lnTo>
                  <a:lnTo>
                    <a:pt x="8053772" y="5202363"/>
                  </a:lnTo>
                  <a:lnTo>
                    <a:pt x="8084190" y="5168792"/>
                  </a:lnTo>
                  <a:lnTo>
                    <a:pt x="8112937" y="5133740"/>
                  </a:lnTo>
                  <a:lnTo>
                    <a:pt x="8139950" y="5097270"/>
                  </a:lnTo>
                  <a:lnTo>
                    <a:pt x="8165164" y="5059443"/>
                  </a:lnTo>
                  <a:lnTo>
                    <a:pt x="8188518" y="5020325"/>
                  </a:lnTo>
                  <a:lnTo>
                    <a:pt x="8209948" y="4979978"/>
                  </a:lnTo>
                  <a:lnTo>
                    <a:pt x="8229391" y="4938465"/>
                  </a:lnTo>
                  <a:lnTo>
                    <a:pt x="8246783" y="4895849"/>
                  </a:lnTo>
                  <a:lnTo>
                    <a:pt x="8262061" y="4852194"/>
                  </a:lnTo>
                  <a:lnTo>
                    <a:pt x="8275162" y="4807563"/>
                  </a:lnTo>
                  <a:lnTo>
                    <a:pt x="8286023" y="4762018"/>
                  </a:lnTo>
                  <a:lnTo>
                    <a:pt x="8294580" y="4715624"/>
                  </a:lnTo>
                  <a:lnTo>
                    <a:pt x="8300771" y="4668443"/>
                  </a:lnTo>
                  <a:lnTo>
                    <a:pt x="8304532" y="4620539"/>
                  </a:lnTo>
                  <a:lnTo>
                    <a:pt x="8305800" y="4571974"/>
                  </a:lnTo>
                  <a:lnTo>
                    <a:pt x="8305800" y="914400"/>
                  </a:lnTo>
                  <a:lnTo>
                    <a:pt x="8304532" y="865842"/>
                  </a:lnTo>
                  <a:lnTo>
                    <a:pt x="8300771" y="817944"/>
                  </a:lnTo>
                  <a:lnTo>
                    <a:pt x="8294580" y="770768"/>
                  </a:lnTo>
                  <a:lnTo>
                    <a:pt x="8286023" y="724379"/>
                  </a:lnTo>
                  <a:lnTo>
                    <a:pt x="8275162" y="678839"/>
                  </a:lnTo>
                  <a:lnTo>
                    <a:pt x="8262061" y="634211"/>
                  </a:lnTo>
                  <a:lnTo>
                    <a:pt x="8246783" y="590559"/>
                  </a:lnTo>
                  <a:lnTo>
                    <a:pt x="8229391" y="547945"/>
                  </a:lnTo>
                  <a:lnTo>
                    <a:pt x="8209948" y="506434"/>
                  </a:lnTo>
                  <a:lnTo>
                    <a:pt x="8188518" y="466088"/>
                  </a:lnTo>
                  <a:lnTo>
                    <a:pt x="8165164" y="426971"/>
                  </a:lnTo>
                  <a:lnTo>
                    <a:pt x="8139950" y="389146"/>
                  </a:lnTo>
                  <a:lnTo>
                    <a:pt x="8112937" y="352675"/>
                  </a:lnTo>
                  <a:lnTo>
                    <a:pt x="8084190" y="317623"/>
                  </a:lnTo>
                  <a:lnTo>
                    <a:pt x="8053772" y="284053"/>
                  </a:lnTo>
                  <a:lnTo>
                    <a:pt x="8021746" y="252027"/>
                  </a:lnTo>
                  <a:lnTo>
                    <a:pt x="7988176" y="221609"/>
                  </a:lnTo>
                  <a:lnTo>
                    <a:pt x="7953124" y="192862"/>
                  </a:lnTo>
                  <a:lnTo>
                    <a:pt x="7916653" y="165849"/>
                  </a:lnTo>
                  <a:lnTo>
                    <a:pt x="7878828" y="140635"/>
                  </a:lnTo>
                  <a:lnTo>
                    <a:pt x="7839711" y="117281"/>
                  </a:lnTo>
                  <a:lnTo>
                    <a:pt x="7799365" y="95851"/>
                  </a:lnTo>
                  <a:lnTo>
                    <a:pt x="7757854" y="76408"/>
                  </a:lnTo>
                  <a:lnTo>
                    <a:pt x="7715240" y="59016"/>
                  </a:lnTo>
                  <a:lnTo>
                    <a:pt x="7671588" y="43738"/>
                  </a:lnTo>
                  <a:lnTo>
                    <a:pt x="7626960" y="30637"/>
                  </a:lnTo>
                  <a:lnTo>
                    <a:pt x="7581420" y="19776"/>
                  </a:lnTo>
                  <a:lnTo>
                    <a:pt x="7535031" y="11219"/>
                  </a:lnTo>
                  <a:lnTo>
                    <a:pt x="7487855" y="5028"/>
                  </a:lnTo>
                  <a:lnTo>
                    <a:pt x="7439957" y="1267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399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0" y="914400"/>
                  </a:moveTo>
                  <a:lnTo>
                    <a:pt x="1267" y="865842"/>
                  </a:lnTo>
                  <a:lnTo>
                    <a:pt x="5027" y="817944"/>
                  </a:lnTo>
                  <a:lnTo>
                    <a:pt x="11217" y="770768"/>
                  </a:lnTo>
                  <a:lnTo>
                    <a:pt x="19774" y="724379"/>
                  </a:lnTo>
                  <a:lnTo>
                    <a:pt x="30634" y="678839"/>
                  </a:lnTo>
                  <a:lnTo>
                    <a:pt x="43734" y="634211"/>
                  </a:lnTo>
                  <a:lnTo>
                    <a:pt x="59010" y="590559"/>
                  </a:lnTo>
                  <a:lnTo>
                    <a:pt x="76401" y="547945"/>
                  </a:lnTo>
                  <a:lnTo>
                    <a:pt x="95842" y="506434"/>
                  </a:lnTo>
                  <a:lnTo>
                    <a:pt x="117270" y="466088"/>
                  </a:lnTo>
                  <a:lnTo>
                    <a:pt x="140622" y="426971"/>
                  </a:lnTo>
                  <a:lnTo>
                    <a:pt x="165835" y="389146"/>
                  </a:lnTo>
                  <a:lnTo>
                    <a:pt x="192846" y="352675"/>
                  </a:lnTo>
                  <a:lnTo>
                    <a:pt x="221592" y="317623"/>
                  </a:lnTo>
                  <a:lnTo>
                    <a:pt x="252008" y="284053"/>
                  </a:lnTo>
                  <a:lnTo>
                    <a:pt x="284033" y="252027"/>
                  </a:lnTo>
                  <a:lnTo>
                    <a:pt x="317602" y="221609"/>
                  </a:lnTo>
                  <a:lnTo>
                    <a:pt x="352654" y="192862"/>
                  </a:lnTo>
                  <a:lnTo>
                    <a:pt x="389124" y="165849"/>
                  </a:lnTo>
                  <a:lnTo>
                    <a:pt x="426949" y="140635"/>
                  </a:lnTo>
                  <a:lnTo>
                    <a:pt x="466066" y="117281"/>
                  </a:lnTo>
                  <a:lnTo>
                    <a:pt x="506412" y="95851"/>
                  </a:lnTo>
                  <a:lnTo>
                    <a:pt x="547924" y="76408"/>
                  </a:lnTo>
                  <a:lnTo>
                    <a:pt x="590538" y="59016"/>
                  </a:lnTo>
                  <a:lnTo>
                    <a:pt x="634192" y="43738"/>
                  </a:lnTo>
                  <a:lnTo>
                    <a:pt x="678821" y="30637"/>
                  </a:lnTo>
                  <a:lnTo>
                    <a:pt x="724364" y="19776"/>
                  </a:lnTo>
                  <a:lnTo>
                    <a:pt x="770756" y="11219"/>
                  </a:lnTo>
                  <a:lnTo>
                    <a:pt x="817935" y="5028"/>
                  </a:lnTo>
                  <a:lnTo>
                    <a:pt x="865837" y="1267"/>
                  </a:lnTo>
                  <a:lnTo>
                    <a:pt x="914400" y="0"/>
                  </a:lnTo>
                  <a:lnTo>
                    <a:pt x="7391400" y="0"/>
                  </a:lnTo>
                  <a:lnTo>
                    <a:pt x="7439957" y="1267"/>
                  </a:lnTo>
                  <a:lnTo>
                    <a:pt x="7487855" y="5028"/>
                  </a:lnTo>
                  <a:lnTo>
                    <a:pt x="7535031" y="11219"/>
                  </a:lnTo>
                  <a:lnTo>
                    <a:pt x="7581420" y="19776"/>
                  </a:lnTo>
                  <a:lnTo>
                    <a:pt x="7626960" y="30637"/>
                  </a:lnTo>
                  <a:lnTo>
                    <a:pt x="7671588" y="43738"/>
                  </a:lnTo>
                  <a:lnTo>
                    <a:pt x="7715240" y="59016"/>
                  </a:lnTo>
                  <a:lnTo>
                    <a:pt x="7757854" y="76408"/>
                  </a:lnTo>
                  <a:lnTo>
                    <a:pt x="7799365" y="95851"/>
                  </a:lnTo>
                  <a:lnTo>
                    <a:pt x="7839711" y="117281"/>
                  </a:lnTo>
                  <a:lnTo>
                    <a:pt x="7878828" y="140635"/>
                  </a:lnTo>
                  <a:lnTo>
                    <a:pt x="7916653" y="165849"/>
                  </a:lnTo>
                  <a:lnTo>
                    <a:pt x="7953124" y="192862"/>
                  </a:lnTo>
                  <a:lnTo>
                    <a:pt x="7988176" y="221609"/>
                  </a:lnTo>
                  <a:lnTo>
                    <a:pt x="8021746" y="252027"/>
                  </a:lnTo>
                  <a:lnTo>
                    <a:pt x="8053772" y="284053"/>
                  </a:lnTo>
                  <a:lnTo>
                    <a:pt x="8084190" y="317623"/>
                  </a:lnTo>
                  <a:lnTo>
                    <a:pt x="8112937" y="352675"/>
                  </a:lnTo>
                  <a:lnTo>
                    <a:pt x="8139950" y="389146"/>
                  </a:lnTo>
                  <a:lnTo>
                    <a:pt x="8165164" y="426971"/>
                  </a:lnTo>
                  <a:lnTo>
                    <a:pt x="8188518" y="466088"/>
                  </a:lnTo>
                  <a:lnTo>
                    <a:pt x="8209948" y="506434"/>
                  </a:lnTo>
                  <a:lnTo>
                    <a:pt x="8229391" y="547945"/>
                  </a:lnTo>
                  <a:lnTo>
                    <a:pt x="8246783" y="590559"/>
                  </a:lnTo>
                  <a:lnTo>
                    <a:pt x="8262061" y="634211"/>
                  </a:lnTo>
                  <a:lnTo>
                    <a:pt x="8275162" y="678839"/>
                  </a:lnTo>
                  <a:lnTo>
                    <a:pt x="8286023" y="724379"/>
                  </a:lnTo>
                  <a:lnTo>
                    <a:pt x="8294580" y="770768"/>
                  </a:lnTo>
                  <a:lnTo>
                    <a:pt x="8300771" y="817944"/>
                  </a:lnTo>
                  <a:lnTo>
                    <a:pt x="8304532" y="865842"/>
                  </a:lnTo>
                  <a:lnTo>
                    <a:pt x="8305800" y="914400"/>
                  </a:lnTo>
                  <a:lnTo>
                    <a:pt x="8305800" y="4571974"/>
                  </a:lnTo>
                  <a:lnTo>
                    <a:pt x="8304532" y="4620539"/>
                  </a:lnTo>
                  <a:lnTo>
                    <a:pt x="8300771" y="4668443"/>
                  </a:lnTo>
                  <a:lnTo>
                    <a:pt x="8294580" y="4715624"/>
                  </a:lnTo>
                  <a:lnTo>
                    <a:pt x="8286023" y="4762018"/>
                  </a:lnTo>
                  <a:lnTo>
                    <a:pt x="8275162" y="4807563"/>
                  </a:lnTo>
                  <a:lnTo>
                    <a:pt x="8262061" y="4852194"/>
                  </a:lnTo>
                  <a:lnTo>
                    <a:pt x="8246783" y="4895849"/>
                  </a:lnTo>
                  <a:lnTo>
                    <a:pt x="8229391" y="4938465"/>
                  </a:lnTo>
                  <a:lnTo>
                    <a:pt x="8209948" y="4979978"/>
                  </a:lnTo>
                  <a:lnTo>
                    <a:pt x="8188518" y="5020325"/>
                  </a:lnTo>
                  <a:lnTo>
                    <a:pt x="8165164" y="5059443"/>
                  </a:lnTo>
                  <a:lnTo>
                    <a:pt x="8139950" y="5097270"/>
                  </a:lnTo>
                  <a:lnTo>
                    <a:pt x="8112937" y="5133740"/>
                  </a:lnTo>
                  <a:lnTo>
                    <a:pt x="8084190" y="5168792"/>
                  </a:lnTo>
                  <a:lnTo>
                    <a:pt x="8053772" y="5202363"/>
                  </a:lnTo>
                  <a:lnTo>
                    <a:pt x="8021746" y="5234388"/>
                  </a:lnTo>
                  <a:lnTo>
                    <a:pt x="7988176" y="5264805"/>
                  </a:lnTo>
                  <a:lnTo>
                    <a:pt x="7953124" y="5293551"/>
                  </a:lnTo>
                  <a:lnTo>
                    <a:pt x="7916653" y="5320562"/>
                  </a:lnTo>
                  <a:lnTo>
                    <a:pt x="7878828" y="5345776"/>
                  </a:lnTo>
                  <a:lnTo>
                    <a:pt x="7839711" y="5369128"/>
                  </a:lnTo>
                  <a:lnTo>
                    <a:pt x="7799365" y="5390557"/>
                  </a:lnTo>
                  <a:lnTo>
                    <a:pt x="7757854" y="5409998"/>
                  </a:lnTo>
                  <a:lnTo>
                    <a:pt x="7715240" y="5427388"/>
                  </a:lnTo>
                  <a:lnTo>
                    <a:pt x="7671588" y="5442665"/>
                  </a:lnTo>
                  <a:lnTo>
                    <a:pt x="7626960" y="5455765"/>
                  </a:lnTo>
                  <a:lnTo>
                    <a:pt x="7581420" y="5466625"/>
                  </a:lnTo>
                  <a:lnTo>
                    <a:pt x="7535031" y="5475182"/>
                  </a:lnTo>
                  <a:lnTo>
                    <a:pt x="7487855" y="5481372"/>
                  </a:lnTo>
                  <a:lnTo>
                    <a:pt x="7439957" y="5485132"/>
                  </a:lnTo>
                  <a:lnTo>
                    <a:pt x="7391400" y="5486400"/>
                  </a:lnTo>
                  <a:lnTo>
                    <a:pt x="914400" y="5486400"/>
                  </a:lnTo>
                  <a:lnTo>
                    <a:pt x="865837" y="5485132"/>
                  </a:lnTo>
                  <a:lnTo>
                    <a:pt x="817935" y="5481372"/>
                  </a:lnTo>
                  <a:lnTo>
                    <a:pt x="770756" y="5475182"/>
                  </a:lnTo>
                  <a:lnTo>
                    <a:pt x="724364" y="5466625"/>
                  </a:lnTo>
                  <a:lnTo>
                    <a:pt x="678821" y="5455765"/>
                  </a:lnTo>
                  <a:lnTo>
                    <a:pt x="634192" y="5442665"/>
                  </a:lnTo>
                  <a:lnTo>
                    <a:pt x="590538" y="5427388"/>
                  </a:lnTo>
                  <a:lnTo>
                    <a:pt x="547924" y="5409998"/>
                  </a:lnTo>
                  <a:lnTo>
                    <a:pt x="506412" y="5390557"/>
                  </a:lnTo>
                  <a:lnTo>
                    <a:pt x="466066" y="5369128"/>
                  </a:lnTo>
                  <a:lnTo>
                    <a:pt x="426949" y="5345776"/>
                  </a:lnTo>
                  <a:lnTo>
                    <a:pt x="389124" y="5320562"/>
                  </a:lnTo>
                  <a:lnTo>
                    <a:pt x="352654" y="5293551"/>
                  </a:lnTo>
                  <a:lnTo>
                    <a:pt x="317602" y="5264805"/>
                  </a:lnTo>
                  <a:lnTo>
                    <a:pt x="284033" y="5234388"/>
                  </a:lnTo>
                  <a:lnTo>
                    <a:pt x="252008" y="5202363"/>
                  </a:lnTo>
                  <a:lnTo>
                    <a:pt x="221592" y="5168792"/>
                  </a:lnTo>
                  <a:lnTo>
                    <a:pt x="192846" y="5133740"/>
                  </a:lnTo>
                  <a:lnTo>
                    <a:pt x="165835" y="5097270"/>
                  </a:lnTo>
                  <a:lnTo>
                    <a:pt x="140622" y="5059443"/>
                  </a:lnTo>
                  <a:lnTo>
                    <a:pt x="117270" y="5020325"/>
                  </a:lnTo>
                  <a:lnTo>
                    <a:pt x="95842" y="4979978"/>
                  </a:lnTo>
                  <a:lnTo>
                    <a:pt x="76401" y="4938465"/>
                  </a:lnTo>
                  <a:lnTo>
                    <a:pt x="59010" y="4895849"/>
                  </a:lnTo>
                  <a:lnTo>
                    <a:pt x="43734" y="4852194"/>
                  </a:lnTo>
                  <a:lnTo>
                    <a:pt x="30634" y="4807563"/>
                  </a:lnTo>
                  <a:lnTo>
                    <a:pt x="19774" y="4762018"/>
                  </a:lnTo>
                  <a:lnTo>
                    <a:pt x="11217" y="4715624"/>
                  </a:lnTo>
                  <a:lnTo>
                    <a:pt x="5027" y="4668443"/>
                  </a:lnTo>
                  <a:lnTo>
                    <a:pt x="1267" y="4620539"/>
                  </a:lnTo>
                  <a:lnTo>
                    <a:pt x="0" y="4571974"/>
                  </a:lnTo>
                  <a:lnTo>
                    <a:pt x="0" y="9144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0059" y="1592021"/>
            <a:ext cx="7614284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It is the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time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in seconds that is required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a clot to form in</a:t>
            </a:r>
            <a:r>
              <a:rPr sz="2400" spc="-18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sample </a:t>
            </a:r>
            <a:r>
              <a:rPr sz="2400" dirty="0">
                <a:solidFill>
                  <a:srgbClr val="B7DEE8"/>
                </a:solidFill>
                <a:latin typeface="Times New Roman"/>
                <a:cs typeface="Times New Roman"/>
              </a:rPr>
              <a:t>of oxalated</a:t>
            </a:r>
            <a:r>
              <a:rPr sz="2400" spc="-2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B7DEE8"/>
                </a:solidFill>
                <a:latin typeface="Times New Roman"/>
                <a:cs typeface="Times New Roman"/>
              </a:rPr>
              <a:t>plasma.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is used to check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intrinsic system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(8, 9,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11,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12) 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common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pathways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(5, 10, prothrombin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fibrinogen).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Normal range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: </a:t>
            </a:r>
            <a:r>
              <a:rPr sz="2400" b="1" spc="-5" dirty="0">
                <a:latin typeface="Times New Roman"/>
                <a:cs typeface="Times New Roman"/>
              </a:rPr>
              <a:t>25-35 seconds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If	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PTT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 prolonged it indicates </a:t>
            </a:r>
            <a:r>
              <a:rPr sz="2400" b="1" dirty="0">
                <a:latin typeface="Times New Roman"/>
                <a:cs typeface="Times New Roman"/>
              </a:rPr>
              <a:t>deficiency </a:t>
            </a:r>
            <a:r>
              <a:rPr sz="2400" b="1" spc="-5" dirty="0">
                <a:latin typeface="Times New Roman"/>
                <a:cs typeface="Times New Roman"/>
              </a:rPr>
              <a:t>of </a:t>
            </a:r>
            <a:r>
              <a:rPr sz="2400" b="1" dirty="0">
                <a:latin typeface="Times New Roman"/>
                <a:cs typeface="Times New Roman"/>
              </a:rPr>
              <a:t>factor 8 </a:t>
            </a:r>
            <a:r>
              <a:rPr sz="2400" b="1" spc="-5" dirty="0">
                <a:latin typeface="Times New Roman"/>
                <a:cs typeface="Times New Roman"/>
              </a:rPr>
              <a:t>or</a:t>
            </a:r>
            <a:r>
              <a:rPr sz="2400" b="1" spc="-29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30096" y="239268"/>
            <a:ext cx="6408420" cy="688975"/>
            <a:chOff x="1530096" y="239268"/>
            <a:chExt cx="6408420" cy="688975"/>
          </a:xfrm>
        </p:grpSpPr>
        <p:sp>
          <p:nvSpPr>
            <p:cNvPr id="9" name="object 9"/>
            <p:cNvSpPr/>
            <p:nvPr/>
          </p:nvSpPr>
          <p:spPr>
            <a:xfrm>
              <a:off x="1543050" y="252222"/>
              <a:ext cx="6383020" cy="662940"/>
            </a:xfrm>
            <a:custGeom>
              <a:avLst/>
              <a:gdLst/>
              <a:ahLst/>
              <a:cxnLst/>
              <a:rect l="l" t="t" r="r" b="b"/>
              <a:pathLst>
                <a:path w="6383020" h="662940">
                  <a:moveTo>
                    <a:pt x="6272022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4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6272022" y="662939"/>
                  </a:lnTo>
                  <a:lnTo>
                    <a:pt x="6315003" y="654248"/>
                  </a:lnTo>
                  <a:lnTo>
                    <a:pt x="6350126" y="630554"/>
                  </a:lnTo>
                  <a:lnTo>
                    <a:pt x="6373820" y="595431"/>
                  </a:lnTo>
                  <a:lnTo>
                    <a:pt x="6382511" y="552450"/>
                  </a:lnTo>
                  <a:lnTo>
                    <a:pt x="6382511" y="110489"/>
                  </a:lnTo>
                  <a:lnTo>
                    <a:pt x="6373820" y="67508"/>
                  </a:lnTo>
                  <a:lnTo>
                    <a:pt x="6350127" y="32385"/>
                  </a:lnTo>
                  <a:lnTo>
                    <a:pt x="6315003" y="8691"/>
                  </a:lnTo>
                  <a:lnTo>
                    <a:pt x="627202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3050" y="252222"/>
              <a:ext cx="6383020" cy="662940"/>
            </a:xfrm>
            <a:custGeom>
              <a:avLst/>
              <a:gdLst/>
              <a:ahLst/>
              <a:cxnLst/>
              <a:rect l="l" t="t" r="r" b="b"/>
              <a:pathLst>
                <a:path w="638302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6272022" y="0"/>
                  </a:lnTo>
                  <a:lnTo>
                    <a:pt x="6315003" y="8691"/>
                  </a:lnTo>
                  <a:lnTo>
                    <a:pt x="6350127" y="32385"/>
                  </a:lnTo>
                  <a:lnTo>
                    <a:pt x="6373820" y="67508"/>
                  </a:lnTo>
                  <a:lnTo>
                    <a:pt x="6382511" y="110489"/>
                  </a:lnTo>
                  <a:lnTo>
                    <a:pt x="6382511" y="552450"/>
                  </a:lnTo>
                  <a:lnTo>
                    <a:pt x="6373820" y="595431"/>
                  </a:lnTo>
                  <a:lnTo>
                    <a:pt x="6350126" y="630554"/>
                  </a:lnTo>
                  <a:lnTo>
                    <a:pt x="6315003" y="654248"/>
                  </a:lnTo>
                  <a:lnTo>
                    <a:pt x="6272022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4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98066" y="265633"/>
            <a:ext cx="570357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45" dirty="0">
                <a:solidFill>
                  <a:srgbClr val="FFFFFF"/>
                </a:solidFill>
                <a:latin typeface="Carlito"/>
                <a:cs typeface="Carlito"/>
              </a:rPr>
              <a:t>PARTIAL </a:t>
            </a:r>
            <a:r>
              <a:rPr sz="3300" b="0" spc="-10" dirty="0">
                <a:solidFill>
                  <a:srgbClr val="FFFFFF"/>
                </a:solidFill>
                <a:latin typeface="Carlito"/>
                <a:cs typeface="Carlito"/>
              </a:rPr>
              <a:t>THROMBOPLASTIN</a:t>
            </a:r>
            <a:r>
              <a:rPr sz="3300" b="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spc="-5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3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4108" y="216408"/>
            <a:ext cx="7760334" cy="1069975"/>
            <a:chOff x="864108" y="216408"/>
            <a:chExt cx="7760334" cy="1069975"/>
          </a:xfrm>
        </p:grpSpPr>
        <p:sp>
          <p:nvSpPr>
            <p:cNvPr id="3" name="object 3"/>
            <p:cNvSpPr/>
            <p:nvPr/>
          </p:nvSpPr>
          <p:spPr>
            <a:xfrm>
              <a:off x="877062" y="229362"/>
              <a:ext cx="7734300" cy="1043940"/>
            </a:xfrm>
            <a:custGeom>
              <a:avLst/>
              <a:gdLst/>
              <a:ahLst/>
              <a:cxnLst/>
              <a:rect l="l" t="t" r="r" b="b"/>
              <a:pathLst>
                <a:path w="7734300" h="1043940">
                  <a:moveTo>
                    <a:pt x="7560309" y="0"/>
                  </a:moveTo>
                  <a:lnTo>
                    <a:pt x="174002" y="0"/>
                  </a:lnTo>
                  <a:lnTo>
                    <a:pt x="127745" y="6211"/>
                  </a:lnTo>
                  <a:lnTo>
                    <a:pt x="86179" y="23744"/>
                  </a:lnTo>
                  <a:lnTo>
                    <a:pt x="50963" y="50942"/>
                  </a:lnTo>
                  <a:lnTo>
                    <a:pt x="23756" y="86153"/>
                  </a:lnTo>
                  <a:lnTo>
                    <a:pt x="6215" y="127720"/>
                  </a:lnTo>
                  <a:lnTo>
                    <a:pt x="0" y="173990"/>
                  </a:lnTo>
                  <a:lnTo>
                    <a:pt x="0" y="869950"/>
                  </a:lnTo>
                  <a:lnTo>
                    <a:pt x="6215" y="916219"/>
                  </a:lnTo>
                  <a:lnTo>
                    <a:pt x="23756" y="957786"/>
                  </a:lnTo>
                  <a:lnTo>
                    <a:pt x="50963" y="992997"/>
                  </a:lnTo>
                  <a:lnTo>
                    <a:pt x="86179" y="1020195"/>
                  </a:lnTo>
                  <a:lnTo>
                    <a:pt x="127745" y="1037728"/>
                  </a:lnTo>
                  <a:lnTo>
                    <a:pt x="174002" y="1043940"/>
                  </a:lnTo>
                  <a:lnTo>
                    <a:pt x="7560309" y="1043940"/>
                  </a:lnTo>
                  <a:lnTo>
                    <a:pt x="7606579" y="1037728"/>
                  </a:lnTo>
                  <a:lnTo>
                    <a:pt x="7648146" y="1020195"/>
                  </a:lnTo>
                  <a:lnTo>
                    <a:pt x="7683357" y="992997"/>
                  </a:lnTo>
                  <a:lnTo>
                    <a:pt x="7710555" y="957786"/>
                  </a:lnTo>
                  <a:lnTo>
                    <a:pt x="7728088" y="916219"/>
                  </a:lnTo>
                  <a:lnTo>
                    <a:pt x="7734300" y="869950"/>
                  </a:lnTo>
                  <a:lnTo>
                    <a:pt x="7734300" y="173990"/>
                  </a:lnTo>
                  <a:lnTo>
                    <a:pt x="7728088" y="127720"/>
                  </a:lnTo>
                  <a:lnTo>
                    <a:pt x="7710555" y="86153"/>
                  </a:lnTo>
                  <a:lnTo>
                    <a:pt x="7683357" y="50942"/>
                  </a:lnTo>
                  <a:lnTo>
                    <a:pt x="7648146" y="23744"/>
                  </a:lnTo>
                  <a:lnTo>
                    <a:pt x="7606579" y="6211"/>
                  </a:lnTo>
                  <a:lnTo>
                    <a:pt x="756030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7062" y="229362"/>
              <a:ext cx="7734300" cy="1043940"/>
            </a:xfrm>
            <a:custGeom>
              <a:avLst/>
              <a:gdLst/>
              <a:ahLst/>
              <a:cxnLst/>
              <a:rect l="l" t="t" r="r" b="b"/>
              <a:pathLst>
                <a:path w="7734300" h="1043940">
                  <a:moveTo>
                    <a:pt x="0" y="173990"/>
                  </a:moveTo>
                  <a:lnTo>
                    <a:pt x="6215" y="127720"/>
                  </a:lnTo>
                  <a:lnTo>
                    <a:pt x="23756" y="86153"/>
                  </a:lnTo>
                  <a:lnTo>
                    <a:pt x="50963" y="50942"/>
                  </a:lnTo>
                  <a:lnTo>
                    <a:pt x="86179" y="23744"/>
                  </a:lnTo>
                  <a:lnTo>
                    <a:pt x="127745" y="6211"/>
                  </a:lnTo>
                  <a:lnTo>
                    <a:pt x="174002" y="0"/>
                  </a:lnTo>
                  <a:lnTo>
                    <a:pt x="7560309" y="0"/>
                  </a:lnTo>
                  <a:lnTo>
                    <a:pt x="7606579" y="6211"/>
                  </a:lnTo>
                  <a:lnTo>
                    <a:pt x="7648146" y="23744"/>
                  </a:lnTo>
                  <a:lnTo>
                    <a:pt x="7683357" y="50942"/>
                  </a:lnTo>
                  <a:lnTo>
                    <a:pt x="7710555" y="86153"/>
                  </a:lnTo>
                  <a:lnTo>
                    <a:pt x="7728088" y="127720"/>
                  </a:lnTo>
                  <a:lnTo>
                    <a:pt x="7734300" y="173990"/>
                  </a:lnTo>
                  <a:lnTo>
                    <a:pt x="7734300" y="869950"/>
                  </a:lnTo>
                  <a:lnTo>
                    <a:pt x="7728088" y="916219"/>
                  </a:lnTo>
                  <a:lnTo>
                    <a:pt x="7710555" y="957786"/>
                  </a:lnTo>
                  <a:lnTo>
                    <a:pt x="7683357" y="992997"/>
                  </a:lnTo>
                  <a:lnTo>
                    <a:pt x="7648146" y="1020195"/>
                  </a:lnTo>
                  <a:lnTo>
                    <a:pt x="7606579" y="1037728"/>
                  </a:lnTo>
                  <a:lnTo>
                    <a:pt x="7560309" y="1043940"/>
                  </a:lnTo>
                  <a:lnTo>
                    <a:pt x="174002" y="1043940"/>
                  </a:lnTo>
                  <a:lnTo>
                    <a:pt x="127745" y="1037728"/>
                  </a:lnTo>
                  <a:lnTo>
                    <a:pt x="86179" y="1020195"/>
                  </a:lnTo>
                  <a:lnTo>
                    <a:pt x="50963" y="992997"/>
                  </a:lnTo>
                  <a:lnTo>
                    <a:pt x="23756" y="957786"/>
                  </a:lnTo>
                  <a:lnTo>
                    <a:pt x="6215" y="916219"/>
                  </a:lnTo>
                  <a:lnTo>
                    <a:pt x="0" y="869950"/>
                  </a:lnTo>
                  <a:lnTo>
                    <a:pt x="0" y="17399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3795" y="93253"/>
            <a:ext cx="7122159" cy="11398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147060">
              <a:lnSpc>
                <a:spcPct val="124700"/>
              </a:lnSpc>
              <a:spcBef>
                <a:spcPts val="70"/>
              </a:spcBef>
            </a:pPr>
            <a:r>
              <a:rPr sz="2900" dirty="0">
                <a:solidFill>
                  <a:srgbClr val="FFFFFF"/>
                </a:solidFill>
              </a:rPr>
              <a:t>INR:  </a:t>
            </a:r>
            <a:r>
              <a:rPr sz="2900" spc="-15" dirty="0"/>
              <a:t>INTERNATIONAL </a:t>
            </a:r>
            <a:r>
              <a:rPr sz="2900" dirty="0"/>
              <a:t>NORMALIZED</a:t>
            </a:r>
            <a:r>
              <a:rPr sz="2900" spc="-200" dirty="0"/>
              <a:t> </a:t>
            </a:r>
            <a:r>
              <a:rPr sz="3000" spc="-45" dirty="0"/>
              <a:t>RATIO</a:t>
            </a:r>
            <a:endParaRPr sz="3000"/>
          </a:p>
        </p:txBody>
      </p:sp>
      <p:grpSp>
        <p:nvGrpSpPr>
          <p:cNvPr id="6" name="object 6"/>
          <p:cNvGrpSpPr/>
          <p:nvPr/>
        </p:nvGrpSpPr>
        <p:grpSpPr>
          <a:xfrm>
            <a:off x="181355" y="1725167"/>
            <a:ext cx="8857615" cy="2304415"/>
            <a:chOff x="181355" y="1725167"/>
            <a:chExt cx="8857615" cy="2304415"/>
          </a:xfrm>
        </p:grpSpPr>
        <p:sp>
          <p:nvSpPr>
            <p:cNvPr id="7" name="object 7"/>
            <p:cNvSpPr/>
            <p:nvPr/>
          </p:nvSpPr>
          <p:spPr>
            <a:xfrm>
              <a:off x="181355" y="1725167"/>
              <a:ext cx="8857488" cy="23042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5843" y="1975103"/>
              <a:ext cx="8665464" cy="18943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8599" y="1752599"/>
              <a:ext cx="8763000" cy="2209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8599" y="1752599"/>
              <a:ext cx="8763000" cy="2209800"/>
            </a:xfrm>
            <a:custGeom>
              <a:avLst/>
              <a:gdLst/>
              <a:ahLst/>
              <a:cxnLst/>
              <a:rect l="l" t="t" r="r" b="b"/>
              <a:pathLst>
                <a:path w="8763000" h="2209800">
                  <a:moveTo>
                    <a:pt x="368312" y="0"/>
                  </a:moveTo>
                  <a:lnTo>
                    <a:pt x="8394700" y="0"/>
                  </a:lnTo>
                  <a:lnTo>
                    <a:pt x="8763000" y="368300"/>
                  </a:lnTo>
                  <a:lnTo>
                    <a:pt x="8763000" y="1830324"/>
                  </a:lnTo>
                  <a:lnTo>
                    <a:pt x="8383524" y="2209800"/>
                  </a:lnTo>
                  <a:lnTo>
                    <a:pt x="379463" y="2209800"/>
                  </a:lnTo>
                  <a:lnTo>
                    <a:pt x="0" y="1830324"/>
                  </a:lnTo>
                  <a:lnTo>
                    <a:pt x="0" y="368300"/>
                  </a:lnTo>
                  <a:lnTo>
                    <a:pt x="368312" y="0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7230" y="2069973"/>
            <a:ext cx="822642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3025" algn="just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The </a:t>
            </a:r>
            <a:r>
              <a:rPr sz="2500" b="1" spc="-5" dirty="0">
                <a:latin typeface="Times New Roman"/>
                <a:cs typeface="Times New Roman"/>
              </a:rPr>
              <a:t>International </a:t>
            </a:r>
            <a:r>
              <a:rPr sz="2500" b="1" dirty="0">
                <a:latin typeface="Times New Roman"/>
                <a:cs typeface="Times New Roman"/>
              </a:rPr>
              <a:t>Normalised </a:t>
            </a:r>
            <a:r>
              <a:rPr sz="2500" b="1" spc="-5" dirty="0">
                <a:latin typeface="Times New Roman"/>
                <a:cs typeface="Times New Roman"/>
              </a:rPr>
              <a:t>Ratio </a:t>
            </a:r>
            <a:r>
              <a:rPr sz="2500" spc="-5" dirty="0">
                <a:latin typeface="Times New Roman"/>
                <a:cs typeface="Times New Roman"/>
              </a:rPr>
              <a:t>(</a:t>
            </a:r>
            <a:r>
              <a:rPr sz="2500" b="1" spc="-5" dirty="0">
                <a:latin typeface="Times New Roman"/>
                <a:cs typeface="Times New Roman"/>
              </a:rPr>
              <a:t>INR</a:t>
            </a:r>
            <a:r>
              <a:rPr sz="2500" spc="-5" dirty="0">
                <a:latin typeface="Times New Roman"/>
                <a:cs typeface="Times New Roman"/>
              </a:rPr>
              <a:t>) is a </a:t>
            </a:r>
            <a:r>
              <a:rPr sz="2500" dirty="0">
                <a:latin typeface="Times New Roman"/>
                <a:cs typeface="Times New Roman"/>
              </a:rPr>
              <a:t>laboratory  </a:t>
            </a:r>
            <a:r>
              <a:rPr sz="2500" b="1" spc="-5" dirty="0">
                <a:latin typeface="Times New Roman"/>
                <a:cs typeface="Times New Roman"/>
              </a:rPr>
              <a:t>measurement </a:t>
            </a:r>
            <a:r>
              <a:rPr sz="2500" spc="-5" dirty="0">
                <a:latin typeface="Times New Roman"/>
                <a:cs typeface="Times New Roman"/>
              </a:rPr>
              <a:t>of how </a:t>
            </a:r>
            <a:r>
              <a:rPr sz="2500" dirty="0">
                <a:latin typeface="Times New Roman"/>
                <a:cs typeface="Times New Roman"/>
              </a:rPr>
              <a:t>long </a:t>
            </a:r>
            <a:r>
              <a:rPr sz="2500" spc="-5" dirty="0">
                <a:latin typeface="Times New Roman"/>
                <a:cs typeface="Times New Roman"/>
              </a:rPr>
              <a:t>it </a:t>
            </a:r>
            <a:r>
              <a:rPr sz="2500" dirty="0">
                <a:latin typeface="Times New Roman"/>
                <a:cs typeface="Times New Roman"/>
              </a:rPr>
              <a:t>takes </a:t>
            </a:r>
            <a:r>
              <a:rPr sz="2500" spc="-5" dirty="0">
                <a:latin typeface="Times New Roman"/>
                <a:cs typeface="Times New Roman"/>
              </a:rPr>
              <a:t>blood to </a:t>
            </a:r>
            <a:r>
              <a:rPr sz="2500" dirty="0">
                <a:latin typeface="Times New Roman"/>
                <a:cs typeface="Times New Roman"/>
              </a:rPr>
              <a:t>form </a:t>
            </a:r>
            <a:r>
              <a:rPr sz="2500" spc="-5" dirty="0">
                <a:latin typeface="Times New Roman"/>
                <a:cs typeface="Times New Roman"/>
              </a:rPr>
              <a:t>a </a:t>
            </a:r>
            <a:r>
              <a:rPr sz="2500" dirty="0">
                <a:latin typeface="Times New Roman"/>
                <a:cs typeface="Times New Roman"/>
              </a:rPr>
              <a:t>clot. </a:t>
            </a:r>
            <a:r>
              <a:rPr sz="2500" spc="-5" dirty="0">
                <a:latin typeface="Times New Roman"/>
                <a:cs typeface="Times New Roman"/>
              </a:rPr>
              <a:t>It </a:t>
            </a:r>
            <a:r>
              <a:rPr sz="2500" spc="5" dirty="0">
                <a:latin typeface="Times New Roman"/>
                <a:cs typeface="Times New Roman"/>
              </a:rPr>
              <a:t>is  </a:t>
            </a:r>
            <a:r>
              <a:rPr sz="2500" spc="-5" dirty="0">
                <a:latin typeface="Times New Roman"/>
                <a:cs typeface="Times New Roman"/>
              </a:rPr>
              <a:t>used to </a:t>
            </a:r>
            <a:r>
              <a:rPr sz="2500" dirty="0">
                <a:latin typeface="Times New Roman"/>
                <a:cs typeface="Times New Roman"/>
              </a:rPr>
              <a:t>determine the </a:t>
            </a:r>
            <a:r>
              <a:rPr sz="2500" spc="-10" dirty="0">
                <a:latin typeface="Times New Roman"/>
                <a:cs typeface="Times New Roman"/>
              </a:rPr>
              <a:t>effects </a:t>
            </a:r>
            <a:r>
              <a:rPr sz="2500" dirty="0">
                <a:latin typeface="Times New Roman"/>
                <a:cs typeface="Times New Roman"/>
              </a:rPr>
              <a:t>of </a:t>
            </a:r>
            <a:r>
              <a:rPr sz="2500" b="1" spc="-5" dirty="0">
                <a:latin typeface="Times New Roman"/>
                <a:cs typeface="Times New Roman"/>
              </a:rPr>
              <a:t>oral anticoagulants </a:t>
            </a:r>
            <a:r>
              <a:rPr sz="2500" spc="-5" dirty="0">
                <a:latin typeface="Times New Roman"/>
                <a:cs typeface="Times New Roman"/>
              </a:rPr>
              <a:t>on the  clotting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system.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0040" y="4378452"/>
            <a:ext cx="8582025" cy="2028825"/>
            <a:chOff x="320040" y="4378452"/>
            <a:chExt cx="8582025" cy="2028825"/>
          </a:xfrm>
        </p:grpSpPr>
        <p:sp>
          <p:nvSpPr>
            <p:cNvPr id="13" name="object 13"/>
            <p:cNvSpPr/>
            <p:nvPr/>
          </p:nvSpPr>
          <p:spPr>
            <a:xfrm>
              <a:off x="320040" y="4378452"/>
              <a:ext cx="8581644" cy="20284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232" y="4492752"/>
              <a:ext cx="8316468" cy="18943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762" y="4420362"/>
              <a:ext cx="8458200" cy="1905000"/>
            </a:xfrm>
            <a:custGeom>
              <a:avLst/>
              <a:gdLst/>
              <a:ahLst/>
              <a:cxnLst/>
              <a:rect l="l" t="t" r="r" b="b"/>
              <a:pathLst>
                <a:path w="8458200" h="1905000">
                  <a:moveTo>
                    <a:pt x="8140700" y="0"/>
                  </a:moveTo>
                  <a:lnTo>
                    <a:pt x="317500" y="0"/>
                  </a:lnTo>
                  <a:lnTo>
                    <a:pt x="270582" y="3441"/>
                  </a:lnTo>
                  <a:lnTo>
                    <a:pt x="225802" y="13439"/>
                  </a:lnTo>
                  <a:lnTo>
                    <a:pt x="183650" y="29503"/>
                  </a:lnTo>
                  <a:lnTo>
                    <a:pt x="144618" y="51141"/>
                  </a:lnTo>
                  <a:lnTo>
                    <a:pt x="109197" y="77865"/>
                  </a:lnTo>
                  <a:lnTo>
                    <a:pt x="77877" y="109181"/>
                  </a:lnTo>
                  <a:lnTo>
                    <a:pt x="51151" y="144601"/>
                  </a:lnTo>
                  <a:lnTo>
                    <a:pt x="29509" y="183634"/>
                  </a:lnTo>
                  <a:lnTo>
                    <a:pt x="13442" y="225788"/>
                  </a:lnTo>
                  <a:lnTo>
                    <a:pt x="3442" y="270573"/>
                  </a:lnTo>
                  <a:lnTo>
                    <a:pt x="0" y="317500"/>
                  </a:lnTo>
                  <a:lnTo>
                    <a:pt x="0" y="1587487"/>
                  </a:lnTo>
                  <a:lnTo>
                    <a:pt x="3442" y="1634407"/>
                  </a:lnTo>
                  <a:lnTo>
                    <a:pt x="13442" y="1679190"/>
                  </a:lnTo>
                  <a:lnTo>
                    <a:pt x="29509" y="1721344"/>
                  </a:lnTo>
                  <a:lnTo>
                    <a:pt x="51151" y="1760378"/>
                  </a:lnTo>
                  <a:lnTo>
                    <a:pt x="77877" y="1795800"/>
                  </a:lnTo>
                  <a:lnTo>
                    <a:pt x="109197" y="1827120"/>
                  </a:lnTo>
                  <a:lnTo>
                    <a:pt x="144618" y="1853847"/>
                  </a:lnTo>
                  <a:lnTo>
                    <a:pt x="183650" y="1875490"/>
                  </a:lnTo>
                  <a:lnTo>
                    <a:pt x="225802" y="1891557"/>
                  </a:lnTo>
                  <a:lnTo>
                    <a:pt x="270582" y="1901557"/>
                  </a:lnTo>
                  <a:lnTo>
                    <a:pt x="317500" y="1905000"/>
                  </a:lnTo>
                  <a:lnTo>
                    <a:pt x="8140700" y="1905000"/>
                  </a:lnTo>
                  <a:lnTo>
                    <a:pt x="8187626" y="1901557"/>
                  </a:lnTo>
                  <a:lnTo>
                    <a:pt x="8232411" y="1891557"/>
                  </a:lnTo>
                  <a:lnTo>
                    <a:pt x="8274565" y="1875490"/>
                  </a:lnTo>
                  <a:lnTo>
                    <a:pt x="8313598" y="1853847"/>
                  </a:lnTo>
                  <a:lnTo>
                    <a:pt x="8349018" y="1827120"/>
                  </a:lnTo>
                  <a:lnTo>
                    <a:pt x="8380334" y="1795800"/>
                  </a:lnTo>
                  <a:lnTo>
                    <a:pt x="8407058" y="1760378"/>
                  </a:lnTo>
                  <a:lnTo>
                    <a:pt x="8428696" y="1721344"/>
                  </a:lnTo>
                  <a:lnTo>
                    <a:pt x="8444760" y="1679190"/>
                  </a:lnTo>
                  <a:lnTo>
                    <a:pt x="8454758" y="1634407"/>
                  </a:lnTo>
                  <a:lnTo>
                    <a:pt x="8458200" y="1587487"/>
                  </a:lnTo>
                  <a:lnTo>
                    <a:pt x="8458200" y="317500"/>
                  </a:lnTo>
                  <a:lnTo>
                    <a:pt x="8454758" y="270573"/>
                  </a:lnTo>
                  <a:lnTo>
                    <a:pt x="8444760" y="225788"/>
                  </a:lnTo>
                  <a:lnTo>
                    <a:pt x="8428696" y="183634"/>
                  </a:lnTo>
                  <a:lnTo>
                    <a:pt x="8407058" y="144601"/>
                  </a:lnTo>
                  <a:lnTo>
                    <a:pt x="8380334" y="109181"/>
                  </a:lnTo>
                  <a:lnTo>
                    <a:pt x="8349018" y="77865"/>
                  </a:lnTo>
                  <a:lnTo>
                    <a:pt x="8313598" y="51141"/>
                  </a:lnTo>
                  <a:lnTo>
                    <a:pt x="8274565" y="29503"/>
                  </a:lnTo>
                  <a:lnTo>
                    <a:pt x="8232411" y="13439"/>
                  </a:lnTo>
                  <a:lnTo>
                    <a:pt x="8187626" y="3441"/>
                  </a:lnTo>
                  <a:lnTo>
                    <a:pt x="814070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1762" y="4420362"/>
              <a:ext cx="8458200" cy="1905000"/>
            </a:xfrm>
            <a:custGeom>
              <a:avLst/>
              <a:gdLst/>
              <a:ahLst/>
              <a:cxnLst/>
              <a:rect l="l" t="t" r="r" b="b"/>
              <a:pathLst>
                <a:path w="8458200" h="1905000">
                  <a:moveTo>
                    <a:pt x="0" y="317500"/>
                  </a:moveTo>
                  <a:lnTo>
                    <a:pt x="3442" y="270573"/>
                  </a:lnTo>
                  <a:lnTo>
                    <a:pt x="13442" y="225788"/>
                  </a:lnTo>
                  <a:lnTo>
                    <a:pt x="29509" y="183634"/>
                  </a:lnTo>
                  <a:lnTo>
                    <a:pt x="51151" y="144601"/>
                  </a:lnTo>
                  <a:lnTo>
                    <a:pt x="77877" y="109181"/>
                  </a:lnTo>
                  <a:lnTo>
                    <a:pt x="109197" y="77865"/>
                  </a:lnTo>
                  <a:lnTo>
                    <a:pt x="144618" y="51141"/>
                  </a:lnTo>
                  <a:lnTo>
                    <a:pt x="183650" y="29503"/>
                  </a:lnTo>
                  <a:lnTo>
                    <a:pt x="225802" y="13439"/>
                  </a:lnTo>
                  <a:lnTo>
                    <a:pt x="270582" y="3441"/>
                  </a:lnTo>
                  <a:lnTo>
                    <a:pt x="317500" y="0"/>
                  </a:lnTo>
                  <a:lnTo>
                    <a:pt x="8140700" y="0"/>
                  </a:lnTo>
                  <a:lnTo>
                    <a:pt x="8187626" y="3441"/>
                  </a:lnTo>
                  <a:lnTo>
                    <a:pt x="8232411" y="13439"/>
                  </a:lnTo>
                  <a:lnTo>
                    <a:pt x="8274565" y="29503"/>
                  </a:lnTo>
                  <a:lnTo>
                    <a:pt x="8313598" y="51141"/>
                  </a:lnTo>
                  <a:lnTo>
                    <a:pt x="8349018" y="77865"/>
                  </a:lnTo>
                  <a:lnTo>
                    <a:pt x="8380334" y="109181"/>
                  </a:lnTo>
                  <a:lnTo>
                    <a:pt x="8407058" y="144601"/>
                  </a:lnTo>
                  <a:lnTo>
                    <a:pt x="8428696" y="183634"/>
                  </a:lnTo>
                  <a:lnTo>
                    <a:pt x="8444760" y="225788"/>
                  </a:lnTo>
                  <a:lnTo>
                    <a:pt x="8454758" y="270573"/>
                  </a:lnTo>
                  <a:lnTo>
                    <a:pt x="8458200" y="317500"/>
                  </a:lnTo>
                  <a:lnTo>
                    <a:pt x="8458200" y="1587487"/>
                  </a:lnTo>
                  <a:lnTo>
                    <a:pt x="8454758" y="1634407"/>
                  </a:lnTo>
                  <a:lnTo>
                    <a:pt x="8444760" y="1679190"/>
                  </a:lnTo>
                  <a:lnTo>
                    <a:pt x="8428696" y="1721344"/>
                  </a:lnTo>
                  <a:lnTo>
                    <a:pt x="8407058" y="1760378"/>
                  </a:lnTo>
                  <a:lnTo>
                    <a:pt x="8380334" y="1795800"/>
                  </a:lnTo>
                  <a:lnTo>
                    <a:pt x="8349018" y="1827120"/>
                  </a:lnTo>
                  <a:lnTo>
                    <a:pt x="8313598" y="1853847"/>
                  </a:lnTo>
                  <a:lnTo>
                    <a:pt x="8274565" y="1875490"/>
                  </a:lnTo>
                  <a:lnTo>
                    <a:pt x="8232411" y="1891557"/>
                  </a:lnTo>
                  <a:lnTo>
                    <a:pt x="8187626" y="1901557"/>
                  </a:lnTo>
                  <a:lnTo>
                    <a:pt x="8140700" y="1905000"/>
                  </a:lnTo>
                  <a:lnTo>
                    <a:pt x="317500" y="1905000"/>
                  </a:lnTo>
                  <a:lnTo>
                    <a:pt x="270582" y="1901557"/>
                  </a:lnTo>
                  <a:lnTo>
                    <a:pt x="225802" y="1891557"/>
                  </a:lnTo>
                  <a:lnTo>
                    <a:pt x="183650" y="1875490"/>
                  </a:lnTo>
                  <a:lnTo>
                    <a:pt x="144618" y="1853847"/>
                  </a:lnTo>
                  <a:lnTo>
                    <a:pt x="109197" y="1827120"/>
                  </a:lnTo>
                  <a:lnTo>
                    <a:pt x="77877" y="1795800"/>
                  </a:lnTo>
                  <a:lnTo>
                    <a:pt x="51151" y="1760378"/>
                  </a:lnTo>
                  <a:lnTo>
                    <a:pt x="29509" y="1721344"/>
                  </a:lnTo>
                  <a:lnTo>
                    <a:pt x="13442" y="1679190"/>
                  </a:lnTo>
                  <a:lnTo>
                    <a:pt x="3442" y="1634407"/>
                  </a:lnTo>
                  <a:lnTo>
                    <a:pt x="0" y="1587487"/>
                  </a:lnTo>
                  <a:lnTo>
                    <a:pt x="0" y="3175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52704" y="4587316"/>
            <a:ext cx="7805420" cy="1550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It is the ratio of </a:t>
            </a:r>
            <a:r>
              <a:rPr sz="2500" spc="-20" dirty="0">
                <a:latin typeface="Times New Roman"/>
                <a:cs typeface="Times New Roman"/>
              </a:rPr>
              <a:t>Patient’s </a:t>
            </a:r>
            <a:r>
              <a:rPr sz="2500" spc="-5" dirty="0">
                <a:latin typeface="Times New Roman"/>
                <a:cs typeface="Times New Roman"/>
              </a:rPr>
              <a:t>Prothrombin </a:t>
            </a:r>
            <a:r>
              <a:rPr sz="2500" spc="-30" dirty="0">
                <a:latin typeface="Times New Roman"/>
                <a:cs typeface="Times New Roman"/>
              </a:rPr>
              <a:t>Time </a:t>
            </a:r>
            <a:r>
              <a:rPr sz="2500" spc="-5" dirty="0">
                <a:latin typeface="Times New Roman"/>
                <a:cs typeface="Times New Roman"/>
              </a:rPr>
              <a:t>to that of normal  Prothrombin</a:t>
            </a:r>
            <a:r>
              <a:rPr sz="2500" spc="6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time.</a:t>
            </a: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287905" algn="l"/>
              </a:tabLst>
            </a:pPr>
            <a:r>
              <a:rPr sz="2500" b="1" spc="-5" dirty="0">
                <a:latin typeface="Times New Roman"/>
                <a:cs typeface="Times New Roman"/>
              </a:rPr>
              <a:t>INR=</a:t>
            </a:r>
            <a:r>
              <a:rPr sz="2500" b="1" u="heavy" spc="5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Patient`s	PT</a:t>
            </a:r>
            <a:endParaRPr sz="25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500" b="1" spc="-5" dirty="0">
                <a:latin typeface="Times New Roman"/>
                <a:cs typeface="Times New Roman"/>
              </a:rPr>
              <a:t>Normal</a:t>
            </a:r>
            <a:r>
              <a:rPr sz="2500" b="1" spc="1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PT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355" y="182879"/>
            <a:ext cx="8857615" cy="3039110"/>
            <a:chOff x="181355" y="182879"/>
            <a:chExt cx="8857615" cy="3039110"/>
          </a:xfrm>
        </p:grpSpPr>
        <p:sp>
          <p:nvSpPr>
            <p:cNvPr id="3" name="object 3"/>
            <p:cNvSpPr/>
            <p:nvPr/>
          </p:nvSpPr>
          <p:spPr>
            <a:xfrm>
              <a:off x="181355" y="201167"/>
              <a:ext cx="8857488" cy="2913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9184" y="182879"/>
              <a:ext cx="8560308" cy="30388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599" y="228599"/>
              <a:ext cx="87630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599" y="228599"/>
              <a:ext cx="8763000" cy="2819400"/>
            </a:xfrm>
            <a:custGeom>
              <a:avLst/>
              <a:gdLst/>
              <a:ahLst/>
              <a:cxnLst/>
              <a:rect l="l" t="t" r="r" b="b"/>
              <a:pathLst>
                <a:path w="8763000" h="2819400">
                  <a:moveTo>
                    <a:pt x="469912" y="0"/>
                  </a:moveTo>
                  <a:lnTo>
                    <a:pt x="8293100" y="0"/>
                  </a:lnTo>
                  <a:lnTo>
                    <a:pt x="8763000" y="469900"/>
                  </a:lnTo>
                  <a:lnTo>
                    <a:pt x="8763000" y="2335276"/>
                  </a:lnTo>
                  <a:lnTo>
                    <a:pt x="8278876" y="2819400"/>
                  </a:lnTo>
                  <a:lnTo>
                    <a:pt x="484149" y="2819400"/>
                  </a:lnTo>
                  <a:lnTo>
                    <a:pt x="0" y="2335276"/>
                  </a:lnTo>
                  <a:lnTo>
                    <a:pt x="0" y="469900"/>
                  </a:lnTo>
                  <a:lnTo>
                    <a:pt x="469912" y="0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9655" y="278129"/>
            <a:ext cx="8119745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74015" algn="l"/>
              </a:tabLst>
            </a:pPr>
            <a:r>
              <a:rPr sz="2500" spc="-5" dirty="0">
                <a:latin typeface="Times New Roman"/>
                <a:cs typeface="Times New Roman"/>
              </a:rPr>
              <a:t>It should be </a:t>
            </a:r>
            <a:r>
              <a:rPr sz="2500" dirty="0">
                <a:latin typeface="Times New Roman"/>
                <a:cs typeface="Times New Roman"/>
              </a:rPr>
              <a:t>noted that </a:t>
            </a:r>
            <a:r>
              <a:rPr sz="2500" spc="-5" dirty="0">
                <a:latin typeface="Times New Roman"/>
                <a:cs typeface="Times New Roman"/>
              </a:rPr>
              <a:t>INR is used to </a:t>
            </a:r>
            <a:r>
              <a:rPr sz="2500" dirty="0">
                <a:latin typeface="Times New Roman"/>
                <a:cs typeface="Times New Roman"/>
              </a:rPr>
              <a:t>monitor </a:t>
            </a:r>
            <a:r>
              <a:rPr sz="2500" spc="-5" dirty="0">
                <a:latin typeface="Times New Roman"/>
                <a:cs typeface="Times New Roman"/>
              </a:rPr>
              <a:t>Anti  coagulant </a:t>
            </a:r>
            <a:r>
              <a:rPr sz="2500" dirty="0">
                <a:latin typeface="Times New Roman"/>
                <a:cs typeface="Times New Roman"/>
              </a:rPr>
              <a:t>therapy </a:t>
            </a:r>
            <a:r>
              <a:rPr sz="2500" spc="-5" dirty="0">
                <a:latin typeface="Times New Roman"/>
                <a:cs typeface="Times New Roman"/>
              </a:rPr>
              <a:t>&amp;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NOT</a:t>
            </a:r>
            <a:r>
              <a:rPr sz="2500" b="1" spc="-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be </a:t>
            </a:r>
            <a:r>
              <a:rPr sz="2500" dirty="0">
                <a:latin typeface="Times New Roman"/>
                <a:cs typeface="Times New Roman"/>
              </a:rPr>
              <a:t>used </a:t>
            </a:r>
            <a:r>
              <a:rPr sz="2500" spc="-5" dirty="0">
                <a:latin typeface="Times New Roman"/>
                <a:cs typeface="Times New Roman"/>
              </a:rPr>
              <a:t>as coagulation </a:t>
            </a:r>
            <a:r>
              <a:rPr sz="2500" dirty="0">
                <a:latin typeface="Times New Roman"/>
                <a:cs typeface="Times New Roman"/>
              </a:rPr>
              <a:t>screening  </a:t>
            </a:r>
            <a:r>
              <a:rPr sz="2500" spc="-5" dirty="0">
                <a:latin typeface="Times New Roman"/>
                <a:cs typeface="Times New Roman"/>
              </a:rPr>
              <a:t>test</a:t>
            </a:r>
            <a:endParaRPr sz="25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Font typeface="Wingdings"/>
              <a:buChar char=""/>
              <a:tabLst>
                <a:tab pos="374015" algn="l"/>
              </a:tabLst>
            </a:pPr>
            <a:r>
              <a:rPr sz="2500" spc="-5" dirty="0">
                <a:latin typeface="Times New Roman"/>
                <a:cs typeface="Times New Roman"/>
              </a:rPr>
              <a:t>INR </a:t>
            </a:r>
            <a:r>
              <a:rPr sz="2500" dirty="0">
                <a:latin typeface="Times New Roman"/>
                <a:cs typeface="Times New Roman"/>
              </a:rPr>
              <a:t>values of </a:t>
            </a:r>
            <a:r>
              <a:rPr sz="2500" spc="-5" dirty="0">
                <a:latin typeface="Times New Roman"/>
                <a:cs typeface="Times New Roman"/>
              </a:rPr>
              <a:t>5.0 </a:t>
            </a:r>
            <a:r>
              <a:rPr sz="2500" dirty="0">
                <a:latin typeface="Times New Roman"/>
                <a:cs typeface="Times New Roman"/>
              </a:rPr>
              <a:t>or greater </a:t>
            </a:r>
            <a:r>
              <a:rPr sz="25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indicate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serious risk of  spontaneous bleeding</a:t>
            </a:r>
            <a:r>
              <a:rPr sz="2500" b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episodes.</a:t>
            </a:r>
            <a:endParaRPr sz="2500">
              <a:latin typeface="Times New Roman"/>
              <a:cs typeface="Times New Roman"/>
            </a:endParaRPr>
          </a:p>
          <a:p>
            <a:pPr marL="295275" indent="-283210" algn="just">
              <a:lnSpc>
                <a:spcPct val="100000"/>
              </a:lnSpc>
              <a:buFont typeface="Wingdings"/>
              <a:buChar char=""/>
              <a:tabLst>
                <a:tab pos="295910" algn="l"/>
              </a:tabLst>
            </a:pP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NORMAL RANGE:</a:t>
            </a:r>
            <a:r>
              <a:rPr sz="2500" b="1" spc="-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0.8-1.2 (No anticoagulant</a:t>
            </a:r>
            <a:r>
              <a:rPr sz="2500" spc="-3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therapy)</a:t>
            </a:r>
            <a:endParaRPr sz="2500">
              <a:latin typeface="Times New Roman"/>
              <a:cs typeface="Times New Roman"/>
            </a:endParaRPr>
          </a:p>
          <a:p>
            <a:pPr marL="3231515" algn="just">
              <a:lnSpc>
                <a:spcPct val="100000"/>
              </a:lnSpc>
            </a:pPr>
            <a:r>
              <a:rPr sz="2500" spc="-5" dirty="0">
                <a:latin typeface="Times New Roman"/>
                <a:cs typeface="Times New Roman"/>
              </a:rPr>
              <a:t>02-03 (On anticoagulant</a:t>
            </a:r>
            <a:r>
              <a:rPr sz="2500" spc="8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therapy)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43592" y="3317684"/>
            <a:ext cx="5586095" cy="783590"/>
            <a:chOff x="3343592" y="3317684"/>
            <a:chExt cx="5586095" cy="783590"/>
          </a:xfrm>
        </p:grpSpPr>
        <p:sp>
          <p:nvSpPr>
            <p:cNvPr id="9" name="object 9"/>
            <p:cNvSpPr/>
            <p:nvPr/>
          </p:nvSpPr>
          <p:spPr>
            <a:xfrm>
              <a:off x="3356609" y="3330701"/>
              <a:ext cx="5560060" cy="757555"/>
            </a:xfrm>
            <a:custGeom>
              <a:avLst/>
              <a:gdLst/>
              <a:ahLst/>
              <a:cxnLst/>
              <a:rect l="l" t="t" r="r" b="b"/>
              <a:pathLst>
                <a:path w="5560059" h="757554">
                  <a:moveTo>
                    <a:pt x="5433314" y="0"/>
                  </a:moveTo>
                  <a:lnTo>
                    <a:pt x="0" y="0"/>
                  </a:lnTo>
                  <a:lnTo>
                    <a:pt x="0" y="757428"/>
                  </a:lnTo>
                  <a:lnTo>
                    <a:pt x="5433314" y="757428"/>
                  </a:lnTo>
                  <a:lnTo>
                    <a:pt x="5482453" y="747508"/>
                  </a:lnTo>
                  <a:lnTo>
                    <a:pt x="5522579" y="720455"/>
                  </a:lnTo>
                  <a:lnTo>
                    <a:pt x="5549632" y="680329"/>
                  </a:lnTo>
                  <a:lnTo>
                    <a:pt x="5559551" y="631190"/>
                  </a:lnTo>
                  <a:lnTo>
                    <a:pt x="5559551" y="126237"/>
                  </a:lnTo>
                  <a:lnTo>
                    <a:pt x="5549632" y="77098"/>
                  </a:lnTo>
                  <a:lnTo>
                    <a:pt x="5522579" y="36972"/>
                  </a:lnTo>
                  <a:lnTo>
                    <a:pt x="5482453" y="9919"/>
                  </a:lnTo>
                  <a:lnTo>
                    <a:pt x="5433314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6609" y="3330701"/>
              <a:ext cx="5560060" cy="757555"/>
            </a:xfrm>
            <a:custGeom>
              <a:avLst/>
              <a:gdLst/>
              <a:ahLst/>
              <a:cxnLst/>
              <a:rect l="l" t="t" r="r" b="b"/>
              <a:pathLst>
                <a:path w="5560059" h="757554">
                  <a:moveTo>
                    <a:pt x="5559551" y="126237"/>
                  </a:moveTo>
                  <a:lnTo>
                    <a:pt x="5559551" y="631190"/>
                  </a:lnTo>
                  <a:lnTo>
                    <a:pt x="5549632" y="680329"/>
                  </a:lnTo>
                  <a:lnTo>
                    <a:pt x="5522579" y="720455"/>
                  </a:lnTo>
                  <a:lnTo>
                    <a:pt x="5482453" y="747508"/>
                  </a:lnTo>
                  <a:lnTo>
                    <a:pt x="5433314" y="757428"/>
                  </a:lnTo>
                  <a:lnTo>
                    <a:pt x="0" y="757428"/>
                  </a:lnTo>
                  <a:lnTo>
                    <a:pt x="0" y="0"/>
                  </a:lnTo>
                  <a:lnTo>
                    <a:pt x="5433314" y="0"/>
                  </a:lnTo>
                  <a:lnTo>
                    <a:pt x="5482453" y="9919"/>
                  </a:lnTo>
                  <a:lnTo>
                    <a:pt x="5522579" y="36972"/>
                  </a:lnTo>
                  <a:lnTo>
                    <a:pt x="5549632" y="77098"/>
                  </a:lnTo>
                  <a:lnTo>
                    <a:pt x="5559551" y="126237"/>
                  </a:lnTo>
                  <a:close/>
                </a:path>
              </a:pathLst>
            </a:custGeom>
            <a:ln w="25908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91559" y="3386073"/>
            <a:ext cx="4567555" cy="59499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5080" indent="-228600">
              <a:lnSpc>
                <a:spcPts val="2080"/>
              </a:lnSpc>
              <a:spcBef>
                <a:spcPts val="440"/>
              </a:spcBef>
              <a:buFont typeface="Times New Roman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latin typeface="Times New Roman"/>
                <a:cs typeface="Times New Roman"/>
              </a:rPr>
              <a:t>Infiltration anesthesia , scaling and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root  </a:t>
            </a:r>
            <a:r>
              <a:rPr sz="2000" b="1" dirty="0">
                <a:latin typeface="Times New Roman"/>
                <a:cs typeface="Times New Roman"/>
              </a:rPr>
              <a:t>planning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6344" y="3221672"/>
            <a:ext cx="3153410" cy="974090"/>
            <a:chOff x="216344" y="3221672"/>
            <a:chExt cx="3153410" cy="974090"/>
          </a:xfrm>
        </p:grpSpPr>
        <p:sp>
          <p:nvSpPr>
            <p:cNvPr id="13" name="object 13"/>
            <p:cNvSpPr/>
            <p:nvPr/>
          </p:nvSpPr>
          <p:spPr>
            <a:xfrm>
              <a:off x="229361" y="3234690"/>
              <a:ext cx="3127375" cy="948055"/>
            </a:xfrm>
            <a:custGeom>
              <a:avLst/>
              <a:gdLst/>
              <a:ahLst/>
              <a:cxnLst/>
              <a:rect l="l" t="t" r="r" b="b"/>
              <a:pathLst>
                <a:path w="3127375" h="948054">
                  <a:moveTo>
                    <a:pt x="2969260" y="0"/>
                  </a:moveTo>
                  <a:lnTo>
                    <a:pt x="157988" y="0"/>
                  </a:lnTo>
                  <a:lnTo>
                    <a:pt x="108053" y="8054"/>
                  </a:lnTo>
                  <a:lnTo>
                    <a:pt x="64684" y="30484"/>
                  </a:lnTo>
                  <a:lnTo>
                    <a:pt x="30484" y="64684"/>
                  </a:lnTo>
                  <a:lnTo>
                    <a:pt x="8054" y="108053"/>
                  </a:lnTo>
                  <a:lnTo>
                    <a:pt x="0" y="157987"/>
                  </a:lnTo>
                  <a:lnTo>
                    <a:pt x="0" y="789940"/>
                  </a:lnTo>
                  <a:lnTo>
                    <a:pt x="8054" y="839874"/>
                  </a:lnTo>
                  <a:lnTo>
                    <a:pt x="30484" y="883243"/>
                  </a:lnTo>
                  <a:lnTo>
                    <a:pt x="64684" y="917443"/>
                  </a:lnTo>
                  <a:lnTo>
                    <a:pt x="108053" y="939873"/>
                  </a:lnTo>
                  <a:lnTo>
                    <a:pt x="157988" y="947928"/>
                  </a:lnTo>
                  <a:lnTo>
                    <a:pt x="2969260" y="947928"/>
                  </a:lnTo>
                  <a:lnTo>
                    <a:pt x="3019194" y="939873"/>
                  </a:lnTo>
                  <a:lnTo>
                    <a:pt x="3062563" y="917443"/>
                  </a:lnTo>
                  <a:lnTo>
                    <a:pt x="3096763" y="883243"/>
                  </a:lnTo>
                  <a:lnTo>
                    <a:pt x="3119193" y="839874"/>
                  </a:lnTo>
                  <a:lnTo>
                    <a:pt x="3127248" y="789940"/>
                  </a:lnTo>
                  <a:lnTo>
                    <a:pt x="3127248" y="157987"/>
                  </a:lnTo>
                  <a:lnTo>
                    <a:pt x="3119193" y="108053"/>
                  </a:lnTo>
                  <a:lnTo>
                    <a:pt x="3096763" y="64684"/>
                  </a:lnTo>
                  <a:lnTo>
                    <a:pt x="3062563" y="30484"/>
                  </a:lnTo>
                  <a:lnTo>
                    <a:pt x="3019194" y="8054"/>
                  </a:lnTo>
                  <a:lnTo>
                    <a:pt x="296926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9361" y="3234690"/>
              <a:ext cx="3127375" cy="948055"/>
            </a:xfrm>
            <a:custGeom>
              <a:avLst/>
              <a:gdLst/>
              <a:ahLst/>
              <a:cxnLst/>
              <a:rect l="l" t="t" r="r" b="b"/>
              <a:pathLst>
                <a:path w="3127375" h="948054">
                  <a:moveTo>
                    <a:pt x="0" y="157987"/>
                  </a:moveTo>
                  <a:lnTo>
                    <a:pt x="8054" y="108053"/>
                  </a:lnTo>
                  <a:lnTo>
                    <a:pt x="30484" y="64684"/>
                  </a:lnTo>
                  <a:lnTo>
                    <a:pt x="64684" y="30484"/>
                  </a:lnTo>
                  <a:lnTo>
                    <a:pt x="108053" y="8054"/>
                  </a:lnTo>
                  <a:lnTo>
                    <a:pt x="157988" y="0"/>
                  </a:lnTo>
                  <a:lnTo>
                    <a:pt x="2969260" y="0"/>
                  </a:lnTo>
                  <a:lnTo>
                    <a:pt x="3019194" y="8054"/>
                  </a:lnTo>
                  <a:lnTo>
                    <a:pt x="3062563" y="30484"/>
                  </a:lnTo>
                  <a:lnTo>
                    <a:pt x="3096763" y="64684"/>
                  </a:lnTo>
                  <a:lnTo>
                    <a:pt x="3119193" y="108053"/>
                  </a:lnTo>
                  <a:lnTo>
                    <a:pt x="3127248" y="157987"/>
                  </a:lnTo>
                  <a:lnTo>
                    <a:pt x="3127248" y="789940"/>
                  </a:lnTo>
                  <a:lnTo>
                    <a:pt x="3119193" y="839874"/>
                  </a:lnTo>
                  <a:lnTo>
                    <a:pt x="3096763" y="883243"/>
                  </a:lnTo>
                  <a:lnTo>
                    <a:pt x="3062563" y="917443"/>
                  </a:lnTo>
                  <a:lnTo>
                    <a:pt x="3019194" y="939873"/>
                  </a:lnTo>
                  <a:lnTo>
                    <a:pt x="2969260" y="947928"/>
                  </a:lnTo>
                  <a:lnTo>
                    <a:pt x="157988" y="947928"/>
                  </a:lnTo>
                  <a:lnTo>
                    <a:pt x="108053" y="939873"/>
                  </a:lnTo>
                  <a:lnTo>
                    <a:pt x="64684" y="917443"/>
                  </a:lnTo>
                  <a:lnTo>
                    <a:pt x="30484" y="883243"/>
                  </a:lnTo>
                  <a:lnTo>
                    <a:pt x="8054" y="839874"/>
                  </a:lnTo>
                  <a:lnTo>
                    <a:pt x="0" y="789940"/>
                  </a:lnTo>
                  <a:lnTo>
                    <a:pt x="0" y="15798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85697" y="3517519"/>
            <a:ext cx="813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FFFFF"/>
                </a:solidFill>
                <a:latin typeface="Times New Roman"/>
                <a:cs typeface="Times New Roman"/>
              </a:rPr>
              <a:t>INR</a:t>
            </a:r>
            <a:r>
              <a:rPr sz="2000" b="1" i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Times New Roman"/>
                <a:cs typeface="Times New Roman"/>
              </a:rPr>
              <a:t>&lt;3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43592" y="4311332"/>
            <a:ext cx="5586095" cy="783590"/>
            <a:chOff x="3343592" y="4311332"/>
            <a:chExt cx="5586095" cy="783590"/>
          </a:xfrm>
        </p:grpSpPr>
        <p:sp>
          <p:nvSpPr>
            <p:cNvPr id="17" name="object 17"/>
            <p:cNvSpPr/>
            <p:nvPr/>
          </p:nvSpPr>
          <p:spPr>
            <a:xfrm>
              <a:off x="3356609" y="4324350"/>
              <a:ext cx="5560060" cy="757555"/>
            </a:xfrm>
            <a:custGeom>
              <a:avLst/>
              <a:gdLst/>
              <a:ahLst/>
              <a:cxnLst/>
              <a:rect l="l" t="t" r="r" b="b"/>
              <a:pathLst>
                <a:path w="5560059" h="757554">
                  <a:moveTo>
                    <a:pt x="5433314" y="0"/>
                  </a:moveTo>
                  <a:lnTo>
                    <a:pt x="0" y="0"/>
                  </a:lnTo>
                  <a:lnTo>
                    <a:pt x="0" y="757427"/>
                  </a:lnTo>
                  <a:lnTo>
                    <a:pt x="5433314" y="757427"/>
                  </a:lnTo>
                  <a:lnTo>
                    <a:pt x="5482453" y="747508"/>
                  </a:lnTo>
                  <a:lnTo>
                    <a:pt x="5522579" y="720455"/>
                  </a:lnTo>
                  <a:lnTo>
                    <a:pt x="5549632" y="680329"/>
                  </a:lnTo>
                  <a:lnTo>
                    <a:pt x="5559551" y="631189"/>
                  </a:lnTo>
                  <a:lnTo>
                    <a:pt x="5559551" y="126237"/>
                  </a:lnTo>
                  <a:lnTo>
                    <a:pt x="5549632" y="77098"/>
                  </a:lnTo>
                  <a:lnTo>
                    <a:pt x="5522579" y="36972"/>
                  </a:lnTo>
                  <a:lnTo>
                    <a:pt x="5482453" y="9919"/>
                  </a:lnTo>
                  <a:lnTo>
                    <a:pt x="5433314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56609" y="4324350"/>
              <a:ext cx="5560060" cy="757555"/>
            </a:xfrm>
            <a:custGeom>
              <a:avLst/>
              <a:gdLst/>
              <a:ahLst/>
              <a:cxnLst/>
              <a:rect l="l" t="t" r="r" b="b"/>
              <a:pathLst>
                <a:path w="5560059" h="757554">
                  <a:moveTo>
                    <a:pt x="5559551" y="126237"/>
                  </a:moveTo>
                  <a:lnTo>
                    <a:pt x="5559551" y="631189"/>
                  </a:lnTo>
                  <a:lnTo>
                    <a:pt x="5549632" y="680329"/>
                  </a:lnTo>
                  <a:lnTo>
                    <a:pt x="5522579" y="720455"/>
                  </a:lnTo>
                  <a:lnTo>
                    <a:pt x="5482453" y="747508"/>
                  </a:lnTo>
                  <a:lnTo>
                    <a:pt x="5433314" y="757427"/>
                  </a:lnTo>
                  <a:lnTo>
                    <a:pt x="0" y="757427"/>
                  </a:lnTo>
                  <a:lnTo>
                    <a:pt x="0" y="0"/>
                  </a:lnTo>
                  <a:lnTo>
                    <a:pt x="5433314" y="0"/>
                  </a:lnTo>
                  <a:lnTo>
                    <a:pt x="5482453" y="9919"/>
                  </a:lnTo>
                  <a:lnTo>
                    <a:pt x="5522579" y="36972"/>
                  </a:lnTo>
                  <a:lnTo>
                    <a:pt x="5549632" y="77098"/>
                  </a:lnTo>
                  <a:lnTo>
                    <a:pt x="5559551" y="126237"/>
                  </a:lnTo>
                  <a:close/>
                </a:path>
              </a:pathLst>
            </a:custGeom>
            <a:ln w="25908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91559" y="4380433"/>
            <a:ext cx="3924935" cy="595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240"/>
              </a:lnSpc>
              <a:spcBef>
                <a:spcPts val="105"/>
              </a:spcBef>
              <a:buFont typeface="Times New Roman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latin typeface="Times New Roman"/>
                <a:cs typeface="Times New Roman"/>
              </a:rPr>
              <a:t>Block anesthesia , minor surgery</a:t>
            </a:r>
            <a:r>
              <a:rPr sz="2000" b="1" spc="-1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,</a:t>
            </a:r>
            <a:endParaRPr sz="2000">
              <a:latin typeface="Times New Roman"/>
              <a:cs typeface="Times New Roman"/>
            </a:endParaRPr>
          </a:p>
          <a:p>
            <a:pPr marL="241300">
              <a:lnSpc>
                <a:spcPts val="2240"/>
              </a:lnSpc>
            </a:pPr>
            <a:r>
              <a:rPr sz="2000" b="1" dirty="0">
                <a:latin typeface="Times New Roman"/>
                <a:cs typeface="Times New Roman"/>
              </a:rPr>
              <a:t>extraction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6344" y="4216844"/>
            <a:ext cx="3153410" cy="972819"/>
            <a:chOff x="216344" y="4216844"/>
            <a:chExt cx="3153410" cy="972819"/>
          </a:xfrm>
        </p:grpSpPr>
        <p:sp>
          <p:nvSpPr>
            <p:cNvPr id="21" name="object 21"/>
            <p:cNvSpPr/>
            <p:nvPr/>
          </p:nvSpPr>
          <p:spPr>
            <a:xfrm>
              <a:off x="229361" y="4229862"/>
              <a:ext cx="3127375" cy="946785"/>
            </a:xfrm>
            <a:custGeom>
              <a:avLst/>
              <a:gdLst/>
              <a:ahLst/>
              <a:cxnLst/>
              <a:rect l="l" t="t" r="r" b="b"/>
              <a:pathLst>
                <a:path w="3127375" h="946785">
                  <a:moveTo>
                    <a:pt x="2969514" y="0"/>
                  </a:moveTo>
                  <a:lnTo>
                    <a:pt x="157734" y="0"/>
                  </a:lnTo>
                  <a:lnTo>
                    <a:pt x="107879" y="8040"/>
                  </a:lnTo>
                  <a:lnTo>
                    <a:pt x="64580" y="30431"/>
                  </a:lnTo>
                  <a:lnTo>
                    <a:pt x="30434" y="64574"/>
                  </a:lnTo>
                  <a:lnTo>
                    <a:pt x="8041" y="107874"/>
                  </a:lnTo>
                  <a:lnTo>
                    <a:pt x="0" y="157733"/>
                  </a:lnTo>
                  <a:lnTo>
                    <a:pt x="0" y="788669"/>
                  </a:lnTo>
                  <a:lnTo>
                    <a:pt x="8041" y="838529"/>
                  </a:lnTo>
                  <a:lnTo>
                    <a:pt x="30434" y="881829"/>
                  </a:lnTo>
                  <a:lnTo>
                    <a:pt x="64580" y="915972"/>
                  </a:lnTo>
                  <a:lnTo>
                    <a:pt x="107879" y="938363"/>
                  </a:lnTo>
                  <a:lnTo>
                    <a:pt x="157734" y="946404"/>
                  </a:lnTo>
                  <a:lnTo>
                    <a:pt x="2969514" y="946404"/>
                  </a:lnTo>
                  <a:lnTo>
                    <a:pt x="3019373" y="938363"/>
                  </a:lnTo>
                  <a:lnTo>
                    <a:pt x="3062673" y="915972"/>
                  </a:lnTo>
                  <a:lnTo>
                    <a:pt x="3096816" y="881829"/>
                  </a:lnTo>
                  <a:lnTo>
                    <a:pt x="3119207" y="838529"/>
                  </a:lnTo>
                  <a:lnTo>
                    <a:pt x="3127248" y="788669"/>
                  </a:lnTo>
                  <a:lnTo>
                    <a:pt x="3127248" y="157733"/>
                  </a:lnTo>
                  <a:lnTo>
                    <a:pt x="3119207" y="107874"/>
                  </a:lnTo>
                  <a:lnTo>
                    <a:pt x="3096816" y="64574"/>
                  </a:lnTo>
                  <a:lnTo>
                    <a:pt x="3062673" y="30431"/>
                  </a:lnTo>
                  <a:lnTo>
                    <a:pt x="3019373" y="8040"/>
                  </a:lnTo>
                  <a:lnTo>
                    <a:pt x="296951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61" y="4229862"/>
              <a:ext cx="3127375" cy="946785"/>
            </a:xfrm>
            <a:custGeom>
              <a:avLst/>
              <a:gdLst/>
              <a:ahLst/>
              <a:cxnLst/>
              <a:rect l="l" t="t" r="r" b="b"/>
              <a:pathLst>
                <a:path w="3127375" h="946785">
                  <a:moveTo>
                    <a:pt x="0" y="157733"/>
                  </a:moveTo>
                  <a:lnTo>
                    <a:pt x="8041" y="107874"/>
                  </a:lnTo>
                  <a:lnTo>
                    <a:pt x="30434" y="64574"/>
                  </a:lnTo>
                  <a:lnTo>
                    <a:pt x="64580" y="30431"/>
                  </a:lnTo>
                  <a:lnTo>
                    <a:pt x="107879" y="8040"/>
                  </a:lnTo>
                  <a:lnTo>
                    <a:pt x="157734" y="0"/>
                  </a:lnTo>
                  <a:lnTo>
                    <a:pt x="2969514" y="0"/>
                  </a:lnTo>
                  <a:lnTo>
                    <a:pt x="3019373" y="8040"/>
                  </a:lnTo>
                  <a:lnTo>
                    <a:pt x="3062673" y="30431"/>
                  </a:lnTo>
                  <a:lnTo>
                    <a:pt x="3096816" y="64574"/>
                  </a:lnTo>
                  <a:lnTo>
                    <a:pt x="3119207" y="107874"/>
                  </a:lnTo>
                  <a:lnTo>
                    <a:pt x="3127248" y="157733"/>
                  </a:lnTo>
                  <a:lnTo>
                    <a:pt x="3127248" y="788669"/>
                  </a:lnTo>
                  <a:lnTo>
                    <a:pt x="3119207" y="838529"/>
                  </a:lnTo>
                  <a:lnTo>
                    <a:pt x="3096816" y="881829"/>
                  </a:lnTo>
                  <a:lnTo>
                    <a:pt x="3062673" y="915972"/>
                  </a:lnTo>
                  <a:lnTo>
                    <a:pt x="3019373" y="938363"/>
                  </a:lnTo>
                  <a:lnTo>
                    <a:pt x="2969514" y="946404"/>
                  </a:lnTo>
                  <a:lnTo>
                    <a:pt x="157734" y="946404"/>
                  </a:lnTo>
                  <a:lnTo>
                    <a:pt x="107879" y="938363"/>
                  </a:lnTo>
                  <a:lnTo>
                    <a:pt x="64580" y="915972"/>
                  </a:lnTo>
                  <a:lnTo>
                    <a:pt x="30434" y="881829"/>
                  </a:lnTo>
                  <a:lnTo>
                    <a:pt x="8041" y="838529"/>
                  </a:lnTo>
                  <a:lnTo>
                    <a:pt x="0" y="788669"/>
                  </a:lnTo>
                  <a:lnTo>
                    <a:pt x="0" y="15773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85697" y="4512309"/>
            <a:ext cx="813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solidFill>
                  <a:srgbClr val="FFFFFF"/>
                </a:solidFill>
                <a:latin typeface="Times New Roman"/>
                <a:cs typeface="Times New Roman"/>
              </a:rPr>
              <a:t>INR</a:t>
            </a:r>
            <a:r>
              <a:rPr sz="2000" b="1" i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Times New Roman"/>
                <a:cs typeface="Times New Roman"/>
              </a:rPr>
              <a:t>&lt;2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43592" y="5306504"/>
            <a:ext cx="5586095" cy="783590"/>
            <a:chOff x="3343592" y="5306504"/>
            <a:chExt cx="5586095" cy="783590"/>
          </a:xfrm>
        </p:grpSpPr>
        <p:sp>
          <p:nvSpPr>
            <p:cNvPr id="25" name="object 25"/>
            <p:cNvSpPr/>
            <p:nvPr/>
          </p:nvSpPr>
          <p:spPr>
            <a:xfrm>
              <a:off x="3356609" y="5319521"/>
              <a:ext cx="5560060" cy="757555"/>
            </a:xfrm>
            <a:custGeom>
              <a:avLst/>
              <a:gdLst/>
              <a:ahLst/>
              <a:cxnLst/>
              <a:rect l="l" t="t" r="r" b="b"/>
              <a:pathLst>
                <a:path w="5560059" h="757554">
                  <a:moveTo>
                    <a:pt x="5433314" y="0"/>
                  </a:moveTo>
                  <a:lnTo>
                    <a:pt x="0" y="0"/>
                  </a:lnTo>
                  <a:lnTo>
                    <a:pt x="0" y="757427"/>
                  </a:lnTo>
                  <a:lnTo>
                    <a:pt x="5433314" y="757427"/>
                  </a:lnTo>
                  <a:lnTo>
                    <a:pt x="5482453" y="747508"/>
                  </a:lnTo>
                  <a:lnTo>
                    <a:pt x="5522579" y="720455"/>
                  </a:lnTo>
                  <a:lnTo>
                    <a:pt x="5549632" y="680329"/>
                  </a:lnTo>
                  <a:lnTo>
                    <a:pt x="5559551" y="631189"/>
                  </a:lnTo>
                  <a:lnTo>
                    <a:pt x="5559551" y="126237"/>
                  </a:lnTo>
                  <a:lnTo>
                    <a:pt x="5549632" y="77098"/>
                  </a:lnTo>
                  <a:lnTo>
                    <a:pt x="5522579" y="36972"/>
                  </a:lnTo>
                  <a:lnTo>
                    <a:pt x="5482453" y="9919"/>
                  </a:lnTo>
                  <a:lnTo>
                    <a:pt x="5433314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56609" y="5319521"/>
              <a:ext cx="5560060" cy="757555"/>
            </a:xfrm>
            <a:custGeom>
              <a:avLst/>
              <a:gdLst/>
              <a:ahLst/>
              <a:cxnLst/>
              <a:rect l="l" t="t" r="r" b="b"/>
              <a:pathLst>
                <a:path w="5560059" h="757554">
                  <a:moveTo>
                    <a:pt x="5559551" y="126237"/>
                  </a:moveTo>
                  <a:lnTo>
                    <a:pt x="5559551" y="631189"/>
                  </a:lnTo>
                  <a:lnTo>
                    <a:pt x="5549632" y="680329"/>
                  </a:lnTo>
                  <a:lnTo>
                    <a:pt x="5522579" y="720455"/>
                  </a:lnTo>
                  <a:lnTo>
                    <a:pt x="5482453" y="747508"/>
                  </a:lnTo>
                  <a:lnTo>
                    <a:pt x="5433314" y="757427"/>
                  </a:lnTo>
                  <a:lnTo>
                    <a:pt x="0" y="757427"/>
                  </a:lnTo>
                  <a:lnTo>
                    <a:pt x="0" y="0"/>
                  </a:lnTo>
                  <a:lnTo>
                    <a:pt x="5433314" y="0"/>
                  </a:lnTo>
                  <a:lnTo>
                    <a:pt x="5482453" y="9919"/>
                  </a:lnTo>
                  <a:lnTo>
                    <a:pt x="5522579" y="36972"/>
                  </a:lnTo>
                  <a:lnTo>
                    <a:pt x="5549632" y="77098"/>
                  </a:lnTo>
                  <a:lnTo>
                    <a:pt x="5559551" y="126237"/>
                  </a:lnTo>
                  <a:close/>
                </a:path>
              </a:pathLst>
            </a:custGeom>
            <a:ln w="25908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591559" y="5506618"/>
            <a:ext cx="18383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latin typeface="Times New Roman"/>
                <a:cs typeface="Times New Roman"/>
              </a:rPr>
              <a:t>Major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surgery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16408" y="5212079"/>
            <a:ext cx="3153410" cy="972819"/>
            <a:chOff x="216408" y="5212079"/>
            <a:chExt cx="3153410" cy="972819"/>
          </a:xfrm>
        </p:grpSpPr>
        <p:sp>
          <p:nvSpPr>
            <p:cNvPr id="29" name="object 29"/>
            <p:cNvSpPr/>
            <p:nvPr/>
          </p:nvSpPr>
          <p:spPr>
            <a:xfrm>
              <a:off x="229362" y="5225033"/>
              <a:ext cx="3127375" cy="946785"/>
            </a:xfrm>
            <a:custGeom>
              <a:avLst/>
              <a:gdLst/>
              <a:ahLst/>
              <a:cxnLst/>
              <a:rect l="l" t="t" r="r" b="b"/>
              <a:pathLst>
                <a:path w="3127375" h="946785">
                  <a:moveTo>
                    <a:pt x="2969514" y="0"/>
                  </a:moveTo>
                  <a:lnTo>
                    <a:pt x="157734" y="0"/>
                  </a:lnTo>
                  <a:lnTo>
                    <a:pt x="107879" y="8040"/>
                  </a:lnTo>
                  <a:lnTo>
                    <a:pt x="64580" y="30431"/>
                  </a:lnTo>
                  <a:lnTo>
                    <a:pt x="30434" y="64574"/>
                  </a:lnTo>
                  <a:lnTo>
                    <a:pt x="8041" y="107874"/>
                  </a:lnTo>
                  <a:lnTo>
                    <a:pt x="0" y="157734"/>
                  </a:lnTo>
                  <a:lnTo>
                    <a:pt x="0" y="788670"/>
                  </a:lnTo>
                  <a:lnTo>
                    <a:pt x="8041" y="838524"/>
                  </a:lnTo>
                  <a:lnTo>
                    <a:pt x="30434" y="881823"/>
                  </a:lnTo>
                  <a:lnTo>
                    <a:pt x="64580" y="915969"/>
                  </a:lnTo>
                  <a:lnTo>
                    <a:pt x="107879" y="938362"/>
                  </a:lnTo>
                  <a:lnTo>
                    <a:pt x="157734" y="946404"/>
                  </a:lnTo>
                  <a:lnTo>
                    <a:pt x="2969514" y="946404"/>
                  </a:lnTo>
                  <a:lnTo>
                    <a:pt x="3019373" y="938362"/>
                  </a:lnTo>
                  <a:lnTo>
                    <a:pt x="3062673" y="915969"/>
                  </a:lnTo>
                  <a:lnTo>
                    <a:pt x="3096816" y="881823"/>
                  </a:lnTo>
                  <a:lnTo>
                    <a:pt x="3119207" y="838524"/>
                  </a:lnTo>
                  <a:lnTo>
                    <a:pt x="3127248" y="788670"/>
                  </a:lnTo>
                  <a:lnTo>
                    <a:pt x="3127248" y="157734"/>
                  </a:lnTo>
                  <a:lnTo>
                    <a:pt x="3119207" y="107874"/>
                  </a:lnTo>
                  <a:lnTo>
                    <a:pt x="3096816" y="64574"/>
                  </a:lnTo>
                  <a:lnTo>
                    <a:pt x="3062673" y="30431"/>
                  </a:lnTo>
                  <a:lnTo>
                    <a:pt x="3019373" y="8040"/>
                  </a:lnTo>
                  <a:lnTo>
                    <a:pt x="296951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362" y="5225033"/>
              <a:ext cx="3127375" cy="946785"/>
            </a:xfrm>
            <a:custGeom>
              <a:avLst/>
              <a:gdLst/>
              <a:ahLst/>
              <a:cxnLst/>
              <a:rect l="l" t="t" r="r" b="b"/>
              <a:pathLst>
                <a:path w="3127375" h="946785">
                  <a:moveTo>
                    <a:pt x="0" y="157734"/>
                  </a:moveTo>
                  <a:lnTo>
                    <a:pt x="8041" y="107874"/>
                  </a:lnTo>
                  <a:lnTo>
                    <a:pt x="30434" y="64574"/>
                  </a:lnTo>
                  <a:lnTo>
                    <a:pt x="64580" y="30431"/>
                  </a:lnTo>
                  <a:lnTo>
                    <a:pt x="107879" y="8040"/>
                  </a:lnTo>
                  <a:lnTo>
                    <a:pt x="157734" y="0"/>
                  </a:lnTo>
                  <a:lnTo>
                    <a:pt x="2969514" y="0"/>
                  </a:lnTo>
                  <a:lnTo>
                    <a:pt x="3019373" y="8040"/>
                  </a:lnTo>
                  <a:lnTo>
                    <a:pt x="3062673" y="30431"/>
                  </a:lnTo>
                  <a:lnTo>
                    <a:pt x="3096816" y="64574"/>
                  </a:lnTo>
                  <a:lnTo>
                    <a:pt x="3119207" y="107874"/>
                  </a:lnTo>
                  <a:lnTo>
                    <a:pt x="3127248" y="157734"/>
                  </a:lnTo>
                  <a:lnTo>
                    <a:pt x="3127248" y="788670"/>
                  </a:lnTo>
                  <a:lnTo>
                    <a:pt x="3119207" y="838524"/>
                  </a:lnTo>
                  <a:lnTo>
                    <a:pt x="3096816" y="881823"/>
                  </a:lnTo>
                  <a:lnTo>
                    <a:pt x="3062673" y="915969"/>
                  </a:lnTo>
                  <a:lnTo>
                    <a:pt x="3019373" y="938362"/>
                  </a:lnTo>
                  <a:lnTo>
                    <a:pt x="2969514" y="946404"/>
                  </a:lnTo>
                  <a:lnTo>
                    <a:pt x="157734" y="946404"/>
                  </a:lnTo>
                  <a:lnTo>
                    <a:pt x="107879" y="938362"/>
                  </a:lnTo>
                  <a:lnTo>
                    <a:pt x="64580" y="915969"/>
                  </a:lnTo>
                  <a:lnTo>
                    <a:pt x="30434" y="881823"/>
                  </a:lnTo>
                  <a:lnTo>
                    <a:pt x="8041" y="838524"/>
                  </a:lnTo>
                  <a:lnTo>
                    <a:pt x="0" y="788670"/>
                  </a:lnTo>
                  <a:lnTo>
                    <a:pt x="0" y="15773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89685" y="5506618"/>
            <a:ext cx="100456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FFFFF"/>
                </a:solidFill>
                <a:latin typeface="Times New Roman"/>
                <a:cs typeface="Times New Roman"/>
              </a:rPr>
              <a:t>INR</a:t>
            </a:r>
            <a:r>
              <a:rPr sz="2000" b="1" i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solidFill>
                  <a:srgbClr val="FFFFFF"/>
                </a:solidFill>
                <a:latin typeface="Times New Roman"/>
                <a:cs typeface="Times New Roman"/>
              </a:rPr>
              <a:t>&lt;1.5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0407" y="826008"/>
            <a:ext cx="5588635" cy="2007235"/>
            <a:chOff x="1740407" y="826008"/>
            <a:chExt cx="5588635" cy="2007235"/>
          </a:xfrm>
        </p:grpSpPr>
        <p:sp>
          <p:nvSpPr>
            <p:cNvPr id="3" name="object 3"/>
            <p:cNvSpPr/>
            <p:nvPr/>
          </p:nvSpPr>
          <p:spPr>
            <a:xfrm>
              <a:off x="1753361" y="838962"/>
              <a:ext cx="5562600" cy="1981200"/>
            </a:xfrm>
            <a:custGeom>
              <a:avLst/>
              <a:gdLst/>
              <a:ahLst/>
              <a:cxnLst/>
              <a:rect l="l" t="t" r="r" b="b"/>
              <a:pathLst>
                <a:path w="5562600" h="1981200">
                  <a:moveTo>
                    <a:pt x="5232399" y="0"/>
                  </a:moveTo>
                  <a:lnTo>
                    <a:pt x="330200" y="0"/>
                  </a:lnTo>
                  <a:lnTo>
                    <a:pt x="281403" y="3580"/>
                  </a:lnTo>
                  <a:lnTo>
                    <a:pt x="234831" y="13979"/>
                  </a:lnTo>
                  <a:lnTo>
                    <a:pt x="190992" y="30688"/>
                  </a:lnTo>
                  <a:lnTo>
                    <a:pt x="150399" y="53195"/>
                  </a:lnTo>
                  <a:lnTo>
                    <a:pt x="113561" y="80989"/>
                  </a:lnTo>
                  <a:lnTo>
                    <a:pt x="80989" y="113561"/>
                  </a:lnTo>
                  <a:lnTo>
                    <a:pt x="53195" y="150399"/>
                  </a:lnTo>
                  <a:lnTo>
                    <a:pt x="30688" y="190992"/>
                  </a:lnTo>
                  <a:lnTo>
                    <a:pt x="13979" y="234831"/>
                  </a:lnTo>
                  <a:lnTo>
                    <a:pt x="3580" y="281403"/>
                  </a:lnTo>
                  <a:lnTo>
                    <a:pt x="0" y="330200"/>
                  </a:lnTo>
                  <a:lnTo>
                    <a:pt x="0" y="1651000"/>
                  </a:lnTo>
                  <a:lnTo>
                    <a:pt x="3580" y="1699796"/>
                  </a:lnTo>
                  <a:lnTo>
                    <a:pt x="13979" y="1746368"/>
                  </a:lnTo>
                  <a:lnTo>
                    <a:pt x="30688" y="1790207"/>
                  </a:lnTo>
                  <a:lnTo>
                    <a:pt x="53195" y="1830800"/>
                  </a:lnTo>
                  <a:lnTo>
                    <a:pt x="80989" y="1867638"/>
                  </a:lnTo>
                  <a:lnTo>
                    <a:pt x="113561" y="1900210"/>
                  </a:lnTo>
                  <a:lnTo>
                    <a:pt x="150399" y="1928004"/>
                  </a:lnTo>
                  <a:lnTo>
                    <a:pt x="190992" y="1950511"/>
                  </a:lnTo>
                  <a:lnTo>
                    <a:pt x="234831" y="1967220"/>
                  </a:lnTo>
                  <a:lnTo>
                    <a:pt x="281403" y="1977619"/>
                  </a:lnTo>
                  <a:lnTo>
                    <a:pt x="330200" y="1981200"/>
                  </a:lnTo>
                  <a:lnTo>
                    <a:pt x="5232399" y="1981200"/>
                  </a:lnTo>
                  <a:lnTo>
                    <a:pt x="5281196" y="1977619"/>
                  </a:lnTo>
                  <a:lnTo>
                    <a:pt x="5327768" y="1967220"/>
                  </a:lnTo>
                  <a:lnTo>
                    <a:pt x="5371607" y="1950511"/>
                  </a:lnTo>
                  <a:lnTo>
                    <a:pt x="5412200" y="1928004"/>
                  </a:lnTo>
                  <a:lnTo>
                    <a:pt x="5449038" y="1900210"/>
                  </a:lnTo>
                  <a:lnTo>
                    <a:pt x="5481610" y="1867638"/>
                  </a:lnTo>
                  <a:lnTo>
                    <a:pt x="5509404" y="1830800"/>
                  </a:lnTo>
                  <a:lnTo>
                    <a:pt x="5531911" y="1790207"/>
                  </a:lnTo>
                  <a:lnTo>
                    <a:pt x="5548620" y="1746368"/>
                  </a:lnTo>
                  <a:lnTo>
                    <a:pt x="5559019" y="1699796"/>
                  </a:lnTo>
                  <a:lnTo>
                    <a:pt x="5562599" y="1651000"/>
                  </a:lnTo>
                  <a:lnTo>
                    <a:pt x="5562599" y="330200"/>
                  </a:lnTo>
                  <a:lnTo>
                    <a:pt x="5559019" y="281403"/>
                  </a:lnTo>
                  <a:lnTo>
                    <a:pt x="5548620" y="234831"/>
                  </a:lnTo>
                  <a:lnTo>
                    <a:pt x="5531911" y="190992"/>
                  </a:lnTo>
                  <a:lnTo>
                    <a:pt x="5509404" y="150399"/>
                  </a:lnTo>
                  <a:lnTo>
                    <a:pt x="5481610" y="113561"/>
                  </a:lnTo>
                  <a:lnTo>
                    <a:pt x="5449038" y="80989"/>
                  </a:lnTo>
                  <a:lnTo>
                    <a:pt x="5412200" y="53195"/>
                  </a:lnTo>
                  <a:lnTo>
                    <a:pt x="5371607" y="30688"/>
                  </a:lnTo>
                  <a:lnTo>
                    <a:pt x="5327768" y="13979"/>
                  </a:lnTo>
                  <a:lnTo>
                    <a:pt x="5281196" y="3580"/>
                  </a:lnTo>
                  <a:lnTo>
                    <a:pt x="5232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53361" y="838962"/>
              <a:ext cx="5562600" cy="1981200"/>
            </a:xfrm>
            <a:custGeom>
              <a:avLst/>
              <a:gdLst/>
              <a:ahLst/>
              <a:cxnLst/>
              <a:rect l="l" t="t" r="r" b="b"/>
              <a:pathLst>
                <a:path w="5562600" h="1981200">
                  <a:moveTo>
                    <a:pt x="0" y="330200"/>
                  </a:moveTo>
                  <a:lnTo>
                    <a:pt x="3580" y="281403"/>
                  </a:lnTo>
                  <a:lnTo>
                    <a:pt x="13979" y="234831"/>
                  </a:lnTo>
                  <a:lnTo>
                    <a:pt x="30688" y="190992"/>
                  </a:lnTo>
                  <a:lnTo>
                    <a:pt x="53195" y="150399"/>
                  </a:lnTo>
                  <a:lnTo>
                    <a:pt x="80989" y="113561"/>
                  </a:lnTo>
                  <a:lnTo>
                    <a:pt x="113561" y="80989"/>
                  </a:lnTo>
                  <a:lnTo>
                    <a:pt x="150399" y="53195"/>
                  </a:lnTo>
                  <a:lnTo>
                    <a:pt x="190992" y="30688"/>
                  </a:lnTo>
                  <a:lnTo>
                    <a:pt x="234831" y="13979"/>
                  </a:lnTo>
                  <a:lnTo>
                    <a:pt x="281403" y="3580"/>
                  </a:lnTo>
                  <a:lnTo>
                    <a:pt x="330200" y="0"/>
                  </a:lnTo>
                  <a:lnTo>
                    <a:pt x="5232399" y="0"/>
                  </a:lnTo>
                  <a:lnTo>
                    <a:pt x="5281196" y="3580"/>
                  </a:lnTo>
                  <a:lnTo>
                    <a:pt x="5327768" y="13979"/>
                  </a:lnTo>
                  <a:lnTo>
                    <a:pt x="5371607" y="30688"/>
                  </a:lnTo>
                  <a:lnTo>
                    <a:pt x="5412200" y="53195"/>
                  </a:lnTo>
                  <a:lnTo>
                    <a:pt x="5449038" y="80989"/>
                  </a:lnTo>
                  <a:lnTo>
                    <a:pt x="5481610" y="113561"/>
                  </a:lnTo>
                  <a:lnTo>
                    <a:pt x="5509404" y="150399"/>
                  </a:lnTo>
                  <a:lnTo>
                    <a:pt x="5531911" y="190992"/>
                  </a:lnTo>
                  <a:lnTo>
                    <a:pt x="5548620" y="234831"/>
                  </a:lnTo>
                  <a:lnTo>
                    <a:pt x="5559019" y="281403"/>
                  </a:lnTo>
                  <a:lnTo>
                    <a:pt x="5562599" y="330200"/>
                  </a:lnTo>
                  <a:lnTo>
                    <a:pt x="5562599" y="1651000"/>
                  </a:lnTo>
                  <a:lnTo>
                    <a:pt x="5559019" y="1699796"/>
                  </a:lnTo>
                  <a:lnTo>
                    <a:pt x="5548620" y="1746368"/>
                  </a:lnTo>
                  <a:lnTo>
                    <a:pt x="5531911" y="1790207"/>
                  </a:lnTo>
                  <a:lnTo>
                    <a:pt x="5509404" y="1830800"/>
                  </a:lnTo>
                  <a:lnTo>
                    <a:pt x="5481610" y="1867638"/>
                  </a:lnTo>
                  <a:lnTo>
                    <a:pt x="5449038" y="1900210"/>
                  </a:lnTo>
                  <a:lnTo>
                    <a:pt x="5412200" y="1928004"/>
                  </a:lnTo>
                  <a:lnTo>
                    <a:pt x="5371607" y="1950511"/>
                  </a:lnTo>
                  <a:lnTo>
                    <a:pt x="5327768" y="1967220"/>
                  </a:lnTo>
                  <a:lnTo>
                    <a:pt x="5281196" y="1977619"/>
                  </a:lnTo>
                  <a:lnTo>
                    <a:pt x="5232399" y="1981200"/>
                  </a:lnTo>
                  <a:lnTo>
                    <a:pt x="330200" y="1981200"/>
                  </a:lnTo>
                  <a:lnTo>
                    <a:pt x="281403" y="1977619"/>
                  </a:lnTo>
                  <a:lnTo>
                    <a:pt x="234831" y="1967220"/>
                  </a:lnTo>
                  <a:lnTo>
                    <a:pt x="190992" y="1950511"/>
                  </a:lnTo>
                  <a:lnTo>
                    <a:pt x="150399" y="1928004"/>
                  </a:lnTo>
                  <a:lnTo>
                    <a:pt x="113561" y="1900210"/>
                  </a:lnTo>
                  <a:lnTo>
                    <a:pt x="80989" y="1867638"/>
                  </a:lnTo>
                  <a:lnTo>
                    <a:pt x="53195" y="1830800"/>
                  </a:lnTo>
                  <a:lnTo>
                    <a:pt x="30688" y="1790207"/>
                  </a:lnTo>
                  <a:lnTo>
                    <a:pt x="13979" y="1746368"/>
                  </a:lnTo>
                  <a:lnTo>
                    <a:pt x="3580" y="1699796"/>
                  </a:lnTo>
                  <a:lnTo>
                    <a:pt x="0" y="1651000"/>
                  </a:lnTo>
                  <a:lnTo>
                    <a:pt x="0" y="330200"/>
                  </a:lnTo>
                  <a:close/>
                </a:path>
              </a:pathLst>
            </a:custGeom>
            <a:ln w="25908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5057" y="1534108"/>
            <a:ext cx="48393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solidFill>
                  <a:srgbClr val="FF0000"/>
                </a:solidFill>
              </a:rPr>
              <a:t>OTHER BLOOD</a:t>
            </a:r>
            <a:r>
              <a:rPr sz="3500" spc="-135" dirty="0">
                <a:solidFill>
                  <a:srgbClr val="FF0000"/>
                </a:solidFill>
              </a:rPr>
              <a:t> </a:t>
            </a:r>
            <a:r>
              <a:rPr sz="3500" dirty="0">
                <a:solidFill>
                  <a:srgbClr val="FF0000"/>
                </a:solidFill>
              </a:rPr>
              <a:t>TESTS</a:t>
            </a:r>
            <a:endParaRPr sz="3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155" y="277368"/>
            <a:ext cx="8400415" cy="1123315"/>
            <a:chOff x="486155" y="277368"/>
            <a:chExt cx="8400415" cy="1123315"/>
          </a:xfrm>
        </p:grpSpPr>
        <p:sp>
          <p:nvSpPr>
            <p:cNvPr id="3" name="object 3"/>
            <p:cNvSpPr/>
            <p:nvPr/>
          </p:nvSpPr>
          <p:spPr>
            <a:xfrm>
              <a:off x="486155" y="277368"/>
              <a:ext cx="8400288" cy="11231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2459" y="339852"/>
              <a:ext cx="8107680" cy="10180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399" y="304800"/>
              <a:ext cx="8305800" cy="1028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399" y="304800"/>
              <a:ext cx="8305800" cy="1028700"/>
            </a:xfrm>
            <a:custGeom>
              <a:avLst/>
              <a:gdLst/>
              <a:ahLst/>
              <a:cxnLst/>
              <a:rect l="l" t="t" r="r" b="b"/>
              <a:pathLst>
                <a:path w="8305800" h="10287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384300" y="0"/>
                  </a:lnTo>
                  <a:lnTo>
                    <a:pt x="3460750" y="0"/>
                  </a:lnTo>
                  <a:lnTo>
                    <a:pt x="8153400" y="0"/>
                  </a:lnTo>
                  <a:lnTo>
                    <a:pt x="8201582" y="7766"/>
                  </a:lnTo>
                  <a:lnTo>
                    <a:pt x="8243419" y="29394"/>
                  </a:lnTo>
                  <a:lnTo>
                    <a:pt x="8276405" y="62380"/>
                  </a:lnTo>
                  <a:lnTo>
                    <a:pt x="8298033" y="104217"/>
                  </a:lnTo>
                  <a:lnTo>
                    <a:pt x="8305800" y="152400"/>
                  </a:lnTo>
                  <a:lnTo>
                    <a:pt x="8305800" y="533400"/>
                  </a:lnTo>
                  <a:lnTo>
                    <a:pt x="8305800" y="762000"/>
                  </a:lnTo>
                  <a:lnTo>
                    <a:pt x="8298033" y="810182"/>
                  </a:lnTo>
                  <a:lnTo>
                    <a:pt x="8276405" y="852019"/>
                  </a:lnTo>
                  <a:lnTo>
                    <a:pt x="8243419" y="885005"/>
                  </a:lnTo>
                  <a:lnTo>
                    <a:pt x="8201582" y="906633"/>
                  </a:lnTo>
                  <a:lnTo>
                    <a:pt x="8153400" y="914400"/>
                  </a:lnTo>
                  <a:lnTo>
                    <a:pt x="3460750" y="914400"/>
                  </a:lnTo>
                  <a:lnTo>
                    <a:pt x="2422525" y="1028700"/>
                  </a:lnTo>
                  <a:lnTo>
                    <a:pt x="1384300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53340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28827" y="459994"/>
            <a:ext cx="751459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solidFill>
                  <a:srgbClr val="FF0000"/>
                </a:solidFill>
                <a:latin typeface="Comic Sans MS"/>
                <a:cs typeface="Comic Sans MS"/>
              </a:rPr>
              <a:t>COLLECTION OF </a:t>
            </a:r>
            <a:r>
              <a:rPr sz="3500" spc="-5" dirty="0">
                <a:solidFill>
                  <a:srgbClr val="FF0000"/>
                </a:solidFill>
                <a:latin typeface="Comic Sans MS"/>
                <a:cs typeface="Comic Sans MS"/>
              </a:rPr>
              <a:t>BLOOD</a:t>
            </a:r>
            <a:r>
              <a:rPr sz="3500" spc="-7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500" spc="-5" dirty="0">
                <a:solidFill>
                  <a:srgbClr val="FF0000"/>
                </a:solidFill>
                <a:latin typeface="Comic Sans MS"/>
                <a:cs typeface="Comic Sans MS"/>
              </a:rPr>
              <a:t>SAMPLE</a:t>
            </a:r>
            <a:endParaRPr sz="3500">
              <a:latin typeface="Comic Sans MS"/>
              <a:cs typeface="Comic Sans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955" y="1575816"/>
            <a:ext cx="5276215" cy="4971415"/>
            <a:chOff x="28955" y="1575816"/>
            <a:chExt cx="5276215" cy="4971415"/>
          </a:xfrm>
        </p:grpSpPr>
        <p:sp>
          <p:nvSpPr>
            <p:cNvPr id="9" name="object 9"/>
            <p:cNvSpPr/>
            <p:nvPr/>
          </p:nvSpPr>
          <p:spPr>
            <a:xfrm>
              <a:off x="28955" y="1575816"/>
              <a:ext cx="5276088" cy="497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9832" y="1732788"/>
              <a:ext cx="5039868" cy="43830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00" y="1600200"/>
              <a:ext cx="5181600" cy="4876800"/>
            </a:xfrm>
            <a:custGeom>
              <a:avLst/>
              <a:gdLst/>
              <a:ahLst/>
              <a:cxnLst/>
              <a:rect l="l" t="t" r="r" b="b"/>
              <a:pathLst>
                <a:path w="5181600" h="4876800">
                  <a:moveTo>
                    <a:pt x="4368800" y="0"/>
                  </a:moveTo>
                  <a:lnTo>
                    <a:pt x="812812" y="0"/>
                  </a:lnTo>
                  <a:lnTo>
                    <a:pt x="765053" y="1379"/>
                  </a:lnTo>
                  <a:lnTo>
                    <a:pt x="718021" y="5467"/>
                  </a:lnTo>
                  <a:lnTo>
                    <a:pt x="671791" y="12187"/>
                  </a:lnTo>
                  <a:lnTo>
                    <a:pt x="626441" y="21464"/>
                  </a:lnTo>
                  <a:lnTo>
                    <a:pt x="582046" y="33220"/>
                  </a:lnTo>
                  <a:lnTo>
                    <a:pt x="538683" y="47379"/>
                  </a:lnTo>
                  <a:lnTo>
                    <a:pt x="496428" y="63867"/>
                  </a:lnTo>
                  <a:lnTo>
                    <a:pt x="455357" y="82605"/>
                  </a:lnTo>
                  <a:lnTo>
                    <a:pt x="415546" y="103519"/>
                  </a:lnTo>
                  <a:lnTo>
                    <a:pt x="377072" y="126531"/>
                  </a:lnTo>
                  <a:lnTo>
                    <a:pt x="340010" y="151566"/>
                  </a:lnTo>
                  <a:lnTo>
                    <a:pt x="304438" y="178547"/>
                  </a:lnTo>
                  <a:lnTo>
                    <a:pt x="270431" y="207399"/>
                  </a:lnTo>
                  <a:lnTo>
                    <a:pt x="238066" y="238045"/>
                  </a:lnTo>
                  <a:lnTo>
                    <a:pt x="207418" y="270409"/>
                  </a:lnTo>
                  <a:lnTo>
                    <a:pt x="178564" y="304414"/>
                  </a:lnTo>
                  <a:lnTo>
                    <a:pt x="151581" y="339985"/>
                  </a:lnTo>
                  <a:lnTo>
                    <a:pt x="126544" y="377046"/>
                  </a:lnTo>
                  <a:lnTo>
                    <a:pt x="103530" y="415519"/>
                  </a:lnTo>
                  <a:lnTo>
                    <a:pt x="82614" y="455330"/>
                  </a:lnTo>
                  <a:lnTo>
                    <a:pt x="63874" y="496401"/>
                  </a:lnTo>
                  <a:lnTo>
                    <a:pt x="47385" y="538657"/>
                  </a:lnTo>
                  <a:lnTo>
                    <a:pt x="33224" y="582021"/>
                  </a:lnTo>
                  <a:lnTo>
                    <a:pt x="21466" y="626417"/>
                  </a:lnTo>
                  <a:lnTo>
                    <a:pt x="12189" y="671769"/>
                  </a:lnTo>
                  <a:lnTo>
                    <a:pt x="5468" y="718001"/>
                  </a:lnTo>
                  <a:lnTo>
                    <a:pt x="1379" y="765037"/>
                  </a:lnTo>
                  <a:lnTo>
                    <a:pt x="0" y="812800"/>
                  </a:lnTo>
                  <a:lnTo>
                    <a:pt x="0" y="4063987"/>
                  </a:lnTo>
                  <a:lnTo>
                    <a:pt x="1379" y="4111746"/>
                  </a:lnTo>
                  <a:lnTo>
                    <a:pt x="5468" y="4158778"/>
                  </a:lnTo>
                  <a:lnTo>
                    <a:pt x="12189" y="4205008"/>
                  </a:lnTo>
                  <a:lnTo>
                    <a:pt x="21466" y="4250358"/>
                  </a:lnTo>
                  <a:lnTo>
                    <a:pt x="33224" y="4294753"/>
                  </a:lnTo>
                  <a:lnTo>
                    <a:pt x="47385" y="4338116"/>
                  </a:lnTo>
                  <a:lnTo>
                    <a:pt x="63874" y="4380371"/>
                  </a:lnTo>
                  <a:lnTo>
                    <a:pt x="82614" y="4421442"/>
                  </a:lnTo>
                  <a:lnTo>
                    <a:pt x="103530" y="4461253"/>
                  </a:lnTo>
                  <a:lnTo>
                    <a:pt x="126544" y="4499727"/>
                  </a:lnTo>
                  <a:lnTo>
                    <a:pt x="151581" y="4536789"/>
                  </a:lnTo>
                  <a:lnTo>
                    <a:pt x="178564" y="4572361"/>
                  </a:lnTo>
                  <a:lnTo>
                    <a:pt x="207418" y="4606368"/>
                  </a:lnTo>
                  <a:lnTo>
                    <a:pt x="238066" y="4638733"/>
                  </a:lnTo>
                  <a:lnTo>
                    <a:pt x="270431" y="4669381"/>
                  </a:lnTo>
                  <a:lnTo>
                    <a:pt x="304438" y="4698235"/>
                  </a:lnTo>
                  <a:lnTo>
                    <a:pt x="340010" y="4725218"/>
                  </a:lnTo>
                  <a:lnTo>
                    <a:pt x="377072" y="4750255"/>
                  </a:lnTo>
                  <a:lnTo>
                    <a:pt x="415546" y="4773269"/>
                  </a:lnTo>
                  <a:lnTo>
                    <a:pt x="455357" y="4794185"/>
                  </a:lnTo>
                  <a:lnTo>
                    <a:pt x="496428" y="4812925"/>
                  </a:lnTo>
                  <a:lnTo>
                    <a:pt x="538683" y="4829414"/>
                  </a:lnTo>
                  <a:lnTo>
                    <a:pt x="582046" y="4843575"/>
                  </a:lnTo>
                  <a:lnTo>
                    <a:pt x="626441" y="4855333"/>
                  </a:lnTo>
                  <a:lnTo>
                    <a:pt x="671791" y="4864610"/>
                  </a:lnTo>
                  <a:lnTo>
                    <a:pt x="718021" y="4871331"/>
                  </a:lnTo>
                  <a:lnTo>
                    <a:pt x="765053" y="4875420"/>
                  </a:lnTo>
                  <a:lnTo>
                    <a:pt x="812812" y="4876800"/>
                  </a:lnTo>
                  <a:lnTo>
                    <a:pt x="4368800" y="4876800"/>
                  </a:lnTo>
                  <a:lnTo>
                    <a:pt x="4416562" y="4875420"/>
                  </a:lnTo>
                  <a:lnTo>
                    <a:pt x="4463598" y="4871331"/>
                  </a:lnTo>
                  <a:lnTo>
                    <a:pt x="4509830" y="4864610"/>
                  </a:lnTo>
                  <a:lnTo>
                    <a:pt x="4555182" y="4855333"/>
                  </a:lnTo>
                  <a:lnTo>
                    <a:pt x="4599578" y="4843575"/>
                  </a:lnTo>
                  <a:lnTo>
                    <a:pt x="4642942" y="4829414"/>
                  </a:lnTo>
                  <a:lnTo>
                    <a:pt x="4685198" y="4812925"/>
                  </a:lnTo>
                  <a:lnTo>
                    <a:pt x="4726269" y="4794185"/>
                  </a:lnTo>
                  <a:lnTo>
                    <a:pt x="4766080" y="4773269"/>
                  </a:lnTo>
                  <a:lnTo>
                    <a:pt x="4804553" y="4750255"/>
                  </a:lnTo>
                  <a:lnTo>
                    <a:pt x="4841614" y="4725218"/>
                  </a:lnTo>
                  <a:lnTo>
                    <a:pt x="4877185" y="4698235"/>
                  </a:lnTo>
                  <a:lnTo>
                    <a:pt x="4911190" y="4669381"/>
                  </a:lnTo>
                  <a:lnTo>
                    <a:pt x="4943554" y="4638733"/>
                  </a:lnTo>
                  <a:lnTo>
                    <a:pt x="4974200" y="4606368"/>
                  </a:lnTo>
                  <a:lnTo>
                    <a:pt x="5003052" y="4572361"/>
                  </a:lnTo>
                  <a:lnTo>
                    <a:pt x="5030033" y="4536789"/>
                  </a:lnTo>
                  <a:lnTo>
                    <a:pt x="5055068" y="4499727"/>
                  </a:lnTo>
                  <a:lnTo>
                    <a:pt x="5078080" y="4461253"/>
                  </a:lnTo>
                  <a:lnTo>
                    <a:pt x="5098994" y="4421442"/>
                  </a:lnTo>
                  <a:lnTo>
                    <a:pt x="5117732" y="4380371"/>
                  </a:lnTo>
                  <a:lnTo>
                    <a:pt x="5134220" y="4338116"/>
                  </a:lnTo>
                  <a:lnTo>
                    <a:pt x="5148379" y="4294753"/>
                  </a:lnTo>
                  <a:lnTo>
                    <a:pt x="5160135" y="4250358"/>
                  </a:lnTo>
                  <a:lnTo>
                    <a:pt x="5169412" y="4205008"/>
                  </a:lnTo>
                  <a:lnTo>
                    <a:pt x="5176132" y="4158778"/>
                  </a:lnTo>
                  <a:lnTo>
                    <a:pt x="5180220" y="4111746"/>
                  </a:lnTo>
                  <a:lnTo>
                    <a:pt x="5181600" y="4063987"/>
                  </a:lnTo>
                  <a:lnTo>
                    <a:pt x="5181600" y="812800"/>
                  </a:lnTo>
                  <a:lnTo>
                    <a:pt x="5180220" y="765037"/>
                  </a:lnTo>
                  <a:lnTo>
                    <a:pt x="5176132" y="718001"/>
                  </a:lnTo>
                  <a:lnTo>
                    <a:pt x="5169412" y="671769"/>
                  </a:lnTo>
                  <a:lnTo>
                    <a:pt x="5160135" y="626417"/>
                  </a:lnTo>
                  <a:lnTo>
                    <a:pt x="5148379" y="582021"/>
                  </a:lnTo>
                  <a:lnTo>
                    <a:pt x="5134220" y="538657"/>
                  </a:lnTo>
                  <a:lnTo>
                    <a:pt x="5117732" y="496401"/>
                  </a:lnTo>
                  <a:lnTo>
                    <a:pt x="5098994" y="455330"/>
                  </a:lnTo>
                  <a:lnTo>
                    <a:pt x="5078080" y="415519"/>
                  </a:lnTo>
                  <a:lnTo>
                    <a:pt x="5055068" y="377046"/>
                  </a:lnTo>
                  <a:lnTo>
                    <a:pt x="5030033" y="339985"/>
                  </a:lnTo>
                  <a:lnTo>
                    <a:pt x="5003052" y="304414"/>
                  </a:lnTo>
                  <a:lnTo>
                    <a:pt x="4974200" y="270409"/>
                  </a:lnTo>
                  <a:lnTo>
                    <a:pt x="4943554" y="238045"/>
                  </a:lnTo>
                  <a:lnTo>
                    <a:pt x="4911190" y="207399"/>
                  </a:lnTo>
                  <a:lnTo>
                    <a:pt x="4877185" y="178547"/>
                  </a:lnTo>
                  <a:lnTo>
                    <a:pt x="4841614" y="151566"/>
                  </a:lnTo>
                  <a:lnTo>
                    <a:pt x="4804553" y="126531"/>
                  </a:lnTo>
                  <a:lnTo>
                    <a:pt x="4766080" y="103519"/>
                  </a:lnTo>
                  <a:lnTo>
                    <a:pt x="4726269" y="82605"/>
                  </a:lnTo>
                  <a:lnTo>
                    <a:pt x="4685198" y="63867"/>
                  </a:lnTo>
                  <a:lnTo>
                    <a:pt x="4642942" y="47379"/>
                  </a:lnTo>
                  <a:lnTo>
                    <a:pt x="4599578" y="33220"/>
                  </a:lnTo>
                  <a:lnTo>
                    <a:pt x="4555182" y="21464"/>
                  </a:lnTo>
                  <a:lnTo>
                    <a:pt x="4509830" y="12187"/>
                  </a:lnTo>
                  <a:lnTo>
                    <a:pt x="4463598" y="5467"/>
                  </a:lnTo>
                  <a:lnTo>
                    <a:pt x="4416562" y="1379"/>
                  </a:lnTo>
                  <a:lnTo>
                    <a:pt x="43688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200" y="1600200"/>
              <a:ext cx="5181600" cy="4876800"/>
            </a:xfrm>
            <a:custGeom>
              <a:avLst/>
              <a:gdLst/>
              <a:ahLst/>
              <a:cxnLst/>
              <a:rect l="l" t="t" r="r" b="b"/>
              <a:pathLst>
                <a:path w="5181600" h="4876800">
                  <a:moveTo>
                    <a:pt x="0" y="812800"/>
                  </a:moveTo>
                  <a:lnTo>
                    <a:pt x="1379" y="765037"/>
                  </a:lnTo>
                  <a:lnTo>
                    <a:pt x="5468" y="718001"/>
                  </a:lnTo>
                  <a:lnTo>
                    <a:pt x="12189" y="671769"/>
                  </a:lnTo>
                  <a:lnTo>
                    <a:pt x="21466" y="626417"/>
                  </a:lnTo>
                  <a:lnTo>
                    <a:pt x="33224" y="582021"/>
                  </a:lnTo>
                  <a:lnTo>
                    <a:pt x="47385" y="538657"/>
                  </a:lnTo>
                  <a:lnTo>
                    <a:pt x="63874" y="496401"/>
                  </a:lnTo>
                  <a:lnTo>
                    <a:pt x="82614" y="455330"/>
                  </a:lnTo>
                  <a:lnTo>
                    <a:pt x="103530" y="415519"/>
                  </a:lnTo>
                  <a:lnTo>
                    <a:pt x="126544" y="377046"/>
                  </a:lnTo>
                  <a:lnTo>
                    <a:pt x="151581" y="339985"/>
                  </a:lnTo>
                  <a:lnTo>
                    <a:pt x="178564" y="304414"/>
                  </a:lnTo>
                  <a:lnTo>
                    <a:pt x="207418" y="270409"/>
                  </a:lnTo>
                  <a:lnTo>
                    <a:pt x="238066" y="238045"/>
                  </a:lnTo>
                  <a:lnTo>
                    <a:pt x="270431" y="207399"/>
                  </a:lnTo>
                  <a:lnTo>
                    <a:pt x="304438" y="178547"/>
                  </a:lnTo>
                  <a:lnTo>
                    <a:pt x="340010" y="151566"/>
                  </a:lnTo>
                  <a:lnTo>
                    <a:pt x="377072" y="126531"/>
                  </a:lnTo>
                  <a:lnTo>
                    <a:pt x="415546" y="103519"/>
                  </a:lnTo>
                  <a:lnTo>
                    <a:pt x="455357" y="82605"/>
                  </a:lnTo>
                  <a:lnTo>
                    <a:pt x="496428" y="63867"/>
                  </a:lnTo>
                  <a:lnTo>
                    <a:pt x="538683" y="47379"/>
                  </a:lnTo>
                  <a:lnTo>
                    <a:pt x="582046" y="33220"/>
                  </a:lnTo>
                  <a:lnTo>
                    <a:pt x="626441" y="21464"/>
                  </a:lnTo>
                  <a:lnTo>
                    <a:pt x="671791" y="12187"/>
                  </a:lnTo>
                  <a:lnTo>
                    <a:pt x="718021" y="5467"/>
                  </a:lnTo>
                  <a:lnTo>
                    <a:pt x="765053" y="1379"/>
                  </a:lnTo>
                  <a:lnTo>
                    <a:pt x="812812" y="0"/>
                  </a:lnTo>
                  <a:lnTo>
                    <a:pt x="4368800" y="0"/>
                  </a:lnTo>
                  <a:lnTo>
                    <a:pt x="4416562" y="1379"/>
                  </a:lnTo>
                  <a:lnTo>
                    <a:pt x="4463598" y="5467"/>
                  </a:lnTo>
                  <a:lnTo>
                    <a:pt x="4509830" y="12187"/>
                  </a:lnTo>
                  <a:lnTo>
                    <a:pt x="4555182" y="21464"/>
                  </a:lnTo>
                  <a:lnTo>
                    <a:pt x="4599578" y="33220"/>
                  </a:lnTo>
                  <a:lnTo>
                    <a:pt x="4642942" y="47379"/>
                  </a:lnTo>
                  <a:lnTo>
                    <a:pt x="4685198" y="63867"/>
                  </a:lnTo>
                  <a:lnTo>
                    <a:pt x="4726269" y="82605"/>
                  </a:lnTo>
                  <a:lnTo>
                    <a:pt x="4766080" y="103519"/>
                  </a:lnTo>
                  <a:lnTo>
                    <a:pt x="4804553" y="126531"/>
                  </a:lnTo>
                  <a:lnTo>
                    <a:pt x="4841614" y="151566"/>
                  </a:lnTo>
                  <a:lnTo>
                    <a:pt x="4877185" y="178547"/>
                  </a:lnTo>
                  <a:lnTo>
                    <a:pt x="4911190" y="207399"/>
                  </a:lnTo>
                  <a:lnTo>
                    <a:pt x="4943554" y="238045"/>
                  </a:lnTo>
                  <a:lnTo>
                    <a:pt x="4974200" y="270409"/>
                  </a:lnTo>
                  <a:lnTo>
                    <a:pt x="5003052" y="304414"/>
                  </a:lnTo>
                  <a:lnTo>
                    <a:pt x="5030033" y="339985"/>
                  </a:lnTo>
                  <a:lnTo>
                    <a:pt x="5055068" y="377046"/>
                  </a:lnTo>
                  <a:lnTo>
                    <a:pt x="5078080" y="415519"/>
                  </a:lnTo>
                  <a:lnTo>
                    <a:pt x="5098994" y="455330"/>
                  </a:lnTo>
                  <a:lnTo>
                    <a:pt x="5117732" y="496401"/>
                  </a:lnTo>
                  <a:lnTo>
                    <a:pt x="5134220" y="538657"/>
                  </a:lnTo>
                  <a:lnTo>
                    <a:pt x="5148379" y="582021"/>
                  </a:lnTo>
                  <a:lnTo>
                    <a:pt x="5160135" y="626417"/>
                  </a:lnTo>
                  <a:lnTo>
                    <a:pt x="5169412" y="671769"/>
                  </a:lnTo>
                  <a:lnTo>
                    <a:pt x="5176132" y="718001"/>
                  </a:lnTo>
                  <a:lnTo>
                    <a:pt x="5180220" y="765037"/>
                  </a:lnTo>
                  <a:lnTo>
                    <a:pt x="5181600" y="812800"/>
                  </a:lnTo>
                  <a:lnTo>
                    <a:pt x="5181600" y="4063987"/>
                  </a:lnTo>
                  <a:lnTo>
                    <a:pt x="5180220" y="4111746"/>
                  </a:lnTo>
                  <a:lnTo>
                    <a:pt x="5176132" y="4158778"/>
                  </a:lnTo>
                  <a:lnTo>
                    <a:pt x="5169412" y="4205008"/>
                  </a:lnTo>
                  <a:lnTo>
                    <a:pt x="5160135" y="4250358"/>
                  </a:lnTo>
                  <a:lnTo>
                    <a:pt x="5148379" y="4294753"/>
                  </a:lnTo>
                  <a:lnTo>
                    <a:pt x="5134220" y="4338116"/>
                  </a:lnTo>
                  <a:lnTo>
                    <a:pt x="5117732" y="4380371"/>
                  </a:lnTo>
                  <a:lnTo>
                    <a:pt x="5098994" y="4421442"/>
                  </a:lnTo>
                  <a:lnTo>
                    <a:pt x="5078080" y="4461253"/>
                  </a:lnTo>
                  <a:lnTo>
                    <a:pt x="5055068" y="4499727"/>
                  </a:lnTo>
                  <a:lnTo>
                    <a:pt x="5030033" y="4536789"/>
                  </a:lnTo>
                  <a:lnTo>
                    <a:pt x="5003052" y="4572361"/>
                  </a:lnTo>
                  <a:lnTo>
                    <a:pt x="4974200" y="4606368"/>
                  </a:lnTo>
                  <a:lnTo>
                    <a:pt x="4943554" y="4638733"/>
                  </a:lnTo>
                  <a:lnTo>
                    <a:pt x="4911190" y="4669381"/>
                  </a:lnTo>
                  <a:lnTo>
                    <a:pt x="4877185" y="4698235"/>
                  </a:lnTo>
                  <a:lnTo>
                    <a:pt x="4841614" y="4725218"/>
                  </a:lnTo>
                  <a:lnTo>
                    <a:pt x="4804553" y="4750255"/>
                  </a:lnTo>
                  <a:lnTo>
                    <a:pt x="4766080" y="4773269"/>
                  </a:lnTo>
                  <a:lnTo>
                    <a:pt x="4726269" y="4794185"/>
                  </a:lnTo>
                  <a:lnTo>
                    <a:pt x="4685198" y="4812925"/>
                  </a:lnTo>
                  <a:lnTo>
                    <a:pt x="4642942" y="4829414"/>
                  </a:lnTo>
                  <a:lnTo>
                    <a:pt x="4599578" y="4843575"/>
                  </a:lnTo>
                  <a:lnTo>
                    <a:pt x="4555182" y="4855333"/>
                  </a:lnTo>
                  <a:lnTo>
                    <a:pt x="4509830" y="4864610"/>
                  </a:lnTo>
                  <a:lnTo>
                    <a:pt x="4463598" y="4871331"/>
                  </a:lnTo>
                  <a:lnTo>
                    <a:pt x="4416562" y="4875420"/>
                  </a:lnTo>
                  <a:lnTo>
                    <a:pt x="4368800" y="4876800"/>
                  </a:lnTo>
                  <a:lnTo>
                    <a:pt x="812812" y="4876800"/>
                  </a:lnTo>
                  <a:lnTo>
                    <a:pt x="765053" y="4875420"/>
                  </a:lnTo>
                  <a:lnTo>
                    <a:pt x="718021" y="4871331"/>
                  </a:lnTo>
                  <a:lnTo>
                    <a:pt x="671791" y="4864610"/>
                  </a:lnTo>
                  <a:lnTo>
                    <a:pt x="626441" y="4855333"/>
                  </a:lnTo>
                  <a:lnTo>
                    <a:pt x="582046" y="4843575"/>
                  </a:lnTo>
                  <a:lnTo>
                    <a:pt x="538683" y="4829414"/>
                  </a:lnTo>
                  <a:lnTo>
                    <a:pt x="496428" y="4812925"/>
                  </a:lnTo>
                  <a:lnTo>
                    <a:pt x="455357" y="4794185"/>
                  </a:lnTo>
                  <a:lnTo>
                    <a:pt x="415546" y="4773269"/>
                  </a:lnTo>
                  <a:lnTo>
                    <a:pt x="377072" y="4750255"/>
                  </a:lnTo>
                  <a:lnTo>
                    <a:pt x="340010" y="4725218"/>
                  </a:lnTo>
                  <a:lnTo>
                    <a:pt x="304438" y="4698235"/>
                  </a:lnTo>
                  <a:lnTo>
                    <a:pt x="270431" y="4669381"/>
                  </a:lnTo>
                  <a:lnTo>
                    <a:pt x="238066" y="4638733"/>
                  </a:lnTo>
                  <a:lnTo>
                    <a:pt x="207418" y="4606368"/>
                  </a:lnTo>
                  <a:lnTo>
                    <a:pt x="178564" y="4572361"/>
                  </a:lnTo>
                  <a:lnTo>
                    <a:pt x="151581" y="4536789"/>
                  </a:lnTo>
                  <a:lnTo>
                    <a:pt x="126544" y="4499727"/>
                  </a:lnTo>
                  <a:lnTo>
                    <a:pt x="103530" y="4461253"/>
                  </a:lnTo>
                  <a:lnTo>
                    <a:pt x="82614" y="4421442"/>
                  </a:lnTo>
                  <a:lnTo>
                    <a:pt x="63874" y="4380371"/>
                  </a:lnTo>
                  <a:lnTo>
                    <a:pt x="47385" y="4338116"/>
                  </a:lnTo>
                  <a:lnTo>
                    <a:pt x="33224" y="4294753"/>
                  </a:lnTo>
                  <a:lnTo>
                    <a:pt x="21466" y="4250358"/>
                  </a:lnTo>
                  <a:lnTo>
                    <a:pt x="12189" y="4205008"/>
                  </a:lnTo>
                  <a:lnTo>
                    <a:pt x="5468" y="4158778"/>
                  </a:lnTo>
                  <a:lnTo>
                    <a:pt x="1379" y="4111746"/>
                  </a:lnTo>
                  <a:lnTo>
                    <a:pt x="0" y="4063987"/>
                  </a:lnTo>
                  <a:lnTo>
                    <a:pt x="0" y="8128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2988" y="1821307"/>
            <a:ext cx="44291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CAPILLARY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BLOOD 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SPECIMENS: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The specimen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is  obtained by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pricking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the</a:t>
            </a:r>
            <a:r>
              <a:rPr sz="2400" b="1" spc="-4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patient`s  finger</a:t>
            </a:r>
            <a:r>
              <a:rPr sz="2400" b="1" spc="-6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2988" y="4381880"/>
            <a:ext cx="454215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VENOUS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BLOOD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SPECIMEN: 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2CDDD"/>
                </a:solidFill>
                <a:latin typeface="Times New Roman"/>
                <a:cs typeface="Times New Roman"/>
              </a:rPr>
              <a:t>Most Commonly 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used method.  </a:t>
            </a:r>
            <a:r>
              <a:rPr sz="2400" b="1" spc="-25" dirty="0">
                <a:solidFill>
                  <a:srgbClr val="92CDDD"/>
                </a:solidFill>
                <a:latin typeface="Times New Roman"/>
                <a:cs typeface="Times New Roman"/>
              </a:rPr>
              <a:t>Venipuncture 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is usually </a:t>
            </a:r>
            <a:r>
              <a:rPr sz="2400" b="1" dirty="0">
                <a:solidFill>
                  <a:srgbClr val="92CDDD"/>
                </a:solidFill>
                <a:latin typeface="Times New Roman"/>
                <a:cs typeface="Times New Roman"/>
              </a:rPr>
              <a:t>performed  </a:t>
            </a:r>
            <a:r>
              <a:rPr sz="2400" b="1" spc="-5" dirty="0">
                <a:solidFill>
                  <a:srgbClr val="92CDDD"/>
                </a:solidFill>
                <a:latin typeface="Times New Roman"/>
                <a:cs typeface="Times New Roman"/>
              </a:rPr>
              <a:t>in </a:t>
            </a:r>
            <a:r>
              <a:rPr sz="2400" b="1" spc="-25" dirty="0">
                <a:latin typeface="Times New Roman"/>
                <a:cs typeface="Times New Roman"/>
              </a:rPr>
              <a:t>ANTECUBITAL</a:t>
            </a:r>
            <a:r>
              <a:rPr sz="2400" b="1" spc="-204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92CDDD"/>
                </a:solidFill>
                <a:latin typeface="Times New Roman"/>
                <a:cs typeface="Times New Roman"/>
              </a:rPr>
              <a:t>vein.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36670" y="1371600"/>
            <a:ext cx="5078730" cy="5257800"/>
            <a:chOff x="3836670" y="1371600"/>
            <a:chExt cx="5078730" cy="5257800"/>
          </a:xfrm>
        </p:grpSpPr>
        <p:sp>
          <p:nvSpPr>
            <p:cNvPr id="16" name="object 16"/>
            <p:cNvSpPr/>
            <p:nvPr/>
          </p:nvSpPr>
          <p:spPr>
            <a:xfrm>
              <a:off x="5334000" y="1371600"/>
              <a:ext cx="3581400" cy="2057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50130" y="2769997"/>
              <a:ext cx="877569" cy="735330"/>
            </a:xfrm>
            <a:custGeom>
              <a:avLst/>
              <a:gdLst/>
              <a:ahLst/>
              <a:cxnLst/>
              <a:rect l="l" t="t" r="r" b="b"/>
              <a:pathLst>
                <a:path w="877570" h="735329">
                  <a:moveTo>
                    <a:pt x="728726" y="0"/>
                  </a:moveTo>
                  <a:lnTo>
                    <a:pt x="576707" y="179324"/>
                  </a:lnTo>
                  <a:lnTo>
                    <a:pt x="651891" y="167004"/>
                  </a:lnTo>
                  <a:lnTo>
                    <a:pt x="642731" y="207820"/>
                  </a:lnTo>
                  <a:lnTo>
                    <a:pt x="630127" y="247986"/>
                  </a:lnTo>
                  <a:lnTo>
                    <a:pt x="614193" y="287401"/>
                  </a:lnTo>
                  <a:lnTo>
                    <a:pt x="595045" y="325967"/>
                  </a:lnTo>
                  <a:lnTo>
                    <a:pt x="572797" y="363584"/>
                  </a:lnTo>
                  <a:lnTo>
                    <a:pt x="547563" y="400152"/>
                  </a:lnTo>
                  <a:lnTo>
                    <a:pt x="519458" y="435572"/>
                  </a:lnTo>
                  <a:lnTo>
                    <a:pt x="488597" y="469744"/>
                  </a:lnTo>
                  <a:lnTo>
                    <a:pt x="455094" y="502569"/>
                  </a:lnTo>
                  <a:lnTo>
                    <a:pt x="419064" y="533947"/>
                  </a:lnTo>
                  <a:lnTo>
                    <a:pt x="380622" y="563779"/>
                  </a:lnTo>
                  <a:lnTo>
                    <a:pt x="339882" y="591965"/>
                  </a:lnTo>
                  <a:lnTo>
                    <a:pt x="296959" y="618406"/>
                  </a:lnTo>
                  <a:lnTo>
                    <a:pt x="251968" y="643001"/>
                  </a:lnTo>
                  <a:lnTo>
                    <a:pt x="205023" y="665653"/>
                  </a:lnTo>
                  <a:lnTo>
                    <a:pt x="156239" y="686260"/>
                  </a:lnTo>
                  <a:lnTo>
                    <a:pt x="105731" y="704723"/>
                  </a:lnTo>
                  <a:lnTo>
                    <a:pt x="53613" y="720944"/>
                  </a:lnTo>
                  <a:lnTo>
                    <a:pt x="0" y="734822"/>
                  </a:lnTo>
                  <a:lnTo>
                    <a:pt x="55200" y="728141"/>
                  </a:lnTo>
                  <a:lnTo>
                    <a:pt x="109432" y="718930"/>
                  </a:lnTo>
                  <a:lnTo>
                    <a:pt x="162574" y="707280"/>
                  </a:lnTo>
                  <a:lnTo>
                    <a:pt x="214503" y="693281"/>
                  </a:lnTo>
                  <a:lnTo>
                    <a:pt x="265097" y="677023"/>
                  </a:lnTo>
                  <a:lnTo>
                    <a:pt x="314233" y="658596"/>
                  </a:lnTo>
                  <a:lnTo>
                    <a:pt x="361790" y="638090"/>
                  </a:lnTo>
                  <a:lnTo>
                    <a:pt x="407643" y="615596"/>
                  </a:lnTo>
                  <a:lnTo>
                    <a:pt x="451672" y="591203"/>
                  </a:lnTo>
                  <a:lnTo>
                    <a:pt x="493753" y="565002"/>
                  </a:lnTo>
                  <a:lnTo>
                    <a:pt x="533765" y="537082"/>
                  </a:lnTo>
                  <a:lnTo>
                    <a:pt x="571584" y="507535"/>
                  </a:lnTo>
                  <a:lnTo>
                    <a:pt x="607088" y="476451"/>
                  </a:lnTo>
                  <a:lnTo>
                    <a:pt x="640155" y="443918"/>
                  </a:lnTo>
                  <a:lnTo>
                    <a:pt x="670662" y="410028"/>
                  </a:lnTo>
                  <a:lnTo>
                    <a:pt x="698488" y="374871"/>
                  </a:lnTo>
                  <a:lnTo>
                    <a:pt x="723508" y="338537"/>
                  </a:lnTo>
                  <a:lnTo>
                    <a:pt x="745602" y="301116"/>
                  </a:lnTo>
                  <a:lnTo>
                    <a:pt x="764647" y="262698"/>
                  </a:lnTo>
                  <a:lnTo>
                    <a:pt x="780519" y="223374"/>
                  </a:lnTo>
                  <a:lnTo>
                    <a:pt x="793097" y="183233"/>
                  </a:lnTo>
                  <a:lnTo>
                    <a:pt x="802259" y="142366"/>
                  </a:lnTo>
                  <a:lnTo>
                    <a:pt x="877570" y="129920"/>
                  </a:lnTo>
                  <a:lnTo>
                    <a:pt x="72872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9370" y="3029330"/>
              <a:ext cx="1076325" cy="505459"/>
            </a:xfrm>
            <a:custGeom>
              <a:avLst/>
              <a:gdLst/>
              <a:ahLst/>
              <a:cxnLst/>
              <a:rect l="l" t="t" r="r" b="b"/>
              <a:pathLst>
                <a:path w="1076325" h="505460">
                  <a:moveTo>
                    <a:pt x="150367" y="0"/>
                  </a:moveTo>
                  <a:lnTo>
                    <a:pt x="0" y="24638"/>
                  </a:lnTo>
                  <a:lnTo>
                    <a:pt x="8260" y="63901"/>
                  </a:lnTo>
                  <a:lnTo>
                    <a:pt x="19854" y="101916"/>
                  </a:lnTo>
                  <a:lnTo>
                    <a:pt x="34659" y="138621"/>
                  </a:lnTo>
                  <a:lnTo>
                    <a:pt x="52553" y="173954"/>
                  </a:lnTo>
                  <a:lnTo>
                    <a:pt x="73415" y="207854"/>
                  </a:lnTo>
                  <a:lnTo>
                    <a:pt x="97122" y="240259"/>
                  </a:lnTo>
                  <a:lnTo>
                    <a:pt x="123552" y="271109"/>
                  </a:lnTo>
                  <a:lnTo>
                    <a:pt x="152584" y="300341"/>
                  </a:lnTo>
                  <a:lnTo>
                    <a:pt x="184095" y="327894"/>
                  </a:lnTo>
                  <a:lnTo>
                    <a:pt x="217964" y="353708"/>
                  </a:lnTo>
                  <a:lnTo>
                    <a:pt x="254068" y="377720"/>
                  </a:lnTo>
                  <a:lnTo>
                    <a:pt x="292286" y="399869"/>
                  </a:lnTo>
                  <a:lnTo>
                    <a:pt x="332496" y="420093"/>
                  </a:lnTo>
                  <a:lnTo>
                    <a:pt x="374575" y="438332"/>
                  </a:lnTo>
                  <a:lnTo>
                    <a:pt x="418402" y="454524"/>
                  </a:lnTo>
                  <a:lnTo>
                    <a:pt x="463854" y="468608"/>
                  </a:lnTo>
                  <a:lnTo>
                    <a:pt x="510810" y="480521"/>
                  </a:lnTo>
                  <a:lnTo>
                    <a:pt x="559148" y="490204"/>
                  </a:lnTo>
                  <a:lnTo>
                    <a:pt x="608746" y="497593"/>
                  </a:lnTo>
                  <a:lnTo>
                    <a:pt x="659481" y="502629"/>
                  </a:lnTo>
                  <a:lnTo>
                    <a:pt x="711232" y="505249"/>
                  </a:lnTo>
                  <a:lnTo>
                    <a:pt x="763877" y="505392"/>
                  </a:lnTo>
                  <a:lnTo>
                    <a:pt x="817295" y="502997"/>
                  </a:lnTo>
                  <a:lnTo>
                    <a:pt x="871362" y="498002"/>
                  </a:lnTo>
                  <a:lnTo>
                    <a:pt x="925956" y="490347"/>
                  </a:lnTo>
                  <a:lnTo>
                    <a:pt x="1076325" y="465709"/>
                  </a:lnTo>
                  <a:lnTo>
                    <a:pt x="1021730" y="473350"/>
                  </a:lnTo>
                  <a:lnTo>
                    <a:pt x="967663" y="478333"/>
                  </a:lnTo>
                  <a:lnTo>
                    <a:pt x="914245" y="480719"/>
                  </a:lnTo>
                  <a:lnTo>
                    <a:pt x="861600" y="480568"/>
                  </a:lnTo>
                  <a:lnTo>
                    <a:pt x="809849" y="477942"/>
                  </a:lnTo>
                  <a:lnTo>
                    <a:pt x="759114" y="472903"/>
                  </a:lnTo>
                  <a:lnTo>
                    <a:pt x="709516" y="465510"/>
                  </a:lnTo>
                  <a:lnTo>
                    <a:pt x="661178" y="455827"/>
                  </a:lnTo>
                  <a:lnTo>
                    <a:pt x="614222" y="443914"/>
                  </a:lnTo>
                  <a:lnTo>
                    <a:pt x="568770" y="429832"/>
                  </a:lnTo>
                  <a:lnTo>
                    <a:pt x="524943" y="413642"/>
                  </a:lnTo>
                  <a:lnTo>
                    <a:pt x="482864" y="395406"/>
                  </a:lnTo>
                  <a:lnTo>
                    <a:pt x="442654" y="375185"/>
                  </a:lnTo>
                  <a:lnTo>
                    <a:pt x="404436" y="353040"/>
                  </a:lnTo>
                  <a:lnTo>
                    <a:pt x="368332" y="329033"/>
                  </a:lnTo>
                  <a:lnTo>
                    <a:pt x="334463" y="303225"/>
                  </a:lnTo>
                  <a:lnTo>
                    <a:pt x="302952" y="275676"/>
                  </a:lnTo>
                  <a:lnTo>
                    <a:pt x="273920" y="246449"/>
                  </a:lnTo>
                  <a:lnTo>
                    <a:pt x="247490" y="215604"/>
                  </a:lnTo>
                  <a:lnTo>
                    <a:pt x="223783" y="183204"/>
                  </a:lnTo>
                  <a:lnTo>
                    <a:pt x="202921" y="149308"/>
                  </a:lnTo>
                  <a:lnTo>
                    <a:pt x="185027" y="113978"/>
                  </a:lnTo>
                  <a:lnTo>
                    <a:pt x="170222" y="77276"/>
                  </a:lnTo>
                  <a:lnTo>
                    <a:pt x="158628" y="39263"/>
                  </a:lnTo>
                  <a:lnTo>
                    <a:pt x="150367" y="0"/>
                  </a:lnTo>
                  <a:close/>
                </a:path>
              </a:pathLst>
            </a:custGeom>
            <a:solidFill>
              <a:srgbClr val="406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000" y="3581400"/>
              <a:ext cx="3581400" cy="3048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49370" y="2769997"/>
              <a:ext cx="1878330" cy="765175"/>
            </a:xfrm>
            <a:custGeom>
              <a:avLst/>
              <a:gdLst/>
              <a:ahLst/>
              <a:cxnLst/>
              <a:rect l="l" t="t" r="r" b="b"/>
              <a:pathLst>
                <a:path w="1878329" h="765175">
                  <a:moveTo>
                    <a:pt x="1000759" y="734822"/>
                  </a:moveTo>
                  <a:lnTo>
                    <a:pt x="1054373" y="720944"/>
                  </a:lnTo>
                  <a:lnTo>
                    <a:pt x="1106491" y="704723"/>
                  </a:lnTo>
                  <a:lnTo>
                    <a:pt x="1156999" y="686260"/>
                  </a:lnTo>
                  <a:lnTo>
                    <a:pt x="1205783" y="665653"/>
                  </a:lnTo>
                  <a:lnTo>
                    <a:pt x="1252728" y="643001"/>
                  </a:lnTo>
                  <a:lnTo>
                    <a:pt x="1297719" y="618406"/>
                  </a:lnTo>
                  <a:lnTo>
                    <a:pt x="1340642" y="591965"/>
                  </a:lnTo>
                  <a:lnTo>
                    <a:pt x="1381382" y="563779"/>
                  </a:lnTo>
                  <a:lnTo>
                    <a:pt x="1419824" y="533947"/>
                  </a:lnTo>
                  <a:lnTo>
                    <a:pt x="1455854" y="502569"/>
                  </a:lnTo>
                  <a:lnTo>
                    <a:pt x="1489357" y="469744"/>
                  </a:lnTo>
                  <a:lnTo>
                    <a:pt x="1520218" y="435572"/>
                  </a:lnTo>
                  <a:lnTo>
                    <a:pt x="1548323" y="400152"/>
                  </a:lnTo>
                  <a:lnTo>
                    <a:pt x="1573557" y="363584"/>
                  </a:lnTo>
                  <a:lnTo>
                    <a:pt x="1595805" y="325967"/>
                  </a:lnTo>
                  <a:lnTo>
                    <a:pt x="1614953" y="287401"/>
                  </a:lnTo>
                  <a:lnTo>
                    <a:pt x="1630887" y="247986"/>
                  </a:lnTo>
                  <a:lnTo>
                    <a:pt x="1643491" y="207820"/>
                  </a:lnTo>
                  <a:lnTo>
                    <a:pt x="1652651" y="167004"/>
                  </a:lnTo>
                  <a:lnTo>
                    <a:pt x="1577466" y="179324"/>
                  </a:lnTo>
                  <a:lnTo>
                    <a:pt x="1729485" y="0"/>
                  </a:lnTo>
                  <a:lnTo>
                    <a:pt x="1878329" y="129920"/>
                  </a:lnTo>
                  <a:lnTo>
                    <a:pt x="1803018" y="142366"/>
                  </a:lnTo>
                  <a:lnTo>
                    <a:pt x="1794126" y="182220"/>
                  </a:lnTo>
                  <a:lnTo>
                    <a:pt x="1781964" y="221422"/>
                  </a:lnTo>
                  <a:lnTo>
                    <a:pt x="1766643" y="259885"/>
                  </a:lnTo>
                  <a:lnTo>
                    <a:pt x="1748273" y="297519"/>
                  </a:lnTo>
                  <a:lnTo>
                    <a:pt x="1726964" y="334237"/>
                  </a:lnTo>
                  <a:lnTo>
                    <a:pt x="1702827" y="369950"/>
                  </a:lnTo>
                  <a:lnTo>
                    <a:pt x="1675971" y="404570"/>
                  </a:lnTo>
                  <a:lnTo>
                    <a:pt x="1646508" y="438008"/>
                  </a:lnTo>
                  <a:lnTo>
                    <a:pt x="1614547" y="470178"/>
                  </a:lnTo>
                  <a:lnTo>
                    <a:pt x="1580198" y="500989"/>
                  </a:lnTo>
                  <a:lnTo>
                    <a:pt x="1543572" y="530354"/>
                  </a:lnTo>
                  <a:lnTo>
                    <a:pt x="1504780" y="558184"/>
                  </a:lnTo>
                  <a:lnTo>
                    <a:pt x="1463930" y="584392"/>
                  </a:lnTo>
                  <a:lnTo>
                    <a:pt x="1421134" y="608889"/>
                  </a:lnTo>
                  <a:lnTo>
                    <a:pt x="1376502" y="631587"/>
                  </a:lnTo>
                  <a:lnTo>
                    <a:pt x="1330144" y="652397"/>
                  </a:lnTo>
                  <a:lnTo>
                    <a:pt x="1282171" y="671231"/>
                  </a:lnTo>
                  <a:lnTo>
                    <a:pt x="1232691" y="688001"/>
                  </a:lnTo>
                  <a:lnTo>
                    <a:pt x="1181817" y="702618"/>
                  </a:lnTo>
                  <a:lnTo>
                    <a:pt x="1129658" y="714995"/>
                  </a:lnTo>
                  <a:lnTo>
                    <a:pt x="1076325" y="725042"/>
                  </a:lnTo>
                  <a:lnTo>
                    <a:pt x="925956" y="749680"/>
                  </a:lnTo>
                  <a:lnTo>
                    <a:pt x="871362" y="757336"/>
                  </a:lnTo>
                  <a:lnTo>
                    <a:pt x="817295" y="762331"/>
                  </a:lnTo>
                  <a:lnTo>
                    <a:pt x="763877" y="764726"/>
                  </a:lnTo>
                  <a:lnTo>
                    <a:pt x="711232" y="764583"/>
                  </a:lnTo>
                  <a:lnTo>
                    <a:pt x="659481" y="761963"/>
                  </a:lnTo>
                  <a:lnTo>
                    <a:pt x="608746" y="756927"/>
                  </a:lnTo>
                  <a:lnTo>
                    <a:pt x="559148" y="749538"/>
                  </a:lnTo>
                  <a:lnTo>
                    <a:pt x="510810" y="739855"/>
                  </a:lnTo>
                  <a:lnTo>
                    <a:pt x="463854" y="727942"/>
                  </a:lnTo>
                  <a:lnTo>
                    <a:pt x="418402" y="713858"/>
                  </a:lnTo>
                  <a:lnTo>
                    <a:pt x="374575" y="697666"/>
                  </a:lnTo>
                  <a:lnTo>
                    <a:pt x="332496" y="679427"/>
                  </a:lnTo>
                  <a:lnTo>
                    <a:pt x="292286" y="659203"/>
                  </a:lnTo>
                  <a:lnTo>
                    <a:pt x="254068" y="637054"/>
                  </a:lnTo>
                  <a:lnTo>
                    <a:pt x="217964" y="613042"/>
                  </a:lnTo>
                  <a:lnTo>
                    <a:pt x="184095" y="587228"/>
                  </a:lnTo>
                  <a:lnTo>
                    <a:pt x="152584" y="559675"/>
                  </a:lnTo>
                  <a:lnTo>
                    <a:pt x="123552" y="530443"/>
                  </a:lnTo>
                  <a:lnTo>
                    <a:pt x="97122" y="499593"/>
                  </a:lnTo>
                  <a:lnTo>
                    <a:pt x="73415" y="467188"/>
                  </a:lnTo>
                  <a:lnTo>
                    <a:pt x="52553" y="433288"/>
                  </a:lnTo>
                  <a:lnTo>
                    <a:pt x="34659" y="397955"/>
                  </a:lnTo>
                  <a:lnTo>
                    <a:pt x="19854" y="361250"/>
                  </a:lnTo>
                  <a:lnTo>
                    <a:pt x="8260" y="323235"/>
                  </a:lnTo>
                  <a:lnTo>
                    <a:pt x="0" y="283972"/>
                  </a:lnTo>
                  <a:lnTo>
                    <a:pt x="150367" y="259333"/>
                  </a:lnTo>
                  <a:lnTo>
                    <a:pt x="158628" y="298597"/>
                  </a:lnTo>
                  <a:lnTo>
                    <a:pt x="170222" y="336610"/>
                  </a:lnTo>
                  <a:lnTo>
                    <a:pt x="185027" y="373312"/>
                  </a:lnTo>
                  <a:lnTo>
                    <a:pt x="202921" y="408642"/>
                  </a:lnTo>
                  <a:lnTo>
                    <a:pt x="223783" y="442538"/>
                  </a:lnTo>
                  <a:lnTo>
                    <a:pt x="247490" y="474938"/>
                  </a:lnTo>
                  <a:lnTo>
                    <a:pt x="273920" y="505783"/>
                  </a:lnTo>
                  <a:lnTo>
                    <a:pt x="302952" y="535010"/>
                  </a:lnTo>
                  <a:lnTo>
                    <a:pt x="334463" y="562559"/>
                  </a:lnTo>
                  <a:lnTo>
                    <a:pt x="368332" y="588367"/>
                  </a:lnTo>
                  <a:lnTo>
                    <a:pt x="404436" y="612374"/>
                  </a:lnTo>
                  <a:lnTo>
                    <a:pt x="442654" y="634519"/>
                  </a:lnTo>
                  <a:lnTo>
                    <a:pt x="482864" y="654740"/>
                  </a:lnTo>
                  <a:lnTo>
                    <a:pt x="524943" y="672976"/>
                  </a:lnTo>
                  <a:lnTo>
                    <a:pt x="568770" y="689166"/>
                  </a:lnTo>
                  <a:lnTo>
                    <a:pt x="614222" y="703248"/>
                  </a:lnTo>
                  <a:lnTo>
                    <a:pt x="661178" y="715161"/>
                  </a:lnTo>
                  <a:lnTo>
                    <a:pt x="709516" y="724844"/>
                  </a:lnTo>
                  <a:lnTo>
                    <a:pt x="759114" y="732237"/>
                  </a:lnTo>
                  <a:lnTo>
                    <a:pt x="809849" y="737276"/>
                  </a:lnTo>
                  <a:lnTo>
                    <a:pt x="861600" y="739902"/>
                  </a:lnTo>
                  <a:lnTo>
                    <a:pt x="914245" y="740053"/>
                  </a:lnTo>
                  <a:lnTo>
                    <a:pt x="967663" y="737667"/>
                  </a:lnTo>
                  <a:lnTo>
                    <a:pt x="1021730" y="732684"/>
                  </a:lnTo>
                  <a:lnTo>
                    <a:pt x="1076325" y="725042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51222" y="3964685"/>
              <a:ext cx="824865" cy="792480"/>
            </a:xfrm>
            <a:custGeom>
              <a:avLst/>
              <a:gdLst/>
              <a:ahLst/>
              <a:cxnLst/>
              <a:rect l="l" t="t" r="r" b="b"/>
              <a:pathLst>
                <a:path w="824864" h="792479">
                  <a:moveTo>
                    <a:pt x="0" y="0"/>
                  </a:moveTo>
                  <a:lnTo>
                    <a:pt x="52311" y="18246"/>
                  </a:lnTo>
                  <a:lnTo>
                    <a:pt x="102935" y="38704"/>
                  </a:lnTo>
                  <a:lnTo>
                    <a:pt x="151768" y="61264"/>
                  </a:lnTo>
                  <a:lnTo>
                    <a:pt x="198702" y="85818"/>
                  </a:lnTo>
                  <a:lnTo>
                    <a:pt x="243633" y="112258"/>
                  </a:lnTo>
                  <a:lnTo>
                    <a:pt x="286455" y="140473"/>
                  </a:lnTo>
                  <a:lnTo>
                    <a:pt x="327061" y="170357"/>
                  </a:lnTo>
                  <a:lnTo>
                    <a:pt x="365348" y="201800"/>
                  </a:lnTo>
                  <a:lnTo>
                    <a:pt x="401207" y="234693"/>
                  </a:lnTo>
                  <a:lnTo>
                    <a:pt x="434536" y="268929"/>
                  </a:lnTo>
                  <a:lnTo>
                    <a:pt x="465226" y="304397"/>
                  </a:lnTo>
                  <a:lnTo>
                    <a:pt x="493174" y="340990"/>
                  </a:lnTo>
                  <a:lnTo>
                    <a:pt x="518272" y="378600"/>
                  </a:lnTo>
                  <a:lnTo>
                    <a:pt x="540416" y="417116"/>
                  </a:lnTo>
                  <a:lnTo>
                    <a:pt x="559500" y="456431"/>
                  </a:lnTo>
                  <a:lnTo>
                    <a:pt x="575419" y="496436"/>
                  </a:lnTo>
                  <a:lnTo>
                    <a:pt x="588066" y="537023"/>
                  </a:lnTo>
                  <a:lnTo>
                    <a:pt x="597335" y="578082"/>
                  </a:lnTo>
                  <a:lnTo>
                    <a:pt x="603123" y="619506"/>
                  </a:lnTo>
                  <a:lnTo>
                    <a:pt x="529208" y="601090"/>
                  </a:lnTo>
                  <a:lnTo>
                    <a:pt x="665861" y="792352"/>
                  </a:lnTo>
                  <a:lnTo>
                    <a:pt x="824864" y="675005"/>
                  </a:lnTo>
                  <a:lnTo>
                    <a:pt x="750951" y="656463"/>
                  </a:lnTo>
                  <a:lnTo>
                    <a:pt x="745164" y="614982"/>
                  </a:lnTo>
                  <a:lnTo>
                    <a:pt x="735916" y="573944"/>
                  </a:lnTo>
                  <a:lnTo>
                    <a:pt x="723322" y="533447"/>
                  </a:lnTo>
                  <a:lnTo>
                    <a:pt x="707494" y="493593"/>
                  </a:lnTo>
                  <a:lnTo>
                    <a:pt x="688548" y="454480"/>
                  </a:lnTo>
                  <a:lnTo>
                    <a:pt x="666598" y="416208"/>
                  </a:lnTo>
                  <a:lnTo>
                    <a:pt x="641757" y="378879"/>
                  </a:lnTo>
                  <a:lnTo>
                    <a:pt x="614141" y="342592"/>
                  </a:lnTo>
                  <a:lnTo>
                    <a:pt x="583863" y="307446"/>
                  </a:lnTo>
                  <a:lnTo>
                    <a:pt x="551037" y="273543"/>
                  </a:lnTo>
                  <a:lnTo>
                    <a:pt x="515778" y="240982"/>
                  </a:lnTo>
                  <a:lnTo>
                    <a:pt x="478200" y="209863"/>
                  </a:lnTo>
                  <a:lnTo>
                    <a:pt x="438418" y="180286"/>
                  </a:lnTo>
                  <a:lnTo>
                    <a:pt x="396544" y="152351"/>
                  </a:lnTo>
                  <a:lnTo>
                    <a:pt x="352694" y="126159"/>
                  </a:lnTo>
                  <a:lnTo>
                    <a:pt x="306982" y="101809"/>
                  </a:lnTo>
                  <a:lnTo>
                    <a:pt x="259522" y="79401"/>
                  </a:lnTo>
                  <a:lnTo>
                    <a:pt x="210428" y="59036"/>
                  </a:lnTo>
                  <a:lnTo>
                    <a:pt x="159815" y="40813"/>
                  </a:lnTo>
                  <a:lnTo>
                    <a:pt x="107796" y="24833"/>
                  </a:lnTo>
                  <a:lnTo>
                    <a:pt x="54486" y="11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6934" y="3909625"/>
              <a:ext cx="1109345" cy="459740"/>
            </a:xfrm>
            <a:custGeom>
              <a:avLst/>
              <a:gdLst/>
              <a:ahLst/>
              <a:cxnLst/>
              <a:rect l="l" t="t" r="r" b="b"/>
              <a:pathLst>
                <a:path w="1109345" h="459739">
                  <a:moveTo>
                    <a:pt x="696459" y="0"/>
                  </a:moveTo>
                  <a:lnTo>
                    <a:pt x="645484" y="853"/>
                  </a:lnTo>
                  <a:lnTo>
                    <a:pt x="595449" y="4146"/>
                  </a:lnTo>
                  <a:lnTo>
                    <a:pt x="546481" y="9826"/>
                  </a:lnTo>
                  <a:lnTo>
                    <a:pt x="498707" y="17844"/>
                  </a:lnTo>
                  <a:lnTo>
                    <a:pt x="452253" y="28147"/>
                  </a:lnTo>
                  <a:lnTo>
                    <a:pt x="407245" y="40684"/>
                  </a:lnTo>
                  <a:lnTo>
                    <a:pt x="363812" y="55405"/>
                  </a:lnTo>
                  <a:lnTo>
                    <a:pt x="322079" y="72259"/>
                  </a:lnTo>
                  <a:lnTo>
                    <a:pt x="282172" y="91193"/>
                  </a:lnTo>
                  <a:lnTo>
                    <a:pt x="244219" y="112158"/>
                  </a:lnTo>
                  <a:lnTo>
                    <a:pt x="208347" y="135101"/>
                  </a:lnTo>
                  <a:lnTo>
                    <a:pt x="174681" y="159973"/>
                  </a:lnTo>
                  <a:lnTo>
                    <a:pt x="143349" y="186721"/>
                  </a:lnTo>
                  <a:lnTo>
                    <a:pt x="114477" y="215295"/>
                  </a:lnTo>
                  <a:lnTo>
                    <a:pt x="88191" y="245644"/>
                  </a:lnTo>
                  <a:lnTo>
                    <a:pt x="64619" y="277716"/>
                  </a:lnTo>
                  <a:lnTo>
                    <a:pt x="43888" y="311460"/>
                  </a:lnTo>
                  <a:lnTo>
                    <a:pt x="26123" y="346826"/>
                  </a:lnTo>
                  <a:lnTo>
                    <a:pt x="11451" y="383762"/>
                  </a:lnTo>
                  <a:lnTo>
                    <a:pt x="0" y="422217"/>
                  </a:lnTo>
                  <a:lnTo>
                    <a:pt x="147827" y="459174"/>
                  </a:lnTo>
                  <a:lnTo>
                    <a:pt x="159279" y="420719"/>
                  </a:lnTo>
                  <a:lnTo>
                    <a:pt x="173951" y="383783"/>
                  </a:lnTo>
                  <a:lnTo>
                    <a:pt x="191716" y="348418"/>
                  </a:lnTo>
                  <a:lnTo>
                    <a:pt x="212447" y="314673"/>
                  </a:lnTo>
                  <a:lnTo>
                    <a:pt x="236019" y="282602"/>
                  </a:lnTo>
                  <a:lnTo>
                    <a:pt x="262305" y="252254"/>
                  </a:lnTo>
                  <a:lnTo>
                    <a:pt x="291177" y="223681"/>
                  </a:lnTo>
                  <a:lnTo>
                    <a:pt x="322509" y="196934"/>
                  </a:lnTo>
                  <a:lnTo>
                    <a:pt x="356175" y="172064"/>
                  </a:lnTo>
                  <a:lnTo>
                    <a:pt x="392047" y="149123"/>
                  </a:lnTo>
                  <a:lnTo>
                    <a:pt x="430000" y="128161"/>
                  </a:lnTo>
                  <a:lnTo>
                    <a:pt x="469907" y="109230"/>
                  </a:lnTo>
                  <a:lnTo>
                    <a:pt x="511640" y="92380"/>
                  </a:lnTo>
                  <a:lnTo>
                    <a:pt x="555073" y="77664"/>
                  </a:lnTo>
                  <a:lnTo>
                    <a:pt x="600081" y="65131"/>
                  </a:lnTo>
                  <a:lnTo>
                    <a:pt x="646535" y="54834"/>
                  </a:lnTo>
                  <a:lnTo>
                    <a:pt x="694309" y="46823"/>
                  </a:lnTo>
                  <a:lnTo>
                    <a:pt x="743277" y="41150"/>
                  </a:lnTo>
                  <a:lnTo>
                    <a:pt x="793312" y="37866"/>
                  </a:lnTo>
                  <a:lnTo>
                    <a:pt x="844287" y="37022"/>
                  </a:lnTo>
                  <a:lnTo>
                    <a:pt x="896076" y="38668"/>
                  </a:lnTo>
                  <a:lnTo>
                    <a:pt x="948552" y="42857"/>
                  </a:lnTo>
                  <a:lnTo>
                    <a:pt x="1001589" y="49639"/>
                  </a:lnTo>
                  <a:lnTo>
                    <a:pt x="1055059" y="59066"/>
                  </a:lnTo>
                  <a:lnTo>
                    <a:pt x="1108837" y="71189"/>
                  </a:lnTo>
                  <a:lnTo>
                    <a:pt x="961008" y="34105"/>
                  </a:lnTo>
                  <a:lnTo>
                    <a:pt x="907231" y="21997"/>
                  </a:lnTo>
                  <a:lnTo>
                    <a:pt x="853761" y="12583"/>
                  </a:lnTo>
                  <a:lnTo>
                    <a:pt x="800724" y="5813"/>
                  </a:lnTo>
                  <a:lnTo>
                    <a:pt x="748248" y="1636"/>
                  </a:lnTo>
                  <a:lnTo>
                    <a:pt x="696459" y="0"/>
                  </a:lnTo>
                  <a:close/>
                </a:path>
              </a:pathLst>
            </a:custGeom>
            <a:solidFill>
              <a:srgbClr val="406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16934" y="3909625"/>
              <a:ext cx="1859280" cy="847725"/>
            </a:xfrm>
            <a:custGeom>
              <a:avLst/>
              <a:gdLst/>
              <a:ahLst/>
              <a:cxnLst/>
              <a:rect l="l" t="t" r="r" b="b"/>
              <a:pathLst>
                <a:path w="1859279" h="847725">
                  <a:moveTo>
                    <a:pt x="1034288" y="55060"/>
                  </a:moveTo>
                  <a:lnTo>
                    <a:pt x="1086599" y="73306"/>
                  </a:lnTo>
                  <a:lnTo>
                    <a:pt x="1137223" y="93764"/>
                  </a:lnTo>
                  <a:lnTo>
                    <a:pt x="1186056" y="116324"/>
                  </a:lnTo>
                  <a:lnTo>
                    <a:pt x="1232990" y="140878"/>
                  </a:lnTo>
                  <a:lnTo>
                    <a:pt x="1277921" y="167318"/>
                  </a:lnTo>
                  <a:lnTo>
                    <a:pt x="1320743" y="195533"/>
                  </a:lnTo>
                  <a:lnTo>
                    <a:pt x="1361349" y="225417"/>
                  </a:lnTo>
                  <a:lnTo>
                    <a:pt x="1399636" y="256860"/>
                  </a:lnTo>
                  <a:lnTo>
                    <a:pt x="1435495" y="289753"/>
                  </a:lnTo>
                  <a:lnTo>
                    <a:pt x="1468824" y="323989"/>
                  </a:lnTo>
                  <a:lnTo>
                    <a:pt x="1499514" y="359457"/>
                  </a:lnTo>
                  <a:lnTo>
                    <a:pt x="1527462" y="396051"/>
                  </a:lnTo>
                  <a:lnTo>
                    <a:pt x="1552560" y="433660"/>
                  </a:lnTo>
                  <a:lnTo>
                    <a:pt x="1574704" y="472176"/>
                  </a:lnTo>
                  <a:lnTo>
                    <a:pt x="1593788" y="511491"/>
                  </a:lnTo>
                  <a:lnTo>
                    <a:pt x="1609707" y="551497"/>
                  </a:lnTo>
                  <a:lnTo>
                    <a:pt x="1622354" y="592083"/>
                  </a:lnTo>
                  <a:lnTo>
                    <a:pt x="1631623" y="633142"/>
                  </a:lnTo>
                  <a:lnTo>
                    <a:pt x="1637411" y="674566"/>
                  </a:lnTo>
                  <a:lnTo>
                    <a:pt x="1563496" y="656151"/>
                  </a:lnTo>
                  <a:lnTo>
                    <a:pt x="1700149" y="847413"/>
                  </a:lnTo>
                  <a:lnTo>
                    <a:pt x="1859152" y="730065"/>
                  </a:lnTo>
                  <a:lnTo>
                    <a:pt x="1785239" y="711523"/>
                  </a:lnTo>
                  <a:lnTo>
                    <a:pt x="1779648" y="671077"/>
                  </a:lnTo>
                  <a:lnTo>
                    <a:pt x="1770745" y="631011"/>
                  </a:lnTo>
                  <a:lnTo>
                    <a:pt x="1758634" y="591424"/>
                  </a:lnTo>
                  <a:lnTo>
                    <a:pt x="1743416" y="552410"/>
                  </a:lnTo>
                  <a:lnTo>
                    <a:pt x="1725194" y="514069"/>
                  </a:lnTo>
                  <a:lnTo>
                    <a:pt x="1704070" y="476496"/>
                  </a:lnTo>
                  <a:lnTo>
                    <a:pt x="1680148" y="439790"/>
                  </a:lnTo>
                  <a:lnTo>
                    <a:pt x="1653530" y="404046"/>
                  </a:lnTo>
                  <a:lnTo>
                    <a:pt x="1624319" y="369362"/>
                  </a:lnTo>
                  <a:lnTo>
                    <a:pt x="1592616" y="335836"/>
                  </a:lnTo>
                  <a:lnTo>
                    <a:pt x="1558526" y="303564"/>
                  </a:lnTo>
                  <a:lnTo>
                    <a:pt x="1522149" y="272643"/>
                  </a:lnTo>
                  <a:lnTo>
                    <a:pt x="1483590" y="243171"/>
                  </a:lnTo>
                  <a:lnTo>
                    <a:pt x="1442950" y="215244"/>
                  </a:lnTo>
                  <a:lnTo>
                    <a:pt x="1400332" y="188960"/>
                  </a:lnTo>
                  <a:lnTo>
                    <a:pt x="1355839" y="164416"/>
                  </a:lnTo>
                  <a:lnTo>
                    <a:pt x="1309574" y="141708"/>
                  </a:lnTo>
                  <a:lnTo>
                    <a:pt x="1261638" y="120935"/>
                  </a:lnTo>
                  <a:lnTo>
                    <a:pt x="1212135" y="102192"/>
                  </a:lnTo>
                  <a:lnTo>
                    <a:pt x="1161167" y="85578"/>
                  </a:lnTo>
                  <a:lnTo>
                    <a:pt x="1108837" y="71189"/>
                  </a:lnTo>
                  <a:lnTo>
                    <a:pt x="961008" y="34105"/>
                  </a:lnTo>
                  <a:lnTo>
                    <a:pt x="907231" y="21997"/>
                  </a:lnTo>
                  <a:lnTo>
                    <a:pt x="853761" y="12583"/>
                  </a:lnTo>
                  <a:lnTo>
                    <a:pt x="800724" y="5813"/>
                  </a:lnTo>
                  <a:lnTo>
                    <a:pt x="748248" y="1636"/>
                  </a:lnTo>
                  <a:lnTo>
                    <a:pt x="696459" y="0"/>
                  </a:lnTo>
                  <a:lnTo>
                    <a:pt x="645484" y="853"/>
                  </a:lnTo>
                  <a:lnTo>
                    <a:pt x="595449" y="4146"/>
                  </a:lnTo>
                  <a:lnTo>
                    <a:pt x="546481" y="9826"/>
                  </a:lnTo>
                  <a:lnTo>
                    <a:pt x="498707" y="17844"/>
                  </a:lnTo>
                  <a:lnTo>
                    <a:pt x="452253" y="28147"/>
                  </a:lnTo>
                  <a:lnTo>
                    <a:pt x="407245" y="40684"/>
                  </a:lnTo>
                  <a:lnTo>
                    <a:pt x="363812" y="55405"/>
                  </a:lnTo>
                  <a:lnTo>
                    <a:pt x="322079" y="72259"/>
                  </a:lnTo>
                  <a:lnTo>
                    <a:pt x="282172" y="91193"/>
                  </a:lnTo>
                  <a:lnTo>
                    <a:pt x="244219" y="112158"/>
                  </a:lnTo>
                  <a:lnTo>
                    <a:pt x="208347" y="135101"/>
                  </a:lnTo>
                  <a:lnTo>
                    <a:pt x="174681" y="159973"/>
                  </a:lnTo>
                  <a:lnTo>
                    <a:pt x="143349" y="186721"/>
                  </a:lnTo>
                  <a:lnTo>
                    <a:pt x="114477" y="215295"/>
                  </a:lnTo>
                  <a:lnTo>
                    <a:pt x="88191" y="245644"/>
                  </a:lnTo>
                  <a:lnTo>
                    <a:pt x="64619" y="277716"/>
                  </a:lnTo>
                  <a:lnTo>
                    <a:pt x="43888" y="311460"/>
                  </a:lnTo>
                  <a:lnTo>
                    <a:pt x="26123" y="346826"/>
                  </a:lnTo>
                  <a:lnTo>
                    <a:pt x="11451" y="383762"/>
                  </a:lnTo>
                  <a:lnTo>
                    <a:pt x="0" y="422217"/>
                  </a:lnTo>
                  <a:lnTo>
                    <a:pt x="147827" y="459174"/>
                  </a:lnTo>
                  <a:lnTo>
                    <a:pt x="159279" y="420719"/>
                  </a:lnTo>
                  <a:lnTo>
                    <a:pt x="173951" y="383783"/>
                  </a:lnTo>
                  <a:lnTo>
                    <a:pt x="191716" y="348418"/>
                  </a:lnTo>
                  <a:lnTo>
                    <a:pt x="212447" y="314673"/>
                  </a:lnTo>
                  <a:lnTo>
                    <a:pt x="236019" y="282602"/>
                  </a:lnTo>
                  <a:lnTo>
                    <a:pt x="262305" y="252254"/>
                  </a:lnTo>
                  <a:lnTo>
                    <a:pt x="291177" y="223681"/>
                  </a:lnTo>
                  <a:lnTo>
                    <a:pt x="322509" y="196934"/>
                  </a:lnTo>
                  <a:lnTo>
                    <a:pt x="356175" y="172064"/>
                  </a:lnTo>
                  <a:lnTo>
                    <a:pt x="392047" y="149123"/>
                  </a:lnTo>
                  <a:lnTo>
                    <a:pt x="430000" y="128161"/>
                  </a:lnTo>
                  <a:lnTo>
                    <a:pt x="469907" y="109230"/>
                  </a:lnTo>
                  <a:lnTo>
                    <a:pt x="511640" y="92380"/>
                  </a:lnTo>
                  <a:lnTo>
                    <a:pt x="555073" y="77664"/>
                  </a:lnTo>
                  <a:lnTo>
                    <a:pt x="600081" y="65131"/>
                  </a:lnTo>
                  <a:lnTo>
                    <a:pt x="646535" y="54834"/>
                  </a:lnTo>
                  <a:lnTo>
                    <a:pt x="694309" y="46823"/>
                  </a:lnTo>
                  <a:lnTo>
                    <a:pt x="743277" y="41150"/>
                  </a:lnTo>
                  <a:lnTo>
                    <a:pt x="793312" y="37866"/>
                  </a:lnTo>
                  <a:lnTo>
                    <a:pt x="844287" y="37022"/>
                  </a:lnTo>
                  <a:lnTo>
                    <a:pt x="896076" y="38668"/>
                  </a:lnTo>
                  <a:lnTo>
                    <a:pt x="948552" y="42857"/>
                  </a:lnTo>
                  <a:lnTo>
                    <a:pt x="1001589" y="49639"/>
                  </a:lnTo>
                  <a:lnTo>
                    <a:pt x="1055059" y="59066"/>
                  </a:lnTo>
                  <a:lnTo>
                    <a:pt x="1108837" y="71189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082" y="239695"/>
            <a:ext cx="2183481" cy="1394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39795" y="544068"/>
            <a:ext cx="3855720" cy="688975"/>
            <a:chOff x="2939795" y="544068"/>
            <a:chExt cx="3855720" cy="688975"/>
          </a:xfrm>
        </p:grpSpPr>
        <p:sp>
          <p:nvSpPr>
            <p:cNvPr id="4" name="object 4"/>
            <p:cNvSpPr/>
            <p:nvPr/>
          </p:nvSpPr>
          <p:spPr>
            <a:xfrm>
              <a:off x="2952749" y="557022"/>
              <a:ext cx="3830320" cy="662940"/>
            </a:xfrm>
            <a:custGeom>
              <a:avLst/>
              <a:gdLst/>
              <a:ahLst/>
              <a:cxnLst/>
              <a:rect l="l" t="t" r="r" b="b"/>
              <a:pathLst>
                <a:path w="3830320" h="662940">
                  <a:moveTo>
                    <a:pt x="3719322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5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5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3719322" y="662939"/>
                  </a:lnTo>
                  <a:lnTo>
                    <a:pt x="3762303" y="654248"/>
                  </a:lnTo>
                  <a:lnTo>
                    <a:pt x="3797426" y="630554"/>
                  </a:lnTo>
                  <a:lnTo>
                    <a:pt x="3821120" y="595431"/>
                  </a:lnTo>
                  <a:lnTo>
                    <a:pt x="3829811" y="552450"/>
                  </a:lnTo>
                  <a:lnTo>
                    <a:pt x="3829811" y="110489"/>
                  </a:lnTo>
                  <a:lnTo>
                    <a:pt x="3821120" y="67508"/>
                  </a:lnTo>
                  <a:lnTo>
                    <a:pt x="3797427" y="32384"/>
                  </a:lnTo>
                  <a:lnTo>
                    <a:pt x="3762303" y="8691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2749" y="557022"/>
              <a:ext cx="3830320" cy="662940"/>
            </a:xfrm>
            <a:custGeom>
              <a:avLst/>
              <a:gdLst/>
              <a:ahLst/>
              <a:cxnLst/>
              <a:rect l="l" t="t" r="r" b="b"/>
              <a:pathLst>
                <a:path w="383032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5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3719322" y="0"/>
                  </a:lnTo>
                  <a:lnTo>
                    <a:pt x="3762303" y="8691"/>
                  </a:lnTo>
                  <a:lnTo>
                    <a:pt x="3797427" y="32384"/>
                  </a:lnTo>
                  <a:lnTo>
                    <a:pt x="3821120" y="67508"/>
                  </a:lnTo>
                  <a:lnTo>
                    <a:pt x="3829811" y="110489"/>
                  </a:lnTo>
                  <a:lnTo>
                    <a:pt x="3829811" y="552450"/>
                  </a:lnTo>
                  <a:lnTo>
                    <a:pt x="3821120" y="595431"/>
                  </a:lnTo>
                  <a:lnTo>
                    <a:pt x="3797426" y="630554"/>
                  </a:lnTo>
                  <a:lnTo>
                    <a:pt x="3762303" y="654248"/>
                  </a:lnTo>
                  <a:lnTo>
                    <a:pt x="3719322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97934" y="570991"/>
            <a:ext cx="20389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dirty="0">
                <a:solidFill>
                  <a:srgbClr val="FFFFFF"/>
                </a:solidFill>
                <a:latin typeface="Carlito"/>
                <a:cs typeface="Carlito"/>
              </a:rPr>
              <a:t>RENAL</a:t>
            </a:r>
            <a:r>
              <a:rPr sz="3300" b="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7639" y="1711451"/>
            <a:ext cx="8810625" cy="3476625"/>
            <a:chOff x="167639" y="1711451"/>
            <a:chExt cx="8810625" cy="3476625"/>
          </a:xfrm>
        </p:grpSpPr>
        <p:sp>
          <p:nvSpPr>
            <p:cNvPr id="8" name="object 8"/>
            <p:cNvSpPr/>
            <p:nvPr/>
          </p:nvSpPr>
          <p:spPr>
            <a:xfrm>
              <a:off x="167639" y="1711451"/>
              <a:ext cx="8810244" cy="3476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61" y="1753361"/>
              <a:ext cx="8686800" cy="3352800"/>
            </a:xfrm>
            <a:custGeom>
              <a:avLst/>
              <a:gdLst/>
              <a:ahLst/>
              <a:cxnLst/>
              <a:rect l="l" t="t" r="r" b="b"/>
              <a:pathLst>
                <a:path w="8686800" h="3352800">
                  <a:moveTo>
                    <a:pt x="8686800" y="0"/>
                  </a:moveTo>
                  <a:lnTo>
                    <a:pt x="580199" y="0"/>
                  </a:lnTo>
                  <a:lnTo>
                    <a:pt x="532614" y="1923"/>
                  </a:lnTo>
                  <a:lnTo>
                    <a:pt x="486088" y="7592"/>
                  </a:lnTo>
                  <a:lnTo>
                    <a:pt x="440771" y="16859"/>
                  </a:lnTo>
                  <a:lnTo>
                    <a:pt x="396812" y="29574"/>
                  </a:lnTo>
                  <a:lnTo>
                    <a:pt x="354360" y="45589"/>
                  </a:lnTo>
                  <a:lnTo>
                    <a:pt x="313565" y="64753"/>
                  </a:lnTo>
                  <a:lnTo>
                    <a:pt x="274575" y="86918"/>
                  </a:lnTo>
                  <a:lnTo>
                    <a:pt x="237541" y="111934"/>
                  </a:lnTo>
                  <a:lnTo>
                    <a:pt x="202612" y="139653"/>
                  </a:lnTo>
                  <a:lnTo>
                    <a:pt x="169937" y="169925"/>
                  </a:lnTo>
                  <a:lnTo>
                    <a:pt x="139664" y="202602"/>
                  </a:lnTo>
                  <a:lnTo>
                    <a:pt x="111945" y="237533"/>
                  </a:lnTo>
                  <a:lnTo>
                    <a:pt x="86927" y="274570"/>
                  </a:lnTo>
                  <a:lnTo>
                    <a:pt x="64761" y="313564"/>
                  </a:lnTo>
                  <a:lnTo>
                    <a:pt x="45595" y="354365"/>
                  </a:lnTo>
                  <a:lnTo>
                    <a:pt x="29579" y="396825"/>
                  </a:lnTo>
                  <a:lnTo>
                    <a:pt x="16862" y="440793"/>
                  </a:lnTo>
                  <a:lnTo>
                    <a:pt x="7593" y="486122"/>
                  </a:lnTo>
                  <a:lnTo>
                    <a:pt x="1923" y="532661"/>
                  </a:lnTo>
                  <a:lnTo>
                    <a:pt x="0" y="580263"/>
                  </a:lnTo>
                  <a:lnTo>
                    <a:pt x="0" y="3352800"/>
                  </a:lnTo>
                  <a:lnTo>
                    <a:pt x="8106537" y="3352800"/>
                  </a:lnTo>
                  <a:lnTo>
                    <a:pt x="8154138" y="3350876"/>
                  </a:lnTo>
                  <a:lnTo>
                    <a:pt x="8200677" y="3345207"/>
                  </a:lnTo>
                  <a:lnTo>
                    <a:pt x="8246006" y="3335940"/>
                  </a:lnTo>
                  <a:lnTo>
                    <a:pt x="8289974" y="3323225"/>
                  </a:lnTo>
                  <a:lnTo>
                    <a:pt x="8332434" y="3307210"/>
                  </a:lnTo>
                  <a:lnTo>
                    <a:pt x="8373235" y="3288046"/>
                  </a:lnTo>
                  <a:lnTo>
                    <a:pt x="8412229" y="3265881"/>
                  </a:lnTo>
                  <a:lnTo>
                    <a:pt x="8449266" y="3240865"/>
                  </a:lnTo>
                  <a:lnTo>
                    <a:pt x="8484197" y="3213146"/>
                  </a:lnTo>
                  <a:lnTo>
                    <a:pt x="8516874" y="3182874"/>
                  </a:lnTo>
                  <a:lnTo>
                    <a:pt x="8547146" y="3150197"/>
                  </a:lnTo>
                  <a:lnTo>
                    <a:pt x="8574865" y="3115266"/>
                  </a:lnTo>
                  <a:lnTo>
                    <a:pt x="8599881" y="3078229"/>
                  </a:lnTo>
                  <a:lnTo>
                    <a:pt x="8622046" y="3039235"/>
                  </a:lnTo>
                  <a:lnTo>
                    <a:pt x="8641210" y="2998434"/>
                  </a:lnTo>
                  <a:lnTo>
                    <a:pt x="8657225" y="2955974"/>
                  </a:lnTo>
                  <a:lnTo>
                    <a:pt x="8669940" y="2912006"/>
                  </a:lnTo>
                  <a:lnTo>
                    <a:pt x="8679207" y="2866677"/>
                  </a:lnTo>
                  <a:lnTo>
                    <a:pt x="8684876" y="2820138"/>
                  </a:lnTo>
                  <a:lnTo>
                    <a:pt x="8686800" y="2772537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469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9361" y="1753361"/>
              <a:ext cx="8686800" cy="3352800"/>
            </a:xfrm>
            <a:custGeom>
              <a:avLst/>
              <a:gdLst/>
              <a:ahLst/>
              <a:cxnLst/>
              <a:rect l="l" t="t" r="r" b="b"/>
              <a:pathLst>
                <a:path w="8686800" h="3352800">
                  <a:moveTo>
                    <a:pt x="580199" y="0"/>
                  </a:moveTo>
                  <a:lnTo>
                    <a:pt x="8686800" y="0"/>
                  </a:lnTo>
                  <a:lnTo>
                    <a:pt x="8686800" y="2772537"/>
                  </a:lnTo>
                  <a:lnTo>
                    <a:pt x="8684876" y="2820138"/>
                  </a:lnTo>
                  <a:lnTo>
                    <a:pt x="8679207" y="2866677"/>
                  </a:lnTo>
                  <a:lnTo>
                    <a:pt x="8669940" y="2912006"/>
                  </a:lnTo>
                  <a:lnTo>
                    <a:pt x="8657225" y="2955974"/>
                  </a:lnTo>
                  <a:lnTo>
                    <a:pt x="8641210" y="2998434"/>
                  </a:lnTo>
                  <a:lnTo>
                    <a:pt x="8622046" y="3039235"/>
                  </a:lnTo>
                  <a:lnTo>
                    <a:pt x="8599881" y="3078229"/>
                  </a:lnTo>
                  <a:lnTo>
                    <a:pt x="8574865" y="3115266"/>
                  </a:lnTo>
                  <a:lnTo>
                    <a:pt x="8547146" y="3150197"/>
                  </a:lnTo>
                  <a:lnTo>
                    <a:pt x="8516874" y="3182874"/>
                  </a:lnTo>
                  <a:lnTo>
                    <a:pt x="8484197" y="3213146"/>
                  </a:lnTo>
                  <a:lnTo>
                    <a:pt x="8449266" y="3240865"/>
                  </a:lnTo>
                  <a:lnTo>
                    <a:pt x="8412229" y="3265881"/>
                  </a:lnTo>
                  <a:lnTo>
                    <a:pt x="8373235" y="3288046"/>
                  </a:lnTo>
                  <a:lnTo>
                    <a:pt x="8332434" y="3307210"/>
                  </a:lnTo>
                  <a:lnTo>
                    <a:pt x="8289974" y="3323225"/>
                  </a:lnTo>
                  <a:lnTo>
                    <a:pt x="8246006" y="3335940"/>
                  </a:lnTo>
                  <a:lnTo>
                    <a:pt x="8200677" y="3345207"/>
                  </a:lnTo>
                  <a:lnTo>
                    <a:pt x="8154138" y="3350876"/>
                  </a:lnTo>
                  <a:lnTo>
                    <a:pt x="8106537" y="3352800"/>
                  </a:lnTo>
                  <a:lnTo>
                    <a:pt x="0" y="3352800"/>
                  </a:lnTo>
                  <a:lnTo>
                    <a:pt x="0" y="580263"/>
                  </a:lnTo>
                  <a:lnTo>
                    <a:pt x="1923" y="532661"/>
                  </a:lnTo>
                  <a:lnTo>
                    <a:pt x="7593" y="486122"/>
                  </a:lnTo>
                  <a:lnTo>
                    <a:pt x="16862" y="440793"/>
                  </a:lnTo>
                  <a:lnTo>
                    <a:pt x="29579" y="396825"/>
                  </a:lnTo>
                  <a:lnTo>
                    <a:pt x="45595" y="354365"/>
                  </a:lnTo>
                  <a:lnTo>
                    <a:pt x="64761" y="313564"/>
                  </a:lnTo>
                  <a:lnTo>
                    <a:pt x="86927" y="274570"/>
                  </a:lnTo>
                  <a:lnTo>
                    <a:pt x="111945" y="237533"/>
                  </a:lnTo>
                  <a:lnTo>
                    <a:pt x="139664" y="202602"/>
                  </a:lnTo>
                  <a:lnTo>
                    <a:pt x="169937" y="169925"/>
                  </a:lnTo>
                  <a:lnTo>
                    <a:pt x="202612" y="139653"/>
                  </a:lnTo>
                  <a:lnTo>
                    <a:pt x="237541" y="111934"/>
                  </a:lnTo>
                  <a:lnTo>
                    <a:pt x="274575" y="86918"/>
                  </a:lnTo>
                  <a:lnTo>
                    <a:pt x="313565" y="64753"/>
                  </a:lnTo>
                  <a:lnTo>
                    <a:pt x="354360" y="45589"/>
                  </a:lnTo>
                  <a:lnTo>
                    <a:pt x="396812" y="29574"/>
                  </a:lnTo>
                  <a:lnTo>
                    <a:pt x="440771" y="16859"/>
                  </a:lnTo>
                  <a:lnTo>
                    <a:pt x="486088" y="7592"/>
                  </a:lnTo>
                  <a:lnTo>
                    <a:pt x="532614" y="1923"/>
                  </a:lnTo>
                  <a:lnTo>
                    <a:pt x="580199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77418" y="2263267"/>
            <a:ext cx="7710805" cy="231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39090">
              <a:lnSpc>
                <a:spcPct val="100000"/>
              </a:lnSpc>
              <a:spcBef>
                <a:spcPts val="95"/>
              </a:spcBef>
              <a:buSzPct val="96000"/>
              <a:buFont typeface="Wingdings"/>
              <a:buChar char=""/>
              <a:tabLst>
                <a:tab pos="295910" algn="l"/>
              </a:tabLst>
            </a:pPr>
            <a:r>
              <a:rPr sz="2500" b="1" spc="-10" dirty="0">
                <a:latin typeface="Times New Roman"/>
                <a:cs typeface="Times New Roman"/>
              </a:rPr>
              <a:t>Creatinine </a:t>
            </a:r>
            <a:r>
              <a:rPr sz="2500" spc="-5" dirty="0">
                <a:latin typeface="Times New Roman"/>
                <a:cs typeface="Times New Roman"/>
              </a:rPr>
              <a:t>is a </a:t>
            </a:r>
            <a:r>
              <a:rPr sz="2500" spc="-10" dirty="0">
                <a:latin typeface="Times New Roman"/>
                <a:cs typeface="Times New Roman"/>
              </a:rPr>
              <a:t>chemical </a:t>
            </a:r>
            <a:r>
              <a:rPr sz="2500" spc="-5" dirty="0">
                <a:latin typeface="Times New Roman"/>
                <a:cs typeface="Times New Roman"/>
              </a:rPr>
              <a:t>molecule that is present in the  serum of the</a:t>
            </a:r>
            <a:r>
              <a:rPr sz="2500" spc="5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blood.</a:t>
            </a: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96000"/>
              <a:buFont typeface="Wingdings"/>
              <a:buChar char=""/>
              <a:tabLst>
                <a:tab pos="296545" algn="l"/>
              </a:tabLst>
            </a:pPr>
            <a:r>
              <a:rPr sz="2500" spc="-5" dirty="0">
                <a:latin typeface="Times New Roman"/>
                <a:cs typeface="Times New Roman"/>
              </a:rPr>
              <a:t>It's produced from another molecule, </a:t>
            </a:r>
            <a:r>
              <a:rPr sz="2500" b="1" spc="-10" dirty="0">
                <a:latin typeface="Times New Roman"/>
                <a:cs typeface="Times New Roman"/>
              </a:rPr>
              <a:t>Creatine</a:t>
            </a:r>
            <a:r>
              <a:rPr sz="2500" spc="-10" dirty="0">
                <a:latin typeface="Times New Roman"/>
                <a:cs typeface="Times New Roman"/>
              </a:rPr>
              <a:t>, </a:t>
            </a:r>
            <a:r>
              <a:rPr sz="2500" spc="-5" dirty="0">
                <a:latin typeface="Times New Roman"/>
                <a:cs typeface="Times New Roman"/>
              </a:rPr>
              <a:t>which is a  component of</a:t>
            </a:r>
            <a:r>
              <a:rPr sz="2500" spc="5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muscle.</a:t>
            </a:r>
            <a:endParaRPr sz="2500">
              <a:latin typeface="Times New Roman"/>
              <a:cs typeface="Times New Roman"/>
            </a:endParaRPr>
          </a:p>
          <a:p>
            <a:pPr marL="12700" marR="523875">
              <a:lnSpc>
                <a:spcPct val="100000"/>
              </a:lnSpc>
              <a:buSzPct val="96000"/>
              <a:buFont typeface="Wingdings"/>
              <a:buChar char=""/>
              <a:tabLst>
                <a:tab pos="295910" algn="l"/>
              </a:tabLst>
            </a:pPr>
            <a:r>
              <a:rPr sz="2500" spc="-5" dirty="0">
                <a:latin typeface="Times New Roman"/>
                <a:cs typeface="Times New Roman"/>
              </a:rPr>
              <a:t>The </a:t>
            </a:r>
            <a:r>
              <a:rPr sz="2500" spc="-10" dirty="0">
                <a:latin typeface="Times New Roman"/>
                <a:cs typeface="Times New Roman"/>
              </a:rPr>
              <a:t>amount </a:t>
            </a:r>
            <a:r>
              <a:rPr sz="2500" spc="-5" dirty="0">
                <a:latin typeface="Times New Roman"/>
                <a:cs typeface="Times New Roman"/>
              </a:rPr>
              <a:t>of Creatinine the body produces each day  depends on the person's </a:t>
            </a:r>
            <a:r>
              <a:rPr sz="2500" spc="-10" dirty="0">
                <a:latin typeface="Times New Roman"/>
                <a:cs typeface="Times New Roman"/>
              </a:rPr>
              <a:t>muscle</a:t>
            </a:r>
            <a:r>
              <a:rPr sz="2500" spc="12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mass.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3840" y="5292852"/>
            <a:ext cx="8582025" cy="1419225"/>
            <a:chOff x="243840" y="5292852"/>
            <a:chExt cx="8582025" cy="1419225"/>
          </a:xfrm>
        </p:grpSpPr>
        <p:sp>
          <p:nvSpPr>
            <p:cNvPr id="13" name="object 13"/>
            <p:cNvSpPr/>
            <p:nvPr/>
          </p:nvSpPr>
          <p:spPr>
            <a:xfrm>
              <a:off x="243840" y="5292852"/>
              <a:ext cx="8581644" cy="14188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1460" y="5539740"/>
              <a:ext cx="7876032" cy="10073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5562" y="5334762"/>
              <a:ext cx="8458200" cy="1295400"/>
            </a:xfrm>
            <a:custGeom>
              <a:avLst/>
              <a:gdLst/>
              <a:ahLst/>
              <a:cxnLst/>
              <a:rect l="l" t="t" r="r" b="b"/>
              <a:pathLst>
                <a:path w="8458200" h="1295400">
                  <a:moveTo>
                    <a:pt x="8458200" y="0"/>
                  </a:moveTo>
                  <a:lnTo>
                    <a:pt x="224167" y="0"/>
                  </a:lnTo>
                  <a:lnTo>
                    <a:pt x="178991" y="4552"/>
                  </a:lnTo>
                  <a:lnTo>
                    <a:pt x="136913" y="17611"/>
                  </a:lnTo>
                  <a:lnTo>
                    <a:pt x="98835" y="38274"/>
                  </a:lnTo>
                  <a:lnTo>
                    <a:pt x="65658" y="65643"/>
                  </a:lnTo>
                  <a:lnTo>
                    <a:pt x="38285" y="98815"/>
                  </a:lnTo>
                  <a:lnTo>
                    <a:pt x="17616" y="136892"/>
                  </a:lnTo>
                  <a:lnTo>
                    <a:pt x="4554" y="178972"/>
                  </a:lnTo>
                  <a:lnTo>
                    <a:pt x="0" y="224154"/>
                  </a:lnTo>
                  <a:lnTo>
                    <a:pt x="0" y="1295400"/>
                  </a:lnTo>
                  <a:lnTo>
                    <a:pt x="8234045" y="1295400"/>
                  </a:lnTo>
                  <a:lnTo>
                    <a:pt x="8279227" y="1290845"/>
                  </a:lnTo>
                  <a:lnTo>
                    <a:pt x="8321307" y="1277783"/>
                  </a:lnTo>
                  <a:lnTo>
                    <a:pt x="8359384" y="1257114"/>
                  </a:lnTo>
                  <a:lnTo>
                    <a:pt x="8392556" y="1229741"/>
                  </a:lnTo>
                  <a:lnTo>
                    <a:pt x="8419925" y="1196564"/>
                  </a:lnTo>
                  <a:lnTo>
                    <a:pt x="8440588" y="1158486"/>
                  </a:lnTo>
                  <a:lnTo>
                    <a:pt x="8453647" y="1116408"/>
                  </a:lnTo>
                  <a:lnTo>
                    <a:pt x="8458200" y="1071232"/>
                  </a:lnTo>
                  <a:lnTo>
                    <a:pt x="8458200" y="0"/>
                  </a:lnTo>
                  <a:close/>
                </a:path>
              </a:pathLst>
            </a:custGeom>
            <a:solidFill>
              <a:srgbClr val="469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5562" y="5334762"/>
              <a:ext cx="8458200" cy="1295400"/>
            </a:xfrm>
            <a:custGeom>
              <a:avLst/>
              <a:gdLst/>
              <a:ahLst/>
              <a:cxnLst/>
              <a:rect l="l" t="t" r="r" b="b"/>
              <a:pathLst>
                <a:path w="8458200" h="1295400">
                  <a:moveTo>
                    <a:pt x="224167" y="0"/>
                  </a:moveTo>
                  <a:lnTo>
                    <a:pt x="8458200" y="0"/>
                  </a:lnTo>
                  <a:lnTo>
                    <a:pt x="8458200" y="1071232"/>
                  </a:lnTo>
                  <a:lnTo>
                    <a:pt x="8453647" y="1116408"/>
                  </a:lnTo>
                  <a:lnTo>
                    <a:pt x="8440588" y="1158486"/>
                  </a:lnTo>
                  <a:lnTo>
                    <a:pt x="8419925" y="1196564"/>
                  </a:lnTo>
                  <a:lnTo>
                    <a:pt x="8392556" y="1229741"/>
                  </a:lnTo>
                  <a:lnTo>
                    <a:pt x="8359384" y="1257114"/>
                  </a:lnTo>
                  <a:lnTo>
                    <a:pt x="8321307" y="1277783"/>
                  </a:lnTo>
                  <a:lnTo>
                    <a:pt x="8279227" y="1290845"/>
                  </a:lnTo>
                  <a:lnTo>
                    <a:pt x="8234045" y="1295400"/>
                  </a:lnTo>
                  <a:lnTo>
                    <a:pt x="0" y="1295400"/>
                  </a:lnTo>
                  <a:lnTo>
                    <a:pt x="0" y="224154"/>
                  </a:lnTo>
                  <a:lnTo>
                    <a:pt x="4554" y="178972"/>
                  </a:lnTo>
                  <a:lnTo>
                    <a:pt x="17616" y="136892"/>
                  </a:lnTo>
                  <a:lnTo>
                    <a:pt x="38285" y="98815"/>
                  </a:lnTo>
                  <a:lnTo>
                    <a:pt x="65658" y="65643"/>
                  </a:lnTo>
                  <a:lnTo>
                    <a:pt x="98835" y="38274"/>
                  </a:lnTo>
                  <a:lnTo>
                    <a:pt x="136913" y="17611"/>
                  </a:lnTo>
                  <a:lnTo>
                    <a:pt x="178991" y="4552"/>
                  </a:lnTo>
                  <a:lnTo>
                    <a:pt x="224167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49376" y="5625794"/>
            <a:ext cx="74828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The </a:t>
            </a:r>
            <a:r>
              <a:rPr sz="2200" b="1" spc="-5" dirty="0">
                <a:latin typeface="Times New Roman"/>
                <a:cs typeface="Times New Roman"/>
              </a:rPr>
              <a:t>normal serum </a:t>
            </a:r>
            <a:r>
              <a:rPr sz="2200" spc="-5" dirty="0">
                <a:latin typeface="Times New Roman"/>
                <a:cs typeface="Times New Roman"/>
              </a:rPr>
              <a:t>Creatinine range for </a:t>
            </a:r>
            <a:r>
              <a:rPr sz="2200" b="1" spc="-5" dirty="0">
                <a:latin typeface="Times New Roman"/>
                <a:cs typeface="Times New Roman"/>
              </a:rPr>
              <a:t>Men= </a:t>
            </a:r>
            <a:r>
              <a:rPr sz="2200" b="1" dirty="0">
                <a:latin typeface="Times New Roman"/>
                <a:cs typeface="Times New Roman"/>
              </a:rPr>
              <a:t>0.5-1.5</a:t>
            </a:r>
            <a:r>
              <a:rPr sz="2200" b="1" spc="9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mg/dL.</a:t>
            </a:r>
            <a:endParaRPr sz="2200">
              <a:latin typeface="Times New Roman"/>
              <a:cs typeface="Times New Roman"/>
            </a:endParaRPr>
          </a:p>
          <a:p>
            <a:pPr marL="4574540">
              <a:lnSpc>
                <a:spcPct val="100000"/>
              </a:lnSpc>
            </a:pPr>
            <a:r>
              <a:rPr sz="2200" b="1" spc="-30" dirty="0">
                <a:latin typeface="Times New Roman"/>
                <a:cs typeface="Times New Roman"/>
              </a:rPr>
              <a:t>Women </a:t>
            </a:r>
            <a:r>
              <a:rPr sz="2200" b="1" spc="-5" dirty="0">
                <a:latin typeface="Times New Roman"/>
                <a:cs typeface="Times New Roman"/>
              </a:rPr>
              <a:t>is </a:t>
            </a:r>
            <a:r>
              <a:rPr sz="2200" b="1" dirty="0">
                <a:latin typeface="Times New Roman"/>
                <a:cs typeface="Times New Roman"/>
              </a:rPr>
              <a:t>0.6-1.2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mg/dL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040" y="263652"/>
            <a:ext cx="8429625" cy="2867025"/>
            <a:chOff x="320040" y="263652"/>
            <a:chExt cx="8429625" cy="2867025"/>
          </a:xfrm>
        </p:grpSpPr>
        <p:sp>
          <p:nvSpPr>
            <p:cNvPr id="3" name="object 3"/>
            <p:cNvSpPr/>
            <p:nvPr/>
          </p:nvSpPr>
          <p:spPr>
            <a:xfrm>
              <a:off x="320040" y="263652"/>
              <a:ext cx="8429244" cy="28666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7952" y="617220"/>
              <a:ext cx="8310372" cy="2257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762" y="305562"/>
              <a:ext cx="8305800" cy="2743200"/>
            </a:xfrm>
            <a:custGeom>
              <a:avLst/>
              <a:gdLst/>
              <a:ahLst/>
              <a:cxnLst/>
              <a:rect l="l" t="t" r="r" b="b"/>
              <a:pathLst>
                <a:path w="8305800" h="2743200">
                  <a:moveTo>
                    <a:pt x="8305800" y="0"/>
                  </a:moveTo>
                  <a:lnTo>
                    <a:pt x="474713" y="0"/>
                  </a:lnTo>
                  <a:lnTo>
                    <a:pt x="426176" y="2451"/>
                  </a:lnTo>
                  <a:lnTo>
                    <a:pt x="379041" y="9647"/>
                  </a:lnTo>
                  <a:lnTo>
                    <a:pt x="333547" y="21347"/>
                  </a:lnTo>
                  <a:lnTo>
                    <a:pt x="289932" y="37314"/>
                  </a:lnTo>
                  <a:lnTo>
                    <a:pt x="248435" y="57308"/>
                  </a:lnTo>
                  <a:lnTo>
                    <a:pt x="209295" y="81090"/>
                  </a:lnTo>
                  <a:lnTo>
                    <a:pt x="172750" y="108422"/>
                  </a:lnTo>
                  <a:lnTo>
                    <a:pt x="139039" y="139064"/>
                  </a:lnTo>
                  <a:lnTo>
                    <a:pt x="108400" y="172779"/>
                  </a:lnTo>
                  <a:lnTo>
                    <a:pt x="81073" y="209326"/>
                  </a:lnTo>
                  <a:lnTo>
                    <a:pt x="57294" y="248468"/>
                  </a:lnTo>
                  <a:lnTo>
                    <a:pt x="37305" y="289964"/>
                  </a:lnTo>
                  <a:lnTo>
                    <a:pt x="21342" y="333577"/>
                  </a:lnTo>
                  <a:lnTo>
                    <a:pt x="9644" y="379068"/>
                  </a:lnTo>
                  <a:lnTo>
                    <a:pt x="2450" y="426197"/>
                  </a:lnTo>
                  <a:lnTo>
                    <a:pt x="0" y="474726"/>
                  </a:lnTo>
                  <a:lnTo>
                    <a:pt x="0" y="2743200"/>
                  </a:lnTo>
                  <a:lnTo>
                    <a:pt x="7831074" y="2743200"/>
                  </a:lnTo>
                  <a:lnTo>
                    <a:pt x="7879602" y="2740748"/>
                  </a:lnTo>
                  <a:lnTo>
                    <a:pt x="7926731" y="2733552"/>
                  </a:lnTo>
                  <a:lnTo>
                    <a:pt x="7972222" y="2721852"/>
                  </a:lnTo>
                  <a:lnTo>
                    <a:pt x="8015835" y="2705885"/>
                  </a:lnTo>
                  <a:lnTo>
                    <a:pt x="8057331" y="2685891"/>
                  </a:lnTo>
                  <a:lnTo>
                    <a:pt x="8096473" y="2662109"/>
                  </a:lnTo>
                  <a:lnTo>
                    <a:pt x="8133020" y="2634777"/>
                  </a:lnTo>
                  <a:lnTo>
                    <a:pt x="8166734" y="2604135"/>
                  </a:lnTo>
                  <a:lnTo>
                    <a:pt x="8197377" y="2570420"/>
                  </a:lnTo>
                  <a:lnTo>
                    <a:pt x="8224709" y="2533873"/>
                  </a:lnTo>
                  <a:lnTo>
                    <a:pt x="8248491" y="2494731"/>
                  </a:lnTo>
                  <a:lnTo>
                    <a:pt x="8268485" y="2453235"/>
                  </a:lnTo>
                  <a:lnTo>
                    <a:pt x="8284452" y="2409622"/>
                  </a:lnTo>
                  <a:lnTo>
                    <a:pt x="8296152" y="2364131"/>
                  </a:lnTo>
                  <a:lnTo>
                    <a:pt x="8303348" y="2317002"/>
                  </a:lnTo>
                  <a:lnTo>
                    <a:pt x="8305800" y="2268474"/>
                  </a:lnTo>
                  <a:lnTo>
                    <a:pt x="8305800" y="0"/>
                  </a:lnTo>
                  <a:close/>
                </a:path>
              </a:pathLst>
            </a:custGeom>
            <a:solidFill>
              <a:srgbClr val="469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762" y="305562"/>
              <a:ext cx="8305800" cy="2743200"/>
            </a:xfrm>
            <a:custGeom>
              <a:avLst/>
              <a:gdLst/>
              <a:ahLst/>
              <a:cxnLst/>
              <a:rect l="l" t="t" r="r" b="b"/>
              <a:pathLst>
                <a:path w="8305800" h="2743200">
                  <a:moveTo>
                    <a:pt x="474713" y="0"/>
                  </a:moveTo>
                  <a:lnTo>
                    <a:pt x="8305800" y="0"/>
                  </a:lnTo>
                  <a:lnTo>
                    <a:pt x="8305800" y="2268474"/>
                  </a:lnTo>
                  <a:lnTo>
                    <a:pt x="8303348" y="2317002"/>
                  </a:lnTo>
                  <a:lnTo>
                    <a:pt x="8296152" y="2364131"/>
                  </a:lnTo>
                  <a:lnTo>
                    <a:pt x="8284452" y="2409622"/>
                  </a:lnTo>
                  <a:lnTo>
                    <a:pt x="8268485" y="2453235"/>
                  </a:lnTo>
                  <a:lnTo>
                    <a:pt x="8248491" y="2494731"/>
                  </a:lnTo>
                  <a:lnTo>
                    <a:pt x="8224709" y="2533873"/>
                  </a:lnTo>
                  <a:lnTo>
                    <a:pt x="8197377" y="2570420"/>
                  </a:lnTo>
                  <a:lnTo>
                    <a:pt x="8166734" y="2604135"/>
                  </a:lnTo>
                  <a:lnTo>
                    <a:pt x="8133020" y="2634777"/>
                  </a:lnTo>
                  <a:lnTo>
                    <a:pt x="8096473" y="2662109"/>
                  </a:lnTo>
                  <a:lnTo>
                    <a:pt x="8057331" y="2685891"/>
                  </a:lnTo>
                  <a:lnTo>
                    <a:pt x="8015835" y="2705885"/>
                  </a:lnTo>
                  <a:lnTo>
                    <a:pt x="7972222" y="2721852"/>
                  </a:lnTo>
                  <a:lnTo>
                    <a:pt x="7926731" y="2733552"/>
                  </a:lnTo>
                  <a:lnTo>
                    <a:pt x="7879602" y="2740748"/>
                  </a:lnTo>
                  <a:lnTo>
                    <a:pt x="7831074" y="2743200"/>
                  </a:lnTo>
                  <a:lnTo>
                    <a:pt x="0" y="2743200"/>
                  </a:lnTo>
                  <a:lnTo>
                    <a:pt x="0" y="474726"/>
                  </a:lnTo>
                  <a:lnTo>
                    <a:pt x="2450" y="426197"/>
                  </a:lnTo>
                  <a:lnTo>
                    <a:pt x="9644" y="379068"/>
                  </a:lnTo>
                  <a:lnTo>
                    <a:pt x="21342" y="333577"/>
                  </a:lnTo>
                  <a:lnTo>
                    <a:pt x="37305" y="289964"/>
                  </a:lnTo>
                  <a:lnTo>
                    <a:pt x="57294" y="248468"/>
                  </a:lnTo>
                  <a:lnTo>
                    <a:pt x="81073" y="209326"/>
                  </a:lnTo>
                  <a:lnTo>
                    <a:pt x="108400" y="172779"/>
                  </a:lnTo>
                  <a:lnTo>
                    <a:pt x="139039" y="139064"/>
                  </a:lnTo>
                  <a:lnTo>
                    <a:pt x="172750" y="108422"/>
                  </a:lnTo>
                  <a:lnTo>
                    <a:pt x="209295" y="81090"/>
                  </a:lnTo>
                  <a:lnTo>
                    <a:pt x="248435" y="57308"/>
                  </a:lnTo>
                  <a:lnTo>
                    <a:pt x="289932" y="37314"/>
                  </a:lnTo>
                  <a:lnTo>
                    <a:pt x="333547" y="21347"/>
                  </a:lnTo>
                  <a:lnTo>
                    <a:pt x="379041" y="9647"/>
                  </a:lnTo>
                  <a:lnTo>
                    <a:pt x="426176" y="2451"/>
                  </a:lnTo>
                  <a:lnTo>
                    <a:pt x="474713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9033" y="703834"/>
            <a:ext cx="7869555" cy="115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SIGNIFICANCE:</a:t>
            </a:r>
            <a:endParaRPr sz="24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30"/>
              </a:spcBef>
              <a:tabLst>
                <a:tab pos="899160" algn="l"/>
                <a:tab pos="1419225" algn="l"/>
                <a:tab pos="2538095" algn="l"/>
                <a:tab pos="3056255" algn="l"/>
                <a:tab pos="4652010" algn="l"/>
                <a:tab pos="5990590" algn="l"/>
                <a:tab pos="6508750" algn="l"/>
                <a:tab pos="7592059" algn="l"/>
              </a:tabLst>
            </a:pPr>
            <a:r>
              <a:rPr sz="2500" spc="-5" dirty="0">
                <a:latin typeface="Times New Roman"/>
                <a:cs typeface="Times New Roman"/>
              </a:rPr>
              <a:t>W</a:t>
            </a:r>
            <a:r>
              <a:rPr sz="2500" dirty="0">
                <a:latin typeface="Times New Roman"/>
                <a:cs typeface="Times New Roman"/>
              </a:rPr>
              <a:t>h</a:t>
            </a:r>
            <a:r>
              <a:rPr sz="2500" spc="-5" dirty="0">
                <a:latin typeface="Times New Roman"/>
                <a:cs typeface="Times New Roman"/>
              </a:rPr>
              <a:t>en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t</a:t>
            </a:r>
            <a:r>
              <a:rPr sz="2500" spc="5" dirty="0">
                <a:latin typeface="Times New Roman"/>
                <a:cs typeface="Times New Roman"/>
              </a:rPr>
              <a:t>h</a:t>
            </a:r>
            <a:r>
              <a:rPr sz="2500" spc="-5" dirty="0">
                <a:latin typeface="Times New Roman"/>
                <a:cs typeface="Times New Roman"/>
              </a:rPr>
              <a:t>e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kid</a:t>
            </a:r>
            <a:r>
              <a:rPr sz="2500" spc="5" dirty="0">
                <a:latin typeface="Times New Roman"/>
                <a:cs typeface="Times New Roman"/>
              </a:rPr>
              <a:t>n</a:t>
            </a:r>
            <a:r>
              <a:rPr sz="2500" spc="-5" dirty="0">
                <a:latin typeface="Times New Roman"/>
                <a:cs typeface="Times New Roman"/>
              </a:rPr>
              <a:t>eys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are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fu</a:t>
            </a:r>
            <a:r>
              <a:rPr sz="2500" dirty="0">
                <a:latin typeface="Times New Roman"/>
                <a:cs typeface="Times New Roman"/>
              </a:rPr>
              <a:t>n</a:t>
            </a:r>
            <a:r>
              <a:rPr sz="2500" spc="-5" dirty="0">
                <a:latin typeface="Times New Roman"/>
                <a:cs typeface="Times New Roman"/>
              </a:rPr>
              <a:t>ct</a:t>
            </a:r>
            <a:r>
              <a:rPr sz="2500" spc="5" dirty="0">
                <a:latin typeface="Times New Roman"/>
                <a:cs typeface="Times New Roman"/>
              </a:rPr>
              <a:t>i</a:t>
            </a:r>
            <a:r>
              <a:rPr sz="2500" spc="-5" dirty="0">
                <a:latin typeface="Times New Roman"/>
                <a:cs typeface="Times New Roman"/>
              </a:rPr>
              <a:t>oni</a:t>
            </a:r>
            <a:r>
              <a:rPr sz="2500" spc="5" dirty="0">
                <a:latin typeface="Times New Roman"/>
                <a:cs typeface="Times New Roman"/>
              </a:rPr>
              <a:t>n</a:t>
            </a:r>
            <a:r>
              <a:rPr sz="2500" spc="-5" dirty="0">
                <a:latin typeface="Times New Roman"/>
                <a:cs typeface="Times New Roman"/>
              </a:rPr>
              <a:t>g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no</a:t>
            </a:r>
            <a:r>
              <a:rPr sz="2500" spc="10" dirty="0">
                <a:latin typeface="Times New Roman"/>
                <a:cs typeface="Times New Roman"/>
              </a:rPr>
              <a:t>r</a:t>
            </a:r>
            <a:r>
              <a:rPr sz="2500" spc="-15" dirty="0">
                <a:latin typeface="Times New Roman"/>
                <a:cs typeface="Times New Roman"/>
              </a:rPr>
              <a:t>m</a:t>
            </a:r>
            <a:r>
              <a:rPr sz="2500" dirty="0">
                <a:latin typeface="Times New Roman"/>
                <a:cs typeface="Times New Roman"/>
              </a:rPr>
              <a:t>a</a:t>
            </a:r>
            <a:r>
              <a:rPr sz="2500" spc="-5" dirty="0">
                <a:latin typeface="Times New Roman"/>
                <a:cs typeface="Times New Roman"/>
              </a:rPr>
              <a:t>l</a:t>
            </a:r>
            <a:r>
              <a:rPr sz="2500" spc="10" dirty="0">
                <a:latin typeface="Times New Roman"/>
                <a:cs typeface="Times New Roman"/>
              </a:rPr>
              <a:t>l</a:t>
            </a:r>
            <a:r>
              <a:rPr sz="2500" spc="-175" dirty="0">
                <a:latin typeface="Times New Roman"/>
                <a:cs typeface="Times New Roman"/>
              </a:rPr>
              <a:t>y</a:t>
            </a:r>
            <a:r>
              <a:rPr sz="2500" spc="-5" dirty="0">
                <a:latin typeface="Times New Roman"/>
                <a:cs typeface="Times New Roman"/>
              </a:rPr>
              <a:t>,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the</a:t>
            </a:r>
            <a:r>
              <a:rPr sz="2500" dirty="0">
                <a:latin typeface="Times New Roman"/>
                <a:cs typeface="Times New Roman"/>
              </a:rPr>
              <a:t>	a</a:t>
            </a:r>
            <a:r>
              <a:rPr sz="2500" spc="-15" dirty="0">
                <a:latin typeface="Times New Roman"/>
                <a:cs typeface="Times New Roman"/>
              </a:rPr>
              <a:t>m</a:t>
            </a:r>
            <a:r>
              <a:rPr sz="2500" spc="5" dirty="0">
                <a:latin typeface="Times New Roman"/>
                <a:cs typeface="Times New Roman"/>
              </a:rPr>
              <a:t>o</a:t>
            </a:r>
            <a:r>
              <a:rPr sz="2500" spc="-5" dirty="0">
                <a:latin typeface="Times New Roman"/>
                <a:cs typeface="Times New Roman"/>
              </a:rPr>
              <a:t>u</a:t>
            </a:r>
            <a:r>
              <a:rPr sz="2500" spc="5" dirty="0">
                <a:latin typeface="Times New Roman"/>
                <a:cs typeface="Times New Roman"/>
              </a:rPr>
              <a:t>n</a:t>
            </a:r>
            <a:r>
              <a:rPr sz="2500" spc="-5" dirty="0">
                <a:latin typeface="Times New Roman"/>
                <a:cs typeface="Times New Roman"/>
              </a:rPr>
              <a:t>t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of  Creatinine in the serum should </a:t>
            </a:r>
            <a:r>
              <a:rPr sz="2500" spc="-10" dirty="0">
                <a:latin typeface="Times New Roman"/>
                <a:cs typeface="Times New Roman"/>
              </a:rPr>
              <a:t>remain</a:t>
            </a:r>
            <a:r>
              <a:rPr sz="2500" spc="18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even.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033" y="1836547"/>
            <a:ext cx="7868284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932815" algn="l"/>
                <a:tab pos="1946275" algn="l"/>
                <a:tab pos="2516505" algn="l"/>
                <a:tab pos="3738879" algn="l"/>
                <a:tab pos="5037455" algn="l"/>
                <a:tab pos="5589270" algn="l"/>
                <a:tab pos="6529705" algn="l"/>
              </a:tabLst>
            </a:pPr>
            <a:r>
              <a:rPr sz="2500" spc="-5" dirty="0">
                <a:latin typeface="Times New Roman"/>
                <a:cs typeface="Times New Roman"/>
              </a:rPr>
              <a:t>W</a:t>
            </a:r>
            <a:r>
              <a:rPr sz="2500" dirty="0">
                <a:latin typeface="Times New Roman"/>
                <a:cs typeface="Times New Roman"/>
              </a:rPr>
              <a:t>h</a:t>
            </a:r>
            <a:r>
              <a:rPr sz="2500" spc="-5" dirty="0">
                <a:latin typeface="Times New Roman"/>
                <a:cs typeface="Times New Roman"/>
              </a:rPr>
              <a:t>en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t</a:t>
            </a:r>
            <a:r>
              <a:rPr sz="2500" spc="5" dirty="0">
                <a:latin typeface="Times New Roman"/>
                <a:cs typeface="Times New Roman"/>
              </a:rPr>
              <a:t>h</a:t>
            </a:r>
            <a:r>
              <a:rPr sz="2500" spc="-5" dirty="0">
                <a:latin typeface="Times New Roman"/>
                <a:cs typeface="Times New Roman"/>
              </a:rPr>
              <a:t>ey're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5" dirty="0">
                <a:latin typeface="Times New Roman"/>
                <a:cs typeface="Times New Roman"/>
              </a:rPr>
              <a:t>n</a:t>
            </a:r>
            <a:r>
              <a:rPr sz="2500" spc="-5" dirty="0">
                <a:latin typeface="Times New Roman"/>
                <a:cs typeface="Times New Roman"/>
              </a:rPr>
              <a:t>ot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w</a:t>
            </a:r>
            <a:r>
              <a:rPr sz="2500" dirty="0">
                <a:latin typeface="Times New Roman"/>
                <a:cs typeface="Times New Roman"/>
              </a:rPr>
              <a:t>or</a:t>
            </a:r>
            <a:r>
              <a:rPr sz="2500" spc="-5" dirty="0">
                <a:latin typeface="Times New Roman"/>
                <a:cs typeface="Times New Roman"/>
              </a:rPr>
              <a:t>king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p</a:t>
            </a:r>
            <a:r>
              <a:rPr sz="2500" dirty="0">
                <a:latin typeface="Times New Roman"/>
                <a:cs typeface="Times New Roman"/>
              </a:rPr>
              <a:t>r</a:t>
            </a:r>
            <a:r>
              <a:rPr sz="2500" spc="-5" dirty="0">
                <a:latin typeface="Times New Roman"/>
                <a:cs typeface="Times New Roman"/>
              </a:rPr>
              <a:t>o</a:t>
            </a:r>
            <a:r>
              <a:rPr sz="2500" spc="5" dirty="0">
                <a:latin typeface="Times New Roman"/>
                <a:cs typeface="Times New Roman"/>
              </a:rPr>
              <a:t>p</a:t>
            </a:r>
            <a:r>
              <a:rPr sz="2500" spc="-5" dirty="0">
                <a:latin typeface="Times New Roman"/>
                <a:cs typeface="Times New Roman"/>
              </a:rPr>
              <a:t>erl</a:t>
            </a:r>
            <a:r>
              <a:rPr sz="2500" spc="-170" dirty="0">
                <a:latin typeface="Times New Roman"/>
                <a:cs typeface="Times New Roman"/>
              </a:rPr>
              <a:t>y</a:t>
            </a:r>
            <a:r>
              <a:rPr sz="2500" spc="-5" dirty="0">
                <a:latin typeface="Times New Roman"/>
                <a:cs typeface="Times New Roman"/>
              </a:rPr>
              <a:t>,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t</a:t>
            </a:r>
            <a:r>
              <a:rPr sz="2500" spc="10" dirty="0">
                <a:latin typeface="Times New Roman"/>
                <a:cs typeface="Times New Roman"/>
              </a:rPr>
              <a:t>h</a:t>
            </a:r>
            <a:r>
              <a:rPr sz="2500" spc="-5" dirty="0">
                <a:latin typeface="Times New Roman"/>
                <a:cs typeface="Times New Roman"/>
              </a:rPr>
              <a:t>e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5" dirty="0">
                <a:latin typeface="Times New Roman"/>
                <a:cs typeface="Times New Roman"/>
              </a:rPr>
              <a:t>s</a:t>
            </a:r>
            <a:r>
              <a:rPr sz="2500" spc="-5" dirty="0">
                <a:latin typeface="Times New Roman"/>
                <a:cs typeface="Times New Roman"/>
              </a:rPr>
              <a:t>er</a:t>
            </a:r>
            <a:r>
              <a:rPr sz="2500" spc="10" dirty="0">
                <a:latin typeface="Times New Roman"/>
                <a:cs typeface="Times New Roman"/>
              </a:rPr>
              <a:t>u</a:t>
            </a:r>
            <a:r>
              <a:rPr sz="2500" spc="-5" dirty="0">
                <a:latin typeface="Times New Roman"/>
                <a:cs typeface="Times New Roman"/>
              </a:rPr>
              <a:t>m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" dirty="0">
                <a:latin typeface="Times New Roman"/>
                <a:cs typeface="Times New Roman"/>
              </a:rPr>
              <a:t>C</a:t>
            </a:r>
            <a:r>
              <a:rPr sz="2500" spc="5" dirty="0">
                <a:latin typeface="Times New Roman"/>
                <a:cs typeface="Times New Roman"/>
              </a:rPr>
              <a:t>r</a:t>
            </a:r>
            <a:r>
              <a:rPr sz="2500" dirty="0">
                <a:latin typeface="Times New Roman"/>
                <a:cs typeface="Times New Roman"/>
              </a:rPr>
              <a:t>e</a:t>
            </a:r>
            <a:r>
              <a:rPr sz="2500" spc="-5" dirty="0">
                <a:latin typeface="Times New Roman"/>
                <a:cs typeface="Times New Roman"/>
              </a:rPr>
              <a:t>a</a:t>
            </a:r>
            <a:r>
              <a:rPr sz="2500" dirty="0">
                <a:latin typeface="Times New Roman"/>
                <a:cs typeface="Times New Roman"/>
              </a:rPr>
              <a:t>t</a:t>
            </a:r>
            <a:r>
              <a:rPr sz="2500" spc="-5" dirty="0">
                <a:latin typeface="Times New Roman"/>
                <a:cs typeface="Times New Roman"/>
              </a:rPr>
              <a:t>in</a:t>
            </a:r>
            <a:r>
              <a:rPr sz="2500" spc="10" dirty="0">
                <a:latin typeface="Times New Roman"/>
                <a:cs typeface="Times New Roman"/>
              </a:rPr>
              <a:t>i</a:t>
            </a:r>
            <a:r>
              <a:rPr sz="2500" spc="-5" dirty="0">
                <a:latin typeface="Times New Roman"/>
                <a:cs typeface="Times New Roman"/>
              </a:rPr>
              <a:t>ne  level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increases.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4400" y="3200400"/>
            <a:ext cx="7239000" cy="332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040" y="1178052"/>
            <a:ext cx="8505825" cy="5666740"/>
            <a:chOff x="320040" y="1178052"/>
            <a:chExt cx="8505825" cy="5666740"/>
          </a:xfrm>
        </p:grpSpPr>
        <p:sp>
          <p:nvSpPr>
            <p:cNvPr id="3" name="object 3"/>
            <p:cNvSpPr/>
            <p:nvPr/>
          </p:nvSpPr>
          <p:spPr>
            <a:xfrm>
              <a:off x="396240" y="1178052"/>
              <a:ext cx="8429244" cy="18760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3860" y="1216152"/>
              <a:ext cx="8154924" cy="18943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962" y="1219962"/>
              <a:ext cx="8305800" cy="1752600"/>
            </a:xfrm>
            <a:custGeom>
              <a:avLst/>
              <a:gdLst/>
              <a:ahLst/>
              <a:cxnLst/>
              <a:rect l="l" t="t" r="r" b="b"/>
              <a:pathLst>
                <a:path w="8305800" h="1752600">
                  <a:moveTo>
                    <a:pt x="8305800" y="0"/>
                  </a:moveTo>
                  <a:lnTo>
                    <a:pt x="303288" y="0"/>
                  </a:lnTo>
                  <a:lnTo>
                    <a:pt x="254094" y="3968"/>
                  </a:lnTo>
                  <a:lnTo>
                    <a:pt x="207426" y="15459"/>
                  </a:lnTo>
                  <a:lnTo>
                    <a:pt x="163910" y="33847"/>
                  </a:lnTo>
                  <a:lnTo>
                    <a:pt x="124170" y="58509"/>
                  </a:lnTo>
                  <a:lnTo>
                    <a:pt x="88831" y="88820"/>
                  </a:lnTo>
                  <a:lnTo>
                    <a:pt x="58517" y="124157"/>
                  </a:lnTo>
                  <a:lnTo>
                    <a:pt x="33852" y="163895"/>
                  </a:lnTo>
                  <a:lnTo>
                    <a:pt x="15461" y="207410"/>
                  </a:lnTo>
                  <a:lnTo>
                    <a:pt x="3969" y="254078"/>
                  </a:lnTo>
                  <a:lnTo>
                    <a:pt x="0" y="303275"/>
                  </a:lnTo>
                  <a:lnTo>
                    <a:pt x="0" y="1752600"/>
                  </a:lnTo>
                  <a:lnTo>
                    <a:pt x="8002523" y="1752600"/>
                  </a:lnTo>
                  <a:lnTo>
                    <a:pt x="8051721" y="1748631"/>
                  </a:lnTo>
                  <a:lnTo>
                    <a:pt x="8098389" y="1737140"/>
                  </a:lnTo>
                  <a:lnTo>
                    <a:pt x="8141904" y="1718752"/>
                  </a:lnTo>
                  <a:lnTo>
                    <a:pt x="8181642" y="1694090"/>
                  </a:lnTo>
                  <a:lnTo>
                    <a:pt x="8216979" y="1663779"/>
                  </a:lnTo>
                  <a:lnTo>
                    <a:pt x="8247290" y="1628442"/>
                  </a:lnTo>
                  <a:lnTo>
                    <a:pt x="8271952" y="1588704"/>
                  </a:lnTo>
                  <a:lnTo>
                    <a:pt x="8290340" y="1545189"/>
                  </a:lnTo>
                  <a:lnTo>
                    <a:pt x="8301831" y="1498521"/>
                  </a:lnTo>
                  <a:lnTo>
                    <a:pt x="8305800" y="1449324"/>
                  </a:lnTo>
                  <a:lnTo>
                    <a:pt x="8305800" y="0"/>
                  </a:lnTo>
                  <a:close/>
                </a:path>
              </a:pathLst>
            </a:custGeom>
            <a:solidFill>
              <a:srgbClr val="469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962" y="1219962"/>
              <a:ext cx="8305800" cy="1752600"/>
            </a:xfrm>
            <a:custGeom>
              <a:avLst/>
              <a:gdLst/>
              <a:ahLst/>
              <a:cxnLst/>
              <a:rect l="l" t="t" r="r" b="b"/>
              <a:pathLst>
                <a:path w="8305800" h="1752600">
                  <a:moveTo>
                    <a:pt x="303288" y="0"/>
                  </a:moveTo>
                  <a:lnTo>
                    <a:pt x="8305800" y="0"/>
                  </a:lnTo>
                  <a:lnTo>
                    <a:pt x="8305800" y="1449324"/>
                  </a:lnTo>
                  <a:lnTo>
                    <a:pt x="8301831" y="1498521"/>
                  </a:lnTo>
                  <a:lnTo>
                    <a:pt x="8290340" y="1545189"/>
                  </a:lnTo>
                  <a:lnTo>
                    <a:pt x="8271952" y="1588704"/>
                  </a:lnTo>
                  <a:lnTo>
                    <a:pt x="8247290" y="1628442"/>
                  </a:lnTo>
                  <a:lnTo>
                    <a:pt x="8216979" y="1663779"/>
                  </a:lnTo>
                  <a:lnTo>
                    <a:pt x="8181642" y="1694090"/>
                  </a:lnTo>
                  <a:lnTo>
                    <a:pt x="8141904" y="1718752"/>
                  </a:lnTo>
                  <a:lnTo>
                    <a:pt x="8098389" y="1737140"/>
                  </a:lnTo>
                  <a:lnTo>
                    <a:pt x="8051721" y="1748631"/>
                  </a:lnTo>
                  <a:lnTo>
                    <a:pt x="8002523" y="1752600"/>
                  </a:lnTo>
                  <a:lnTo>
                    <a:pt x="0" y="1752600"/>
                  </a:lnTo>
                  <a:lnTo>
                    <a:pt x="0" y="303275"/>
                  </a:lnTo>
                  <a:lnTo>
                    <a:pt x="3969" y="254078"/>
                  </a:lnTo>
                  <a:lnTo>
                    <a:pt x="15461" y="207410"/>
                  </a:lnTo>
                  <a:lnTo>
                    <a:pt x="33852" y="163895"/>
                  </a:lnTo>
                  <a:lnTo>
                    <a:pt x="58517" y="124157"/>
                  </a:lnTo>
                  <a:lnTo>
                    <a:pt x="88831" y="88820"/>
                  </a:lnTo>
                  <a:lnTo>
                    <a:pt x="124170" y="58509"/>
                  </a:lnTo>
                  <a:lnTo>
                    <a:pt x="163910" y="33847"/>
                  </a:lnTo>
                  <a:lnTo>
                    <a:pt x="207426" y="15459"/>
                  </a:lnTo>
                  <a:lnTo>
                    <a:pt x="254094" y="3968"/>
                  </a:lnTo>
                  <a:lnTo>
                    <a:pt x="303288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6240" y="3083052"/>
              <a:ext cx="8429244" cy="14188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" y="3273552"/>
              <a:ext cx="7054596" cy="11323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962" y="3124962"/>
              <a:ext cx="8305800" cy="1295400"/>
            </a:xfrm>
            <a:custGeom>
              <a:avLst/>
              <a:gdLst/>
              <a:ahLst/>
              <a:cxnLst/>
              <a:rect l="l" t="t" r="r" b="b"/>
              <a:pathLst>
                <a:path w="8305800" h="1295400">
                  <a:moveTo>
                    <a:pt x="8305800" y="0"/>
                  </a:moveTo>
                  <a:lnTo>
                    <a:pt x="224167" y="0"/>
                  </a:lnTo>
                  <a:lnTo>
                    <a:pt x="178991" y="4552"/>
                  </a:lnTo>
                  <a:lnTo>
                    <a:pt x="136913" y="17611"/>
                  </a:lnTo>
                  <a:lnTo>
                    <a:pt x="98835" y="38274"/>
                  </a:lnTo>
                  <a:lnTo>
                    <a:pt x="65659" y="65643"/>
                  </a:lnTo>
                  <a:lnTo>
                    <a:pt x="38285" y="98815"/>
                  </a:lnTo>
                  <a:lnTo>
                    <a:pt x="17616" y="136892"/>
                  </a:lnTo>
                  <a:lnTo>
                    <a:pt x="4554" y="178972"/>
                  </a:lnTo>
                  <a:lnTo>
                    <a:pt x="0" y="224154"/>
                  </a:lnTo>
                  <a:lnTo>
                    <a:pt x="0" y="1295400"/>
                  </a:lnTo>
                  <a:lnTo>
                    <a:pt x="8081644" y="1295400"/>
                  </a:lnTo>
                  <a:lnTo>
                    <a:pt x="8126827" y="1290847"/>
                  </a:lnTo>
                  <a:lnTo>
                    <a:pt x="8168907" y="1277788"/>
                  </a:lnTo>
                  <a:lnTo>
                    <a:pt x="8206984" y="1257125"/>
                  </a:lnTo>
                  <a:lnTo>
                    <a:pt x="8240156" y="1229756"/>
                  </a:lnTo>
                  <a:lnTo>
                    <a:pt x="8267525" y="1196584"/>
                  </a:lnTo>
                  <a:lnTo>
                    <a:pt x="8288188" y="1158507"/>
                  </a:lnTo>
                  <a:lnTo>
                    <a:pt x="8301247" y="1116427"/>
                  </a:lnTo>
                  <a:lnTo>
                    <a:pt x="8305800" y="1071245"/>
                  </a:lnTo>
                  <a:lnTo>
                    <a:pt x="8305800" y="0"/>
                  </a:lnTo>
                  <a:close/>
                </a:path>
              </a:pathLst>
            </a:custGeom>
            <a:solidFill>
              <a:srgbClr val="469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962" y="3124962"/>
              <a:ext cx="8305800" cy="1295400"/>
            </a:xfrm>
            <a:custGeom>
              <a:avLst/>
              <a:gdLst/>
              <a:ahLst/>
              <a:cxnLst/>
              <a:rect l="l" t="t" r="r" b="b"/>
              <a:pathLst>
                <a:path w="8305800" h="1295400">
                  <a:moveTo>
                    <a:pt x="224167" y="0"/>
                  </a:moveTo>
                  <a:lnTo>
                    <a:pt x="8305800" y="0"/>
                  </a:lnTo>
                  <a:lnTo>
                    <a:pt x="8305800" y="1071245"/>
                  </a:lnTo>
                  <a:lnTo>
                    <a:pt x="8301247" y="1116427"/>
                  </a:lnTo>
                  <a:lnTo>
                    <a:pt x="8288188" y="1158507"/>
                  </a:lnTo>
                  <a:lnTo>
                    <a:pt x="8267525" y="1196584"/>
                  </a:lnTo>
                  <a:lnTo>
                    <a:pt x="8240156" y="1229756"/>
                  </a:lnTo>
                  <a:lnTo>
                    <a:pt x="8206984" y="1257125"/>
                  </a:lnTo>
                  <a:lnTo>
                    <a:pt x="8168907" y="1277788"/>
                  </a:lnTo>
                  <a:lnTo>
                    <a:pt x="8126827" y="1290847"/>
                  </a:lnTo>
                  <a:lnTo>
                    <a:pt x="8081644" y="1295400"/>
                  </a:lnTo>
                  <a:lnTo>
                    <a:pt x="0" y="1295400"/>
                  </a:lnTo>
                  <a:lnTo>
                    <a:pt x="0" y="224154"/>
                  </a:lnTo>
                  <a:lnTo>
                    <a:pt x="4554" y="178972"/>
                  </a:lnTo>
                  <a:lnTo>
                    <a:pt x="17616" y="136892"/>
                  </a:lnTo>
                  <a:lnTo>
                    <a:pt x="38285" y="98815"/>
                  </a:lnTo>
                  <a:lnTo>
                    <a:pt x="65659" y="65643"/>
                  </a:lnTo>
                  <a:lnTo>
                    <a:pt x="98835" y="38274"/>
                  </a:lnTo>
                  <a:lnTo>
                    <a:pt x="136913" y="17611"/>
                  </a:lnTo>
                  <a:lnTo>
                    <a:pt x="178991" y="4552"/>
                  </a:lnTo>
                  <a:lnTo>
                    <a:pt x="224167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0040" y="4530850"/>
              <a:ext cx="8505444" cy="2257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7472" y="4568950"/>
              <a:ext cx="8449056" cy="22753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762" y="4572761"/>
              <a:ext cx="8382000" cy="2133600"/>
            </a:xfrm>
            <a:custGeom>
              <a:avLst/>
              <a:gdLst/>
              <a:ahLst/>
              <a:cxnLst/>
              <a:rect l="l" t="t" r="r" b="b"/>
              <a:pathLst>
                <a:path w="8382000" h="2133600">
                  <a:moveTo>
                    <a:pt x="8382000" y="0"/>
                  </a:moveTo>
                  <a:lnTo>
                    <a:pt x="369214" y="0"/>
                  </a:lnTo>
                  <a:lnTo>
                    <a:pt x="322900" y="2877"/>
                  </a:lnTo>
                  <a:lnTo>
                    <a:pt x="278304" y="11279"/>
                  </a:lnTo>
                  <a:lnTo>
                    <a:pt x="235770" y="24858"/>
                  </a:lnTo>
                  <a:lnTo>
                    <a:pt x="195644" y="43268"/>
                  </a:lnTo>
                  <a:lnTo>
                    <a:pt x="158274" y="66163"/>
                  </a:lnTo>
                  <a:lnTo>
                    <a:pt x="124004" y="93196"/>
                  </a:lnTo>
                  <a:lnTo>
                    <a:pt x="93181" y="124020"/>
                  </a:lnTo>
                  <a:lnTo>
                    <a:pt x="66150" y="158290"/>
                  </a:lnTo>
                  <a:lnTo>
                    <a:pt x="43259" y="195659"/>
                  </a:lnTo>
                  <a:lnTo>
                    <a:pt x="24852" y="235779"/>
                  </a:lnTo>
                  <a:lnTo>
                    <a:pt x="11276" y="278305"/>
                  </a:lnTo>
                  <a:lnTo>
                    <a:pt x="2876" y="322890"/>
                  </a:lnTo>
                  <a:lnTo>
                    <a:pt x="0" y="369188"/>
                  </a:lnTo>
                  <a:lnTo>
                    <a:pt x="0" y="2133600"/>
                  </a:lnTo>
                  <a:lnTo>
                    <a:pt x="8012811" y="2133600"/>
                  </a:lnTo>
                  <a:lnTo>
                    <a:pt x="8059109" y="2130723"/>
                  </a:lnTo>
                  <a:lnTo>
                    <a:pt x="8103694" y="2122323"/>
                  </a:lnTo>
                  <a:lnTo>
                    <a:pt x="8146220" y="2108747"/>
                  </a:lnTo>
                  <a:lnTo>
                    <a:pt x="8186340" y="2090340"/>
                  </a:lnTo>
                  <a:lnTo>
                    <a:pt x="8223709" y="2067449"/>
                  </a:lnTo>
                  <a:lnTo>
                    <a:pt x="8257979" y="2040418"/>
                  </a:lnTo>
                  <a:lnTo>
                    <a:pt x="8288803" y="2009595"/>
                  </a:lnTo>
                  <a:lnTo>
                    <a:pt x="8315836" y="1975325"/>
                  </a:lnTo>
                  <a:lnTo>
                    <a:pt x="8338731" y="1937955"/>
                  </a:lnTo>
                  <a:lnTo>
                    <a:pt x="8357141" y="1897829"/>
                  </a:lnTo>
                  <a:lnTo>
                    <a:pt x="8370720" y="1855295"/>
                  </a:lnTo>
                  <a:lnTo>
                    <a:pt x="8379122" y="1810699"/>
                  </a:lnTo>
                  <a:lnTo>
                    <a:pt x="8382000" y="1764385"/>
                  </a:lnTo>
                  <a:lnTo>
                    <a:pt x="8382000" y="0"/>
                  </a:lnTo>
                  <a:close/>
                </a:path>
              </a:pathLst>
            </a:custGeom>
            <a:solidFill>
              <a:srgbClr val="469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762" y="4572761"/>
              <a:ext cx="8382000" cy="2133600"/>
            </a:xfrm>
            <a:custGeom>
              <a:avLst/>
              <a:gdLst/>
              <a:ahLst/>
              <a:cxnLst/>
              <a:rect l="l" t="t" r="r" b="b"/>
              <a:pathLst>
                <a:path w="8382000" h="2133600">
                  <a:moveTo>
                    <a:pt x="369214" y="0"/>
                  </a:moveTo>
                  <a:lnTo>
                    <a:pt x="8382000" y="0"/>
                  </a:lnTo>
                  <a:lnTo>
                    <a:pt x="8382000" y="1764385"/>
                  </a:lnTo>
                  <a:lnTo>
                    <a:pt x="8379122" y="1810699"/>
                  </a:lnTo>
                  <a:lnTo>
                    <a:pt x="8370720" y="1855295"/>
                  </a:lnTo>
                  <a:lnTo>
                    <a:pt x="8357141" y="1897829"/>
                  </a:lnTo>
                  <a:lnTo>
                    <a:pt x="8338731" y="1937955"/>
                  </a:lnTo>
                  <a:lnTo>
                    <a:pt x="8315836" y="1975325"/>
                  </a:lnTo>
                  <a:lnTo>
                    <a:pt x="8288803" y="2009595"/>
                  </a:lnTo>
                  <a:lnTo>
                    <a:pt x="8257979" y="2040418"/>
                  </a:lnTo>
                  <a:lnTo>
                    <a:pt x="8223709" y="2067449"/>
                  </a:lnTo>
                  <a:lnTo>
                    <a:pt x="8186340" y="2090340"/>
                  </a:lnTo>
                  <a:lnTo>
                    <a:pt x="8146220" y="2108747"/>
                  </a:lnTo>
                  <a:lnTo>
                    <a:pt x="8103694" y="2122323"/>
                  </a:lnTo>
                  <a:lnTo>
                    <a:pt x="8059109" y="2130723"/>
                  </a:lnTo>
                  <a:lnTo>
                    <a:pt x="8012811" y="2133600"/>
                  </a:lnTo>
                  <a:lnTo>
                    <a:pt x="0" y="2133600"/>
                  </a:lnTo>
                  <a:lnTo>
                    <a:pt x="0" y="369188"/>
                  </a:lnTo>
                  <a:lnTo>
                    <a:pt x="2876" y="322890"/>
                  </a:lnTo>
                  <a:lnTo>
                    <a:pt x="11276" y="278305"/>
                  </a:lnTo>
                  <a:lnTo>
                    <a:pt x="24852" y="235779"/>
                  </a:lnTo>
                  <a:lnTo>
                    <a:pt x="43259" y="195659"/>
                  </a:lnTo>
                  <a:lnTo>
                    <a:pt x="66150" y="158290"/>
                  </a:lnTo>
                  <a:lnTo>
                    <a:pt x="93181" y="124020"/>
                  </a:lnTo>
                  <a:lnTo>
                    <a:pt x="124004" y="93196"/>
                  </a:lnTo>
                  <a:lnTo>
                    <a:pt x="158274" y="66163"/>
                  </a:lnTo>
                  <a:lnTo>
                    <a:pt x="195644" y="43268"/>
                  </a:lnTo>
                  <a:lnTo>
                    <a:pt x="235770" y="24858"/>
                  </a:lnTo>
                  <a:lnTo>
                    <a:pt x="278304" y="11279"/>
                  </a:lnTo>
                  <a:lnTo>
                    <a:pt x="322900" y="2877"/>
                  </a:lnTo>
                  <a:lnTo>
                    <a:pt x="369214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272283" y="216408"/>
            <a:ext cx="5057140" cy="864235"/>
            <a:chOff x="2272283" y="216408"/>
            <a:chExt cx="5057140" cy="864235"/>
          </a:xfrm>
        </p:grpSpPr>
        <p:sp>
          <p:nvSpPr>
            <p:cNvPr id="16" name="object 16"/>
            <p:cNvSpPr/>
            <p:nvPr/>
          </p:nvSpPr>
          <p:spPr>
            <a:xfrm>
              <a:off x="2285237" y="229362"/>
              <a:ext cx="5031105" cy="838200"/>
            </a:xfrm>
            <a:custGeom>
              <a:avLst/>
              <a:gdLst/>
              <a:ahLst/>
              <a:cxnLst/>
              <a:rect l="l" t="t" r="r" b="b"/>
              <a:pathLst>
                <a:path w="5031105" h="838200">
                  <a:moveTo>
                    <a:pt x="4891023" y="0"/>
                  </a:moveTo>
                  <a:lnTo>
                    <a:pt x="139700" y="0"/>
                  </a:lnTo>
                  <a:lnTo>
                    <a:pt x="95520" y="7128"/>
                  </a:lnTo>
                  <a:lnTo>
                    <a:pt x="57168" y="26972"/>
                  </a:lnTo>
                  <a:lnTo>
                    <a:pt x="26936" y="57223"/>
                  </a:lnTo>
                  <a:lnTo>
                    <a:pt x="7116" y="95569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7116" y="742630"/>
                  </a:lnTo>
                  <a:lnTo>
                    <a:pt x="26936" y="780976"/>
                  </a:lnTo>
                  <a:lnTo>
                    <a:pt x="57168" y="811227"/>
                  </a:lnTo>
                  <a:lnTo>
                    <a:pt x="95520" y="831071"/>
                  </a:lnTo>
                  <a:lnTo>
                    <a:pt x="139700" y="838200"/>
                  </a:lnTo>
                  <a:lnTo>
                    <a:pt x="4891023" y="838200"/>
                  </a:lnTo>
                  <a:lnTo>
                    <a:pt x="4935154" y="831071"/>
                  </a:lnTo>
                  <a:lnTo>
                    <a:pt x="4973500" y="811227"/>
                  </a:lnTo>
                  <a:lnTo>
                    <a:pt x="5003751" y="780976"/>
                  </a:lnTo>
                  <a:lnTo>
                    <a:pt x="5023595" y="742630"/>
                  </a:lnTo>
                  <a:lnTo>
                    <a:pt x="5030723" y="698500"/>
                  </a:lnTo>
                  <a:lnTo>
                    <a:pt x="5030723" y="139700"/>
                  </a:lnTo>
                  <a:lnTo>
                    <a:pt x="5023595" y="95569"/>
                  </a:lnTo>
                  <a:lnTo>
                    <a:pt x="5003751" y="57223"/>
                  </a:lnTo>
                  <a:lnTo>
                    <a:pt x="4973500" y="26972"/>
                  </a:lnTo>
                  <a:lnTo>
                    <a:pt x="4935154" y="7128"/>
                  </a:lnTo>
                  <a:lnTo>
                    <a:pt x="489102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85237" y="229362"/>
              <a:ext cx="5031105" cy="838200"/>
            </a:xfrm>
            <a:custGeom>
              <a:avLst/>
              <a:gdLst/>
              <a:ahLst/>
              <a:cxnLst/>
              <a:rect l="l" t="t" r="r" b="b"/>
              <a:pathLst>
                <a:path w="5031105" h="838200">
                  <a:moveTo>
                    <a:pt x="0" y="139700"/>
                  </a:moveTo>
                  <a:lnTo>
                    <a:pt x="7116" y="95569"/>
                  </a:lnTo>
                  <a:lnTo>
                    <a:pt x="26936" y="57223"/>
                  </a:lnTo>
                  <a:lnTo>
                    <a:pt x="57168" y="26972"/>
                  </a:lnTo>
                  <a:lnTo>
                    <a:pt x="95520" y="7128"/>
                  </a:lnTo>
                  <a:lnTo>
                    <a:pt x="139700" y="0"/>
                  </a:lnTo>
                  <a:lnTo>
                    <a:pt x="4891023" y="0"/>
                  </a:lnTo>
                  <a:lnTo>
                    <a:pt x="4935154" y="7128"/>
                  </a:lnTo>
                  <a:lnTo>
                    <a:pt x="4973500" y="26972"/>
                  </a:lnTo>
                  <a:lnTo>
                    <a:pt x="5003751" y="57223"/>
                  </a:lnTo>
                  <a:lnTo>
                    <a:pt x="5023595" y="95569"/>
                  </a:lnTo>
                  <a:lnTo>
                    <a:pt x="5030723" y="139700"/>
                  </a:lnTo>
                  <a:lnTo>
                    <a:pt x="5030723" y="698500"/>
                  </a:lnTo>
                  <a:lnTo>
                    <a:pt x="5023595" y="742630"/>
                  </a:lnTo>
                  <a:lnTo>
                    <a:pt x="5003751" y="780976"/>
                  </a:lnTo>
                  <a:lnTo>
                    <a:pt x="4973500" y="811227"/>
                  </a:lnTo>
                  <a:lnTo>
                    <a:pt x="4935154" y="831071"/>
                  </a:lnTo>
                  <a:lnTo>
                    <a:pt x="4891023" y="838200"/>
                  </a:lnTo>
                  <a:lnTo>
                    <a:pt x="139700" y="838200"/>
                  </a:lnTo>
                  <a:lnTo>
                    <a:pt x="95520" y="831071"/>
                  </a:lnTo>
                  <a:lnTo>
                    <a:pt x="57168" y="811227"/>
                  </a:lnTo>
                  <a:lnTo>
                    <a:pt x="26936" y="780976"/>
                  </a:lnTo>
                  <a:lnTo>
                    <a:pt x="7116" y="74263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367788" y="331089"/>
            <a:ext cx="47326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Blood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Urea </a:t>
            </a:r>
            <a:r>
              <a:rPr sz="3300" spc="-15" dirty="0">
                <a:solidFill>
                  <a:srgbClr val="FFFFFF"/>
                </a:solidFill>
                <a:latin typeface="Carlito"/>
                <a:cs typeface="Carlito"/>
              </a:rPr>
              <a:t>Nitrogen</a:t>
            </a:r>
            <a:r>
              <a:rPr sz="33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(BUN)</a:t>
            </a:r>
            <a:endParaRPr sz="33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7944" y="1310386"/>
            <a:ext cx="8008620" cy="5284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 marR="442595">
              <a:lnSpc>
                <a:spcPct val="100000"/>
              </a:lnSpc>
              <a:spcBef>
                <a:spcPts val="95"/>
              </a:spcBef>
              <a:buSzPct val="96000"/>
              <a:buFont typeface="Arial"/>
              <a:buChar char="•"/>
              <a:tabLst>
                <a:tab pos="181610" algn="l"/>
              </a:tabLst>
            </a:pPr>
            <a:r>
              <a:rPr sz="2500" spc="-5" dirty="0">
                <a:latin typeface="Times New Roman"/>
                <a:cs typeface="Times New Roman"/>
              </a:rPr>
              <a:t>Blood Urea Nitrogen </a:t>
            </a:r>
            <a:r>
              <a:rPr sz="2500" b="1" spc="-5" dirty="0">
                <a:latin typeface="Times New Roman"/>
                <a:cs typeface="Times New Roman"/>
              </a:rPr>
              <a:t>(BUN) </a:t>
            </a:r>
            <a:r>
              <a:rPr sz="2500" spc="-5" dirty="0">
                <a:latin typeface="Times New Roman"/>
                <a:cs typeface="Times New Roman"/>
              </a:rPr>
              <a:t>is another </a:t>
            </a:r>
            <a:r>
              <a:rPr sz="2500" spc="-10" dirty="0">
                <a:latin typeface="Times New Roman"/>
                <a:cs typeface="Times New Roman"/>
              </a:rPr>
              <a:t>measure </a:t>
            </a:r>
            <a:r>
              <a:rPr sz="2500" spc="-5" dirty="0">
                <a:latin typeface="Times New Roman"/>
                <a:cs typeface="Times New Roman"/>
              </a:rPr>
              <a:t>of wastes  (urea) in the</a:t>
            </a:r>
            <a:r>
              <a:rPr sz="2500" spc="5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blood.</a:t>
            </a:r>
            <a:endParaRPr sz="2500">
              <a:latin typeface="Times New Roman"/>
              <a:cs typeface="Times New Roman"/>
            </a:endParaRPr>
          </a:p>
          <a:p>
            <a:pPr marL="69215" marR="326390">
              <a:lnSpc>
                <a:spcPct val="100000"/>
              </a:lnSpc>
              <a:buSzPct val="96000"/>
              <a:buFont typeface="Arial"/>
              <a:buChar char="•"/>
              <a:tabLst>
                <a:tab pos="181610" algn="l"/>
              </a:tabLst>
            </a:pPr>
            <a:r>
              <a:rPr sz="2500" spc="-5" dirty="0">
                <a:latin typeface="Times New Roman"/>
                <a:cs typeface="Times New Roman"/>
              </a:rPr>
              <a:t>Urea is produced from the breakdown of protein already in  the body and protein in your</a:t>
            </a:r>
            <a:r>
              <a:rPr sz="2500" spc="7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diet.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5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</a:pPr>
            <a:r>
              <a:rPr sz="2500" spc="-5" dirty="0">
                <a:latin typeface="Times New Roman"/>
                <a:cs typeface="Times New Roman"/>
              </a:rPr>
              <a:t>The </a:t>
            </a:r>
            <a:r>
              <a:rPr sz="2500" spc="-10" dirty="0">
                <a:latin typeface="Times New Roman"/>
                <a:cs typeface="Times New Roman"/>
              </a:rPr>
              <a:t>normal </a:t>
            </a:r>
            <a:r>
              <a:rPr sz="2500" spc="-5" dirty="0">
                <a:latin typeface="Times New Roman"/>
                <a:cs typeface="Times New Roman"/>
              </a:rPr>
              <a:t>BUN level = </a:t>
            </a:r>
            <a:r>
              <a:rPr sz="2500" b="1" spc="-5" dirty="0">
                <a:latin typeface="Times New Roman"/>
                <a:cs typeface="Times New Roman"/>
              </a:rPr>
              <a:t>7-20 mg/dL </a:t>
            </a:r>
            <a:r>
              <a:rPr sz="2500" spc="-5" dirty="0">
                <a:latin typeface="Times New Roman"/>
                <a:cs typeface="Times New Roman"/>
              </a:rPr>
              <a:t>in adults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and</a:t>
            </a:r>
            <a:endParaRPr sz="2500">
              <a:latin typeface="Times New Roman"/>
              <a:cs typeface="Times New Roman"/>
            </a:endParaRPr>
          </a:p>
          <a:p>
            <a:pPr marL="3027680">
              <a:lnSpc>
                <a:spcPct val="100000"/>
              </a:lnSpc>
            </a:pPr>
            <a:r>
              <a:rPr sz="2500" b="1" spc="-5" dirty="0">
                <a:latin typeface="Times New Roman"/>
                <a:cs typeface="Times New Roman"/>
              </a:rPr>
              <a:t>= 5-18 mg/dL </a:t>
            </a:r>
            <a:r>
              <a:rPr sz="2500" spc="-5" dirty="0">
                <a:latin typeface="Times New Roman"/>
                <a:cs typeface="Times New Roman"/>
              </a:rPr>
              <a:t>in</a:t>
            </a:r>
            <a:r>
              <a:rPr sz="2500" spc="3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children.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SIGNIFICANCE:</a:t>
            </a: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A high BUN usually means </a:t>
            </a:r>
            <a:r>
              <a:rPr sz="2500" dirty="0">
                <a:latin typeface="Times New Roman"/>
                <a:cs typeface="Times New Roman"/>
              </a:rPr>
              <a:t>that </a:t>
            </a:r>
            <a:r>
              <a:rPr sz="2500" spc="-5" dirty="0">
                <a:latin typeface="Times New Roman"/>
                <a:cs typeface="Times New Roman"/>
              </a:rPr>
              <a:t>kidney function </a:t>
            </a:r>
            <a:r>
              <a:rPr sz="2500" dirty="0">
                <a:latin typeface="Times New Roman"/>
                <a:cs typeface="Times New Roman"/>
              </a:rPr>
              <a:t>is less than  </a:t>
            </a:r>
            <a:r>
              <a:rPr sz="2500" spc="-10" dirty="0">
                <a:latin typeface="Times New Roman"/>
                <a:cs typeface="Times New Roman"/>
              </a:rPr>
              <a:t>normal, </a:t>
            </a:r>
            <a:r>
              <a:rPr sz="2500" spc="-5" dirty="0">
                <a:latin typeface="Times New Roman"/>
                <a:cs typeface="Times New Roman"/>
              </a:rPr>
              <a:t>but other factors </a:t>
            </a:r>
            <a:r>
              <a:rPr sz="2500" spc="-15" dirty="0">
                <a:latin typeface="Times New Roman"/>
                <a:cs typeface="Times New Roman"/>
              </a:rPr>
              <a:t>may affect </a:t>
            </a:r>
            <a:r>
              <a:rPr sz="2500" spc="-5" dirty="0">
                <a:latin typeface="Times New Roman"/>
                <a:cs typeface="Times New Roman"/>
              </a:rPr>
              <a:t>the BUN</a:t>
            </a:r>
            <a:r>
              <a:rPr sz="2500" spc="26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level.</a:t>
            </a:r>
            <a:endParaRPr sz="2500">
              <a:latin typeface="Times New Roman"/>
              <a:cs typeface="Times New Roman"/>
            </a:endParaRPr>
          </a:p>
          <a:p>
            <a:pPr marL="12700" marR="5715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Sometimes a low BUN may also mean </a:t>
            </a:r>
            <a:r>
              <a:rPr sz="2500" dirty="0">
                <a:latin typeface="Times New Roman"/>
                <a:cs typeface="Times New Roman"/>
              </a:rPr>
              <a:t>that not </a:t>
            </a:r>
            <a:r>
              <a:rPr sz="2500" spc="-5" dirty="0">
                <a:latin typeface="Times New Roman"/>
                <a:cs typeface="Times New Roman"/>
              </a:rPr>
              <a:t>enough </a:t>
            </a:r>
            <a:r>
              <a:rPr sz="2500" dirty="0">
                <a:latin typeface="Times New Roman"/>
                <a:cs typeface="Times New Roman"/>
              </a:rPr>
              <a:t>intake  </a:t>
            </a:r>
            <a:r>
              <a:rPr sz="2500" spc="-5" dirty="0">
                <a:latin typeface="Times New Roman"/>
                <a:cs typeface="Times New Roman"/>
              </a:rPr>
              <a:t>of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protein.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1195" y="216408"/>
            <a:ext cx="3855720" cy="688975"/>
            <a:chOff x="2711195" y="216408"/>
            <a:chExt cx="3855720" cy="688975"/>
          </a:xfrm>
        </p:grpSpPr>
        <p:sp>
          <p:nvSpPr>
            <p:cNvPr id="3" name="object 3"/>
            <p:cNvSpPr/>
            <p:nvPr/>
          </p:nvSpPr>
          <p:spPr>
            <a:xfrm>
              <a:off x="2724149" y="229362"/>
              <a:ext cx="3830320" cy="662940"/>
            </a:xfrm>
            <a:custGeom>
              <a:avLst/>
              <a:gdLst/>
              <a:ahLst/>
              <a:cxnLst/>
              <a:rect l="l" t="t" r="r" b="b"/>
              <a:pathLst>
                <a:path w="3830320" h="662940">
                  <a:moveTo>
                    <a:pt x="3719322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5"/>
                  </a:lnTo>
                  <a:lnTo>
                    <a:pt x="8691" y="67508"/>
                  </a:lnTo>
                  <a:lnTo>
                    <a:pt x="0" y="110490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5" y="630555"/>
                  </a:lnTo>
                  <a:lnTo>
                    <a:pt x="67508" y="654248"/>
                  </a:lnTo>
                  <a:lnTo>
                    <a:pt x="110489" y="662940"/>
                  </a:lnTo>
                  <a:lnTo>
                    <a:pt x="3719322" y="662940"/>
                  </a:lnTo>
                  <a:lnTo>
                    <a:pt x="3762303" y="654248"/>
                  </a:lnTo>
                  <a:lnTo>
                    <a:pt x="3797426" y="630555"/>
                  </a:lnTo>
                  <a:lnTo>
                    <a:pt x="3821120" y="595431"/>
                  </a:lnTo>
                  <a:lnTo>
                    <a:pt x="3829811" y="552450"/>
                  </a:lnTo>
                  <a:lnTo>
                    <a:pt x="3829811" y="110490"/>
                  </a:lnTo>
                  <a:lnTo>
                    <a:pt x="3821120" y="67508"/>
                  </a:lnTo>
                  <a:lnTo>
                    <a:pt x="3797427" y="32385"/>
                  </a:lnTo>
                  <a:lnTo>
                    <a:pt x="3762303" y="8691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24149" y="229362"/>
              <a:ext cx="3830320" cy="662940"/>
            </a:xfrm>
            <a:custGeom>
              <a:avLst/>
              <a:gdLst/>
              <a:ahLst/>
              <a:cxnLst/>
              <a:rect l="l" t="t" r="r" b="b"/>
              <a:pathLst>
                <a:path w="3830320" h="662940">
                  <a:moveTo>
                    <a:pt x="0" y="110490"/>
                  </a:moveTo>
                  <a:lnTo>
                    <a:pt x="8691" y="67508"/>
                  </a:lnTo>
                  <a:lnTo>
                    <a:pt x="32384" y="32385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3719322" y="0"/>
                  </a:lnTo>
                  <a:lnTo>
                    <a:pt x="3762303" y="8691"/>
                  </a:lnTo>
                  <a:lnTo>
                    <a:pt x="3797427" y="32385"/>
                  </a:lnTo>
                  <a:lnTo>
                    <a:pt x="3821120" y="67508"/>
                  </a:lnTo>
                  <a:lnTo>
                    <a:pt x="3829811" y="110490"/>
                  </a:lnTo>
                  <a:lnTo>
                    <a:pt x="3829811" y="552450"/>
                  </a:lnTo>
                  <a:lnTo>
                    <a:pt x="3821120" y="595431"/>
                  </a:lnTo>
                  <a:lnTo>
                    <a:pt x="3797426" y="630555"/>
                  </a:lnTo>
                  <a:lnTo>
                    <a:pt x="3762303" y="654248"/>
                  </a:lnTo>
                  <a:lnTo>
                    <a:pt x="3719322" y="662940"/>
                  </a:lnTo>
                  <a:lnTo>
                    <a:pt x="110489" y="662940"/>
                  </a:lnTo>
                  <a:lnTo>
                    <a:pt x="67508" y="654248"/>
                  </a:lnTo>
                  <a:lnTo>
                    <a:pt x="32385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9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26994" y="243966"/>
            <a:ext cx="29248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solidFill>
                  <a:srgbClr val="FFFFFF"/>
                </a:solidFill>
                <a:latin typeface="Carlito"/>
                <a:cs typeface="Carlito"/>
              </a:rPr>
              <a:t>BLOOD</a:t>
            </a:r>
            <a:r>
              <a:rPr sz="3300" b="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spc="-20" dirty="0">
                <a:solidFill>
                  <a:srgbClr val="FFFFFF"/>
                </a:solidFill>
                <a:latin typeface="Carlito"/>
                <a:cs typeface="Carlito"/>
              </a:rPr>
              <a:t>GLUCOSE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7639" y="1101852"/>
            <a:ext cx="8810625" cy="1971039"/>
            <a:chOff x="167639" y="1101852"/>
            <a:chExt cx="8810625" cy="1971039"/>
          </a:xfrm>
        </p:grpSpPr>
        <p:sp>
          <p:nvSpPr>
            <p:cNvPr id="7" name="object 7"/>
            <p:cNvSpPr/>
            <p:nvPr/>
          </p:nvSpPr>
          <p:spPr>
            <a:xfrm>
              <a:off x="167639" y="1101852"/>
              <a:ext cx="8810244" cy="1952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9831" y="1178052"/>
              <a:ext cx="8442960" cy="18943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61" y="1143762"/>
              <a:ext cx="8686800" cy="1828800"/>
            </a:xfrm>
            <a:custGeom>
              <a:avLst/>
              <a:gdLst/>
              <a:ahLst/>
              <a:cxnLst/>
              <a:rect l="l" t="t" r="r" b="b"/>
              <a:pathLst>
                <a:path w="8686800" h="1828800">
                  <a:moveTo>
                    <a:pt x="8686800" y="0"/>
                  </a:moveTo>
                  <a:lnTo>
                    <a:pt x="316471" y="0"/>
                  </a:lnTo>
                  <a:lnTo>
                    <a:pt x="269706" y="3432"/>
                  </a:lnTo>
                  <a:lnTo>
                    <a:pt x="225071" y="13402"/>
                  </a:lnTo>
                  <a:lnTo>
                    <a:pt x="183057" y="29420"/>
                  </a:lnTo>
                  <a:lnTo>
                    <a:pt x="144151" y="50996"/>
                  </a:lnTo>
                  <a:lnTo>
                    <a:pt x="108844" y="77640"/>
                  </a:lnTo>
                  <a:lnTo>
                    <a:pt x="77626" y="108862"/>
                  </a:lnTo>
                  <a:lnTo>
                    <a:pt x="50986" y="144171"/>
                  </a:lnTo>
                  <a:lnTo>
                    <a:pt x="29414" y="183078"/>
                  </a:lnTo>
                  <a:lnTo>
                    <a:pt x="13399" y="225092"/>
                  </a:lnTo>
                  <a:lnTo>
                    <a:pt x="3431" y="269724"/>
                  </a:lnTo>
                  <a:lnTo>
                    <a:pt x="0" y="316484"/>
                  </a:lnTo>
                  <a:lnTo>
                    <a:pt x="0" y="1828800"/>
                  </a:lnTo>
                  <a:lnTo>
                    <a:pt x="8370316" y="1828800"/>
                  </a:lnTo>
                  <a:lnTo>
                    <a:pt x="8417075" y="1825367"/>
                  </a:lnTo>
                  <a:lnTo>
                    <a:pt x="8461707" y="1815397"/>
                  </a:lnTo>
                  <a:lnTo>
                    <a:pt x="8503721" y="1799379"/>
                  </a:lnTo>
                  <a:lnTo>
                    <a:pt x="8542628" y="1777803"/>
                  </a:lnTo>
                  <a:lnTo>
                    <a:pt x="8577937" y="1751159"/>
                  </a:lnTo>
                  <a:lnTo>
                    <a:pt x="8609159" y="1719937"/>
                  </a:lnTo>
                  <a:lnTo>
                    <a:pt x="8635803" y="1684628"/>
                  </a:lnTo>
                  <a:lnTo>
                    <a:pt x="8657379" y="1645721"/>
                  </a:lnTo>
                  <a:lnTo>
                    <a:pt x="8673397" y="1603707"/>
                  </a:lnTo>
                  <a:lnTo>
                    <a:pt x="8683367" y="1559075"/>
                  </a:lnTo>
                  <a:lnTo>
                    <a:pt x="8686800" y="1512315"/>
                  </a:lnTo>
                  <a:lnTo>
                    <a:pt x="8686800" y="0"/>
                  </a:lnTo>
                  <a:close/>
                </a:path>
              </a:pathLst>
            </a:custGeom>
            <a:solidFill>
              <a:srgbClr val="469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9361" y="1143762"/>
              <a:ext cx="8686800" cy="1828800"/>
            </a:xfrm>
            <a:custGeom>
              <a:avLst/>
              <a:gdLst/>
              <a:ahLst/>
              <a:cxnLst/>
              <a:rect l="l" t="t" r="r" b="b"/>
              <a:pathLst>
                <a:path w="8686800" h="1828800">
                  <a:moveTo>
                    <a:pt x="316471" y="0"/>
                  </a:moveTo>
                  <a:lnTo>
                    <a:pt x="8686800" y="0"/>
                  </a:lnTo>
                  <a:lnTo>
                    <a:pt x="8686800" y="1512315"/>
                  </a:lnTo>
                  <a:lnTo>
                    <a:pt x="8683367" y="1559075"/>
                  </a:lnTo>
                  <a:lnTo>
                    <a:pt x="8673397" y="1603707"/>
                  </a:lnTo>
                  <a:lnTo>
                    <a:pt x="8657379" y="1645721"/>
                  </a:lnTo>
                  <a:lnTo>
                    <a:pt x="8635803" y="1684628"/>
                  </a:lnTo>
                  <a:lnTo>
                    <a:pt x="8609159" y="1719937"/>
                  </a:lnTo>
                  <a:lnTo>
                    <a:pt x="8577937" y="1751159"/>
                  </a:lnTo>
                  <a:lnTo>
                    <a:pt x="8542628" y="1777803"/>
                  </a:lnTo>
                  <a:lnTo>
                    <a:pt x="8503721" y="1799379"/>
                  </a:lnTo>
                  <a:lnTo>
                    <a:pt x="8461707" y="1815397"/>
                  </a:lnTo>
                  <a:lnTo>
                    <a:pt x="8417075" y="1825367"/>
                  </a:lnTo>
                  <a:lnTo>
                    <a:pt x="8370316" y="1828800"/>
                  </a:lnTo>
                  <a:lnTo>
                    <a:pt x="0" y="1828800"/>
                  </a:lnTo>
                  <a:lnTo>
                    <a:pt x="0" y="316484"/>
                  </a:lnTo>
                  <a:lnTo>
                    <a:pt x="3431" y="269724"/>
                  </a:lnTo>
                  <a:lnTo>
                    <a:pt x="13399" y="225092"/>
                  </a:lnTo>
                  <a:lnTo>
                    <a:pt x="29414" y="183078"/>
                  </a:lnTo>
                  <a:lnTo>
                    <a:pt x="50986" y="144171"/>
                  </a:lnTo>
                  <a:lnTo>
                    <a:pt x="77626" y="108862"/>
                  </a:lnTo>
                  <a:lnTo>
                    <a:pt x="108844" y="77640"/>
                  </a:lnTo>
                  <a:lnTo>
                    <a:pt x="144151" y="50996"/>
                  </a:lnTo>
                  <a:lnTo>
                    <a:pt x="183057" y="29420"/>
                  </a:lnTo>
                  <a:lnTo>
                    <a:pt x="225071" y="13402"/>
                  </a:lnTo>
                  <a:lnTo>
                    <a:pt x="269706" y="3432"/>
                  </a:lnTo>
                  <a:lnTo>
                    <a:pt x="316471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9999" y="1272286"/>
            <a:ext cx="800417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latin typeface="Times New Roman"/>
                <a:cs typeface="Times New Roman"/>
              </a:rPr>
              <a:t>Normal Blood Sugars</a:t>
            </a:r>
            <a:r>
              <a:rPr sz="2500" b="1" spc="4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Level: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b="1" spc="-5" dirty="0">
                <a:latin typeface="Times New Roman"/>
                <a:cs typeface="Times New Roman"/>
              </a:rPr>
              <a:t>A normal fasting </a:t>
            </a:r>
            <a:r>
              <a:rPr sz="2500" spc="-5" dirty="0">
                <a:latin typeface="Times New Roman"/>
                <a:cs typeface="Times New Roman"/>
              </a:rPr>
              <a:t>(no food for eight hours) </a:t>
            </a:r>
            <a:r>
              <a:rPr sz="2500" b="1" spc="-5" dirty="0">
                <a:latin typeface="Times New Roman"/>
                <a:cs typeface="Times New Roman"/>
              </a:rPr>
              <a:t>70 and 99</a:t>
            </a:r>
            <a:r>
              <a:rPr sz="2500" b="1" spc="6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mg/dL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b="1" spc="-5" dirty="0">
                <a:latin typeface="Times New Roman"/>
                <a:cs typeface="Times New Roman"/>
              </a:rPr>
              <a:t>Post Prandial </a:t>
            </a:r>
            <a:r>
              <a:rPr sz="2500" spc="-5" dirty="0">
                <a:latin typeface="Times New Roman"/>
                <a:cs typeface="Times New Roman"/>
              </a:rPr>
              <a:t>(two hours after eating) </a:t>
            </a:r>
            <a:r>
              <a:rPr sz="2500" b="1" spc="-5" dirty="0">
                <a:latin typeface="Times New Roman"/>
                <a:cs typeface="Times New Roman"/>
              </a:rPr>
              <a:t>upto140</a:t>
            </a:r>
            <a:r>
              <a:rPr sz="2500" b="1" spc="18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mg/dL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b="1" spc="-5" dirty="0">
                <a:latin typeface="Times New Roman"/>
                <a:cs typeface="Times New Roman"/>
              </a:rPr>
              <a:t>Random </a:t>
            </a:r>
            <a:r>
              <a:rPr sz="2500" spc="-5" dirty="0">
                <a:latin typeface="Times New Roman"/>
                <a:cs typeface="Times New Roman"/>
              </a:rPr>
              <a:t>Blood sugar level</a:t>
            </a:r>
            <a:r>
              <a:rPr sz="2500" b="1" spc="-5" dirty="0">
                <a:latin typeface="Times New Roman"/>
                <a:cs typeface="Times New Roman"/>
              </a:rPr>
              <a:t>:</a:t>
            </a:r>
            <a:r>
              <a:rPr sz="2500" b="1" spc="6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70-140mg/dl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7639" y="3235451"/>
            <a:ext cx="8734425" cy="2943225"/>
            <a:chOff x="167639" y="3235451"/>
            <a:chExt cx="8734425" cy="2943225"/>
          </a:xfrm>
        </p:grpSpPr>
        <p:sp>
          <p:nvSpPr>
            <p:cNvPr id="13" name="object 13"/>
            <p:cNvSpPr/>
            <p:nvPr/>
          </p:nvSpPr>
          <p:spPr>
            <a:xfrm>
              <a:off x="167639" y="3235451"/>
              <a:ext cx="8734044" cy="29428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7743" y="3657599"/>
              <a:ext cx="8340852" cy="21884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9361" y="3277361"/>
              <a:ext cx="8610600" cy="2819400"/>
            </a:xfrm>
            <a:custGeom>
              <a:avLst/>
              <a:gdLst/>
              <a:ahLst/>
              <a:cxnLst/>
              <a:rect l="l" t="t" r="r" b="b"/>
              <a:pathLst>
                <a:path w="8610600" h="2819400">
                  <a:moveTo>
                    <a:pt x="8610600" y="0"/>
                  </a:moveTo>
                  <a:lnTo>
                    <a:pt x="487895" y="0"/>
                  </a:lnTo>
                  <a:lnTo>
                    <a:pt x="440908" y="2233"/>
                  </a:lnTo>
                  <a:lnTo>
                    <a:pt x="395184" y="8797"/>
                  </a:lnTo>
                  <a:lnTo>
                    <a:pt x="350929" y="19487"/>
                  </a:lnTo>
                  <a:lnTo>
                    <a:pt x="308345" y="34100"/>
                  </a:lnTo>
                  <a:lnTo>
                    <a:pt x="267639" y="52429"/>
                  </a:lnTo>
                  <a:lnTo>
                    <a:pt x="229015" y="74272"/>
                  </a:lnTo>
                  <a:lnTo>
                    <a:pt x="192676" y="99423"/>
                  </a:lnTo>
                  <a:lnTo>
                    <a:pt x="158828" y="127678"/>
                  </a:lnTo>
                  <a:lnTo>
                    <a:pt x="127674" y="158833"/>
                  </a:lnTo>
                  <a:lnTo>
                    <a:pt x="99420" y="192684"/>
                  </a:lnTo>
                  <a:lnTo>
                    <a:pt x="74270" y="229025"/>
                  </a:lnTo>
                  <a:lnTo>
                    <a:pt x="52428" y="267653"/>
                  </a:lnTo>
                  <a:lnTo>
                    <a:pt x="34099" y="308362"/>
                  </a:lnTo>
                  <a:lnTo>
                    <a:pt x="19487" y="350950"/>
                  </a:lnTo>
                  <a:lnTo>
                    <a:pt x="8797" y="395210"/>
                  </a:lnTo>
                  <a:lnTo>
                    <a:pt x="2233" y="440940"/>
                  </a:lnTo>
                  <a:lnTo>
                    <a:pt x="0" y="487933"/>
                  </a:lnTo>
                  <a:lnTo>
                    <a:pt x="0" y="2819400"/>
                  </a:lnTo>
                  <a:lnTo>
                    <a:pt x="8122666" y="2819400"/>
                  </a:lnTo>
                  <a:lnTo>
                    <a:pt x="8169659" y="2817166"/>
                  </a:lnTo>
                  <a:lnTo>
                    <a:pt x="8215389" y="2810602"/>
                  </a:lnTo>
                  <a:lnTo>
                    <a:pt x="8259649" y="2799912"/>
                  </a:lnTo>
                  <a:lnTo>
                    <a:pt x="8302237" y="2785300"/>
                  </a:lnTo>
                  <a:lnTo>
                    <a:pt x="8342946" y="2766971"/>
                  </a:lnTo>
                  <a:lnTo>
                    <a:pt x="8381574" y="2745129"/>
                  </a:lnTo>
                  <a:lnTo>
                    <a:pt x="8417915" y="2719979"/>
                  </a:lnTo>
                  <a:lnTo>
                    <a:pt x="8451766" y="2691725"/>
                  </a:lnTo>
                  <a:lnTo>
                    <a:pt x="8482921" y="2660571"/>
                  </a:lnTo>
                  <a:lnTo>
                    <a:pt x="8511176" y="2626723"/>
                  </a:lnTo>
                  <a:lnTo>
                    <a:pt x="8536327" y="2590384"/>
                  </a:lnTo>
                  <a:lnTo>
                    <a:pt x="8558170" y="2551760"/>
                  </a:lnTo>
                  <a:lnTo>
                    <a:pt x="8576499" y="2511054"/>
                  </a:lnTo>
                  <a:lnTo>
                    <a:pt x="8591112" y="2468470"/>
                  </a:lnTo>
                  <a:lnTo>
                    <a:pt x="8601802" y="2424215"/>
                  </a:lnTo>
                  <a:lnTo>
                    <a:pt x="8608366" y="2378491"/>
                  </a:lnTo>
                  <a:lnTo>
                    <a:pt x="8610600" y="2331504"/>
                  </a:lnTo>
                  <a:lnTo>
                    <a:pt x="86106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361" y="3277361"/>
              <a:ext cx="8610600" cy="2819400"/>
            </a:xfrm>
            <a:custGeom>
              <a:avLst/>
              <a:gdLst/>
              <a:ahLst/>
              <a:cxnLst/>
              <a:rect l="l" t="t" r="r" b="b"/>
              <a:pathLst>
                <a:path w="8610600" h="2819400">
                  <a:moveTo>
                    <a:pt x="487895" y="0"/>
                  </a:moveTo>
                  <a:lnTo>
                    <a:pt x="8610600" y="0"/>
                  </a:lnTo>
                  <a:lnTo>
                    <a:pt x="8610600" y="2331504"/>
                  </a:lnTo>
                  <a:lnTo>
                    <a:pt x="8608366" y="2378491"/>
                  </a:lnTo>
                  <a:lnTo>
                    <a:pt x="8601802" y="2424215"/>
                  </a:lnTo>
                  <a:lnTo>
                    <a:pt x="8591112" y="2468470"/>
                  </a:lnTo>
                  <a:lnTo>
                    <a:pt x="8576499" y="2511054"/>
                  </a:lnTo>
                  <a:lnTo>
                    <a:pt x="8558170" y="2551760"/>
                  </a:lnTo>
                  <a:lnTo>
                    <a:pt x="8536327" y="2590384"/>
                  </a:lnTo>
                  <a:lnTo>
                    <a:pt x="8511176" y="2626723"/>
                  </a:lnTo>
                  <a:lnTo>
                    <a:pt x="8482921" y="2660571"/>
                  </a:lnTo>
                  <a:lnTo>
                    <a:pt x="8451766" y="2691725"/>
                  </a:lnTo>
                  <a:lnTo>
                    <a:pt x="8417915" y="2719979"/>
                  </a:lnTo>
                  <a:lnTo>
                    <a:pt x="8381574" y="2745129"/>
                  </a:lnTo>
                  <a:lnTo>
                    <a:pt x="8342946" y="2766971"/>
                  </a:lnTo>
                  <a:lnTo>
                    <a:pt x="8302237" y="2785300"/>
                  </a:lnTo>
                  <a:lnTo>
                    <a:pt x="8259649" y="2799912"/>
                  </a:lnTo>
                  <a:lnTo>
                    <a:pt x="8215389" y="2810602"/>
                  </a:lnTo>
                  <a:lnTo>
                    <a:pt x="8169659" y="2817166"/>
                  </a:lnTo>
                  <a:lnTo>
                    <a:pt x="8122666" y="2819400"/>
                  </a:lnTo>
                  <a:lnTo>
                    <a:pt x="0" y="2819400"/>
                  </a:lnTo>
                  <a:lnTo>
                    <a:pt x="0" y="487933"/>
                  </a:lnTo>
                  <a:lnTo>
                    <a:pt x="2233" y="440940"/>
                  </a:lnTo>
                  <a:lnTo>
                    <a:pt x="8797" y="395210"/>
                  </a:lnTo>
                  <a:lnTo>
                    <a:pt x="19487" y="350950"/>
                  </a:lnTo>
                  <a:lnTo>
                    <a:pt x="34099" y="308362"/>
                  </a:lnTo>
                  <a:lnTo>
                    <a:pt x="52428" y="267653"/>
                  </a:lnTo>
                  <a:lnTo>
                    <a:pt x="74270" y="229025"/>
                  </a:lnTo>
                  <a:lnTo>
                    <a:pt x="99420" y="192684"/>
                  </a:lnTo>
                  <a:lnTo>
                    <a:pt x="127674" y="158833"/>
                  </a:lnTo>
                  <a:lnTo>
                    <a:pt x="158828" y="127678"/>
                  </a:lnTo>
                  <a:lnTo>
                    <a:pt x="192676" y="99423"/>
                  </a:lnTo>
                  <a:lnTo>
                    <a:pt x="229015" y="74272"/>
                  </a:lnTo>
                  <a:lnTo>
                    <a:pt x="267639" y="52429"/>
                  </a:lnTo>
                  <a:lnTo>
                    <a:pt x="308345" y="34100"/>
                  </a:lnTo>
                  <a:lnTo>
                    <a:pt x="350929" y="19487"/>
                  </a:lnTo>
                  <a:lnTo>
                    <a:pt x="395184" y="8797"/>
                  </a:lnTo>
                  <a:lnTo>
                    <a:pt x="440908" y="2233"/>
                  </a:lnTo>
                  <a:lnTo>
                    <a:pt x="487895" y="0"/>
                  </a:lnTo>
                  <a:close/>
                </a:path>
              </a:pathLst>
            </a:custGeom>
            <a:ln w="38100">
              <a:solidFill>
                <a:srgbClr val="469A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50291" y="3749420"/>
            <a:ext cx="78359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Diabetes is </a:t>
            </a:r>
            <a:r>
              <a:rPr sz="2400" b="1" dirty="0">
                <a:latin typeface="Times New Roman"/>
                <a:cs typeface="Times New Roman"/>
              </a:rPr>
              <a:t>diagnosed </a:t>
            </a:r>
            <a:r>
              <a:rPr sz="2400" b="1" spc="-5" dirty="0">
                <a:latin typeface="Times New Roman"/>
                <a:cs typeface="Times New Roman"/>
              </a:rPr>
              <a:t>by </a:t>
            </a:r>
            <a:r>
              <a:rPr sz="2400" b="1" dirty="0">
                <a:latin typeface="Times New Roman"/>
                <a:cs typeface="Times New Roman"/>
              </a:rPr>
              <a:t>any </a:t>
            </a:r>
            <a:r>
              <a:rPr sz="2400" b="1" spc="-5" dirty="0">
                <a:latin typeface="Times New Roman"/>
                <a:cs typeface="Times New Roman"/>
              </a:rPr>
              <a:t>one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following: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spc="-60" dirty="0">
                <a:latin typeface="Times New Roman"/>
                <a:cs typeface="Times New Roman"/>
              </a:rPr>
              <a:t>Two </a:t>
            </a:r>
            <a:r>
              <a:rPr sz="2400" dirty="0">
                <a:latin typeface="Times New Roman"/>
                <a:cs typeface="Times New Roman"/>
              </a:rPr>
              <a:t>consecutive fasting blood glucose tests that are equal to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 greater than </a:t>
            </a:r>
            <a:r>
              <a:rPr sz="2400" b="1" dirty="0">
                <a:latin typeface="Times New Roman"/>
                <a:cs typeface="Times New Roman"/>
              </a:rPr>
              <a:t>126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mg/dL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latin typeface="Times New Roman"/>
                <a:cs typeface="Times New Roman"/>
              </a:rPr>
              <a:t>Any random blood glucose that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greater than </a:t>
            </a:r>
            <a:r>
              <a:rPr sz="2400" b="1" dirty="0">
                <a:latin typeface="Times New Roman"/>
                <a:cs typeface="Times New Roman"/>
              </a:rPr>
              <a:t>200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mg/dL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SzPct val="95833"/>
              <a:buFont typeface="Arial"/>
              <a:buChar char="•"/>
              <a:tabLst>
                <a:tab pos="120650" algn="l"/>
                <a:tab pos="5802630" algn="l"/>
              </a:tabLst>
            </a:pPr>
            <a:r>
              <a:rPr sz="2400" spc="-5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2-hr </a:t>
            </a:r>
            <a:r>
              <a:rPr sz="2400" spc="-5" dirty="0">
                <a:latin typeface="Times New Roman"/>
                <a:cs typeface="Times New Roman"/>
              </a:rPr>
              <a:t>Oral </a:t>
            </a:r>
            <a:r>
              <a:rPr sz="2400" dirty="0">
                <a:latin typeface="Times New Roman"/>
                <a:cs typeface="Times New Roman"/>
              </a:rPr>
              <a:t>glucose tolerance test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	</a:t>
            </a:r>
            <a:r>
              <a:rPr sz="2400" b="1" dirty="0">
                <a:latin typeface="Times New Roman"/>
                <a:cs typeface="Times New Roman"/>
              </a:rPr>
              <a:t>200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mg/dL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040" y="263652"/>
            <a:ext cx="7591425" cy="2352040"/>
            <a:chOff x="701040" y="263652"/>
            <a:chExt cx="7591425" cy="2352040"/>
          </a:xfrm>
        </p:grpSpPr>
        <p:sp>
          <p:nvSpPr>
            <p:cNvPr id="3" name="object 3"/>
            <p:cNvSpPr/>
            <p:nvPr/>
          </p:nvSpPr>
          <p:spPr>
            <a:xfrm>
              <a:off x="701040" y="263652"/>
              <a:ext cx="7591044" cy="2333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1520" y="339852"/>
              <a:ext cx="7414259" cy="22753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762" y="305562"/>
              <a:ext cx="7467600" cy="2209800"/>
            </a:xfrm>
            <a:custGeom>
              <a:avLst/>
              <a:gdLst/>
              <a:ahLst/>
              <a:cxnLst/>
              <a:rect l="l" t="t" r="r" b="b"/>
              <a:pathLst>
                <a:path w="7467600" h="2209800">
                  <a:moveTo>
                    <a:pt x="7467600" y="0"/>
                  </a:moveTo>
                  <a:lnTo>
                    <a:pt x="382409" y="0"/>
                  </a:lnTo>
                  <a:lnTo>
                    <a:pt x="334440" y="2979"/>
                  </a:lnTo>
                  <a:lnTo>
                    <a:pt x="288249" y="11678"/>
                  </a:lnTo>
                  <a:lnTo>
                    <a:pt x="244195" y="25738"/>
                  </a:lnTo>
                  <a:lnTo>
                    <a:pt x="202636" y="44802"/>
                  </a:lnTo>
                  <a:lnTo>
                    <a:pt x="163929" y="68510"/>
                  </a:lnTo>
                  <a:lnTo>
                    <a:pt x="128435" y="96505"/>
                  </a:lnTo>
                  <a:lnTo>
                    <a:pt x="96510" y="128428"/>
                  </a:lnTo>
                  <a:lnTo>
                    <a:pt x="68514" y="163921"/>
                  </a:lnTo>
                  <a:lnTo>
                    <a:pt x="44804" y="202626"/>
                  </a:lnTo>
                  <a:lnTo>
                    <a:pt x="25740" y="244184"/>
                  </a:lnTo>
                  <a:lnTo>
                    <a:pt x="11679" y="288237"/>
                  </a:lnTo>
                  <a:lnTo>
                    <a:pt x="2979" y="334428"/>
                  </a:lnTo>
                  <a:lnTo>
                    <a:pt x="0" y="382397"/>
                  </a:lnTo>
                  <a:lnTo>
                    <a:pt x="0" y="2209800"/>
                  </a:lnTo>
                  <a:lnTo>
                    <a:pt x="7085203" y="2209800"/>
                  </a:lnTo>
                  <a:lnTo>
                    <a:pt x="7133171" y="2206820"/>
                  </a:lnTo>
                  <a:lnTo>
                    <a:pt x="7179362" y="2198121"/>
                  </a:lnTo>
                  <a:lnTo>
                    <a:pt x="7223415" y="2184061"/>
                  </a:lnTo>
                  <a:lnTo>
                    <a:pt x="7264973" y="2164997"/>
                  </a:lnTo>
                  <a:lnTo>
                    <a:pt x="7303678" y="2141289"/>
                  </a:lnTo>
                  <a:lnTo>
                    <a:pt x="7339171" y="2113294"/>
                  </a:lnTo>
                  <a:lnTo>
                    <a:pt x="7371094" y="2081371"/>
                  </a:lnTo>
                  <a:lnTo>
                    <a:pt x="7399089" y="2045878"/>
                  </a:lnTo>
                  <a:lnTo>
                    <a:pt x="7422797" y="2007173"/>
                  </a:lnTo>
                  <a:lnTo>
                    <a:pt x="7441861" y="1965615"/>
                  </a:lnTo>
                  <a:lnTo>
                    <a:pt x="7455921" y="1921562"/>
                  </a:lnTo>
                  <a:lnTo>
                    <a:pt x="7464620" y="1875371"/>
                  </a:lnTo>
                  <a:lnTo>
                    <a:pt x="7467600" y="1827403"/>
                  </a:lnTo>
                  <a:lnTo>
                    <a:pt x="74676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762" y="305562"/>
              <a:ext cx="7467600" cy="2209800"/>
            </a:xfrm>
            <a:custGeom>
              <a:avLst/>
              <a:gdLst/>
              <a:ahLst/>
              <a:cxnLst/>
              <a:rect l="l" t="t" r="r" b="b"/>
              <a:pathLst>
                <a:path w="7467600" h="2209800">
                  <a:moveTo>
                    <a:pt x="382409" y="0"/>
                  </a:moveTo>
                  <a:lnTo>
                    <a:pt x="7467600" y="0"/>
                  </a:lnTo>
                  <a:lnTo>
                    <a:pt x="7467600" y="1827403"/>
                  </a:lnTo>
                  <a:lnTo>
                    <a:pt x="7464620" y="1875371"/>
                  </a:lnTo>
                  <a:lnTo>
                    <a:pt x="7455921" y="1921562"/>
                  </a:lnTo>
                  <a:lnTo>
                    <a:pt x="7441861" y="1965615"/>
                  </a:lnTo>
                  <a:lnTo>
                    <a:pt x="7422797" y="2007173"/>
                  </a:lnTo>
                  <a:lnTo>
                    <a:pt x="7399089" y="2045878"/>
                  </a:lnTo>
                  <a:lnTo>
                    <a:pt x="7371094" y="2081371"/>
                  </a:lnTo>
                  <a:lnTo>
                    <a:pt x="7339171" y="2113294"/>
                  </a:lnTo>
                  <a:lnTo>
                    <a:pt x="7303678" y="2141289"/>
                  </a:lnTo>
                  <a:lnTo>
                    <a:pt x="7264973" y="2164997"/>
                  </a:lnTo>
                  <a:lnTo>
                    <a:pt x="7223415" y="2184061"/>
                  </a:lnTo>
                  <a:lnTo>
                    <a:pt x="7179362" y="2198121"/>
                  </a:lnTo>
                  <a:lnTo>
                    <a:pt x="7133171" y="2206820"/>
                  </a:lnTo>
                  <a:lnTo>
                    <a:pt x="7085203" y="2209800"/>
                  </a:lnTo>
                  <a:lnTo>
                    <a:pt x="0" y="2209800"/>
                  </a:lnTo>
                  <a:lnTo>
                    <a:pt x="0" y="382397"/>
                  </a:lnTo>
                  <a:lnTo>
                    <a:pt x="2979" y="334428"/>
                  </a:lnTo>
                  <a:lnTo>
                    <a:pt x="11679" y="288237"/>
                  </a:lnTo>
                  <a:lnTo>
                    <a:pt x="25740" y="244184"/>
                  </a:lnTo>
                  <a:lnTo>
                    <a:pt x="44804" y="202626"/>
                  </a:lnTo>
                  <a:lnTo>
                    <a:pt x="68514" y="163921"/>
                  </a:lnTo>
                  <a:lnTo>
                    <a:pt x="96510" y="128428"/>
                  </a:lnTo>
                  <a:lnTo>
                    <a:pt x="128435" y="96505"/>
                  </a:lnTo>
                  <a:lnTo>
                    <a:pt x="163929" y="68510"/>
                  </a:lnTo>
                  <a:lnTo>
                    <a:pt x="202636" y="44802"/>
                  </a:lnTo>
                  <a:lnTo>
                    <a:pt x="244195" y="25738"/>
                  </a:lnTo>
                  <a:lnTo>
                    <a:pt x="288249" y="11678"/>
                  </a:lnTo>
                  <a:lnTo>
                    <a:pt x="334440" y="2979"/>
                  </a:lnTo>
                  <a:lnTo>
                    <a:pt x="382409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52906" y="409702"/>
            <a:ext cx="6971665" cy="193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75865" algn="l"/>
              </a:tabLst>
            </a:pPr>
            <a:r>
              <a:rPr sz="2500" b="1" spc="-5" dirty="0">
                <a:latin typeface="Times New Roman"/>
                <a:cs typeface="Times New Roman"/>
              </a:rPr>
              <a:t>Complications</a:t>
            </a:r>
            <a:r>
              <a:rPr sz="2500" b="1" spc="6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of	High Blood glucose level</a:t>
            </a:r>
            <a:r>
              <a:rPr sz="2500" b="1" spc="5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include: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spcBef>
                <a:spcPts val="35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3750" spc="-7" baseline="1111" dirty="0">
                <a:latin typeface="Times New Roman"/>
                <a:cs typeface="Times New Roman"/>
              </a:rPr>
              <a:t>Poor wound</a:t>
            </a:r>
            <a:r>
              <a:rPr sz="3750" spc="15" baseline="1111" dirty="0">
                <a:latin typeface="Times New Roman"/>
                <a:cs typeface="Times New Roman"/>
              </a:rPr>
              <a:t> </a:t>
            </a:r>
            <a:r>
              <a:rPr sz="3750" spc="-7" baseline="1111" dirty="0">
                <a:latin typeface="Times New Roman"/>
                <a:cs typeface="Times New Roman"/>
              </a:rPr>
              <a:t>healing</a:t>
            </a:r>
            <a:endParaRPr sz="3750" baseline="1111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3750" spc="-7" baseline="1111" dirty="0">
                <a:latin typeface="Times New Roman"/>
                <a:cs typeface="Times New Roman"/>
              </a:rPr>
              <a:t>Infection</a:t>
            </a:r>
            <a:endParaRPr sz="3750" baseline="1111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3750" spc="-7" baseline="1111" dirty="0">
                <a:latin typeface="Times New Roman"/>
                <a:cs typeface="Times New Roman"/>
              </a:rPr>
              <a:t>Electrolyte</a:t>
            </a:r>
            <a:r>
              <a:rPr sz="3750" spc="67" baseline="1111" dirty="0">
                <a:latin typeface="Times New Roman"/>
                <a:cs typeface="Times New Roman"/>
              </a:rPr>
              <a:t> </a:t>
            </a:r>
            <a:r>
              <a:rPr sz="3750" spc="-7" baseline="1111" dirty="0">
                <a:latin typeface="Times New Roman"/>
                <a:cs typeface="Times New Roman"/>
              </a:rPr>
              <a:t>imbalance</a:t>
            </a:r>
            <a:endParaRPr sz="3750" baseline="1111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spcBef>
                <a:spcPts val="5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3750" spc="-7" baseline="1111" dirty="0">
                <a:latin typeface="Times New Roman"/>
                <a:cs typeface="Times New Roman"/>
              </a:rPr>
              <a:t>Diabetic</a:t>
            </a:r>
            <a:r>
              <a:rPr sz="3750" spc="37" baseline="1111" dirty="0">
                <a:latin typeface="Times New Roman"/>
                <a:cs typeface="Times New Roman"/>
              </a:rPr>
              <a:t> </a:t>
            </a:r>
            <a:r>
              <a:rPr sz="3750" spc="-7" baseline="1111" dirty="0">
                <a:latin typeface="Times New Roman"/>
                <a:cs typeface="Times New Roman"/>
              </a:rPr>
              <a:t>ketoacidosis</a:t>
            </a:r>
            <a:endParaRPr sz="3750" baseline="111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7800" y="3429000"/>
            <a:ext cx="6553200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029711" y="2627376"/>
            <a:ext cx="2984500" cy="669290"/>
            <a:chOff x="3029711" y="2627376"/>
            <a:chExt cx="2984500" cy="669290"/>
          </a:xfrm>
        </p:grpSpPr>
        <p:sp>
          <p:nvSpPr>
            <p:cNvPr id="10" name="object 10"/>
            <p:cNvSpPr/>
            <p:nvPr/>
          </p:nvSpPr>
          <p:spPr>
            <a:xfrm>
              <a:off x="3048761" y="2646426"/>
              <a:ext cx="2946400" cy="631190"/>
            </a:xfrm>
            <a:custGeom>
              <a:avLst/>
              <a:gdLst/>
              <a:ahLst/>
              <a:cxnLst/>
              <a:rect l="l" t="t" r="r" b="b"/>
              <a:pathLst>
                <a:path w="2946400" h="631189">
                  <a:moveTo>
                    <a:pt x="2945891" y="0"/>
                  </a:moveTo>
                  <a:lnTo>
                    <a:pt x="0" y="0"/>
                  </a:lnTo>
                  <a:lnTo>
                    <a:pt x="0" y="630936"/>
                  </a:lnTo>
                  <a:lnTo>
                    <a:pt x="2945891" y="630936"/>
                  </a:lnTo>
                  <a:lnTo>
                    <a:pt x="294589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8761" y="2646426"/>
              <a:ext cx="2946400" cy="631190"/>
            </a:xfrm>
            <a:custGeom>
              <a:avLst/>
              <a:gdLst/>
              <a:ahLst/>
              <a:cxnLst/>
              <a:rect l="l" t="t" r="r" b="b"/>
              <a:pathLst>
                <a:path w="2946400" h="631189">
                  <a:moveTo>
                    <a:pt x="0" y="630936"/>
                  </a:moveTo>
                  <a:lnTo>
                    <a:pt x="2945891" y="630936"/>
                  </a:lnTo>
                  <a:lnTo>
                    <a:pt x="2945891" y="0"/>
                  </a:lnTo>
                  <a:lnTo>
                    <a:pt x="0" y="0"/>
                  </a:lnTo>
                  <a:lnTo>
                    <a:pt x="0" y="63093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51631" y="2790444"/>
              <a:ext cx="2727960" cy="4343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6825" y="2803271"/>
              <a:ext cx="1292733" cy="392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29253" y="2884678"/>
              <a:ext cx="1043178" cy="3111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83889" y="2804922"/>
              <a:ext cx="1369695" cy="304165"/>
            </a:xfrm>
            <a:custGeom>
              <a:avLst/>
              <a:gdLst/>
              <a:ahLst/>
              <a:cxnLst/>
              <a:rect l="l" t="t" r="r" b="b"/>
              <a:pathLst>
                <a:path w="1369695" h="304164">
                  <a:moveTo>
                    <a:pt x="28702" y="20065"/>
                  </a:moveTo>
                  <a:lnTo>
                    <a:pt x="34290" y="20065"/>
                  </a:lnTo>
                  <a:lnTo>
                    <a:pt x="38989" y="20192"/>
                  </a:lnTo>
                  <a:lnTo>
                    <a:pt x="42545" y="20700"/>
                  </a:lnTo>
                  <a:lnTo>
                    <a:pt x="46228" y="21081"/>
                  </a:lnTo>
                  <a:lnTo>
                    <a:pt x="49149" y="21716"/>
                  </a:lnTo>
                  <a:lnTo>
                    <a:pt x="51308" y="22478"/>
                  </a:lnTo>
                  <a:lnTo>
                    <a:pt x="53467" y="23113"/>
                  </a:lnTo>
                  <a:lnTo>
                    <a:pt x="54991" y="24129"/>
                  </a:lnTo>
                  <a:lnTo>
                    <a:pt x="55880" y="25273"/>
                  </a:lnTo>
                  <a:lnTo>
                    <a:pt x="56642" y="26415"/>
                  </a:lnTo>
                  <a:lnTo>
                    <a:pt x="57150" y="27686"/>
                  </a:lnTo>
                  <a:lnTo>
                    <a:pt x="57150" y="29210"/>
                  </a:lnTo>
                  <a:lnTo>
                    <a:pt x="57150" y="132333"/>
                  </a:lnTo>
                  <a:lnTo>
                    <a:pt x="162306" y="132333"/>
                  </a:lnTo>
                  <a:lnTo>
                    <a:pt x="162306" y="29210"/>
                  </a:lnTo>
                  <a:lnTo>
                    <a:pt x="162306" y="27686"/>
                  </a:lnTo>
                  <a:lnTo>
                    <a:pt x="168275" y="22478"/>
                  </a:lnTo>
                  <a:lnTo>
                    <a:pt x="170434" y="21716"/>
                  </a:lnTo>
                  <a:lnTo>
                    <a:pt x="173227" y="21081"/>
                  </a:lnTo>
                  <a:lnTo>
                    <a:pt x="176911" y="20700"/>
                  </a:lnTo>
                  <a:lnTo>
                    <a:pt x="180721" y="20192"/>
                  </a:lnTo>
                  <a:lnTo>
                    <a:pt x="185293" y="20065"/>
                  </a:lnTo>
                  <a:lnTo>
                    <a:pt x="191008" y="20065"/>
                  </a:lnTo>
                  <a:lnTo>
                    <a:pt x="196469" y="20065"/>
                  </a:lnTo>
                  <a:lnTo>
                    <a:pt x="201040" y="20192"/>
                  </a:lnTo>
                  <a:lnTo>
                    <a:pt x="204724" y="20700"/>
                  </a:lnTo>
                  <a:lnTo>
                    <a:pt x="208280" y="21081"/>
                  </a:lnTo>
                  <a:lnTo>
                    <a:pt x="211200" y="21716"/>
                  </a:lnTo>
                  <a:lnTo>
                    <a:pt x="213360" y="22478"/>
                  </a:lnTo>
                  <a:lnTo>
                    <a:pt x="215519" y="23113"/>
                  </a:lnTo>
                  <a:lnTo>
                    <a:pt x="217043" y="24129"/>
                  </a:lnTo>
                  <a:lnTo>
                    <a:pt x="218059" y="25273"/>
                  </a:lnTo>
                  <a:lnTo>
                    <a:pt x="218948" y="26415"/>
                  </a:lnTo>
                  <a:lnTo>
                    <a:pt x="219456" y="27686"/>
                  </a:lnTo>
                  <a:lnTo>
                    <a:pt x="219456" y="29210"/>
                  </a:lnTo>
                  <a:lnTo>
                    <a:pt x="219456" y="294639"/>
                  </a:lnTo>
                  <a:lnTo>
                    <a:pt x="219456" y="296163"/>
                  </a:lnTo>
                  <a:lnTo>
                    <a:pt x="218948" y="297433"/>
                  </a:lnTo>
                  <a:lnTo>
                    <a:pt x="218059" y="298576"/>
                  </a:lnTo>
                  <a:lnTo>
                    <a:pt x="217043" y="299719"/>
                  </a:lnTo>
                  <a:lnTo>
                    <a:pt x="215519" y="300736"/>
                  </a:lnTo>
                  <a:lnTo>
                    <a:pt x="213360" y="301370"/>
                  </a:lnTo>
                  <a:lnTo>
                    <a:pt x="211200" y="302132"/>
                  </a:lnTo>
                  <a:lnTo>
                    <a:pt x="208280" y="302767"/>
                  </a:lnTo>
                  <a:lnTo>
                    <a:pt x="204724" y="303149"/>
                  </a:lnTo>
                  <a:lnTo>
                    <a:pt x="201040" y="303656"/>
                  </a:lnTo>
                  <a:lnTo>
                    <a:pt x="196469" y="303783"/>
                  </a:lnTo>
                  <a:lnTo>
                    <a:pt x="191008" y="303783"/>
                  </a:lnTo>
                  <a:lnTo>
                    <a:pt x="185293" y="303783"/>
                  </a:lnTo>
                  <a:lnTo>
                    <a:pt x="180721" y="303656"/>
                  </a:lnTo>
                  <a:lnTo>
                    <a:pt x="176911" y="303149"/>
                  </a:lnTo>
                  <a:lnTo>
                    <a:pt x="173227" y="302767"/>
                  </a:lnTo>
                  <a:lnTo>
                    <a:pt x="170434" y="302132"/>
                  </a:lnTo>
                  <a:lnTo>
                    <a:pt x="168275" y="301370"/>
                  </a:lnTo>
                  <a:lnTo>
                    <a:pt x="166115" y="300736"/>
                  </a:lnTo>
                  <a:lnTo>
                    <a:pt x="164592" y="299719"/>
                  </a:lnTo>
                  <a:lnTo>
                    <a:pt x="163702" y="298576"/>
                  </a:lnTo>
                  <a:lnTo>
                    <a:pt x="162813" y="297433"/>
                  </a:lnTo>
                  <a:lnTo>
                    <a:pt x="162306" y="296163"/>
                  </a:lnTo>
                  <a:lnTo>
                    <a:pt x="162306" y="294639"/>
                  </a:lnTo>
                  <a:lnTo>
                    <a:pt x="162306" y="181101"/>
                  </a:lnTo>
                  <a:lnTo>
                    <a:pt x="57150" y="181101"/>
                  </a:lnTo>
                  <a:lnTo>
                    <a:pt x="57150" y="294639"/>
                  </a:lnTo>
                  <a:lnTo>
                    <a:pt x="57150" y="296163"/>
                  </a:lnTo>
                  <a:lnTo>
                    <a:pt x="51308" y="301370"/>
                  </a:lnTo>
                  <a:lnTo>
                    <a:pt x="49149" y="302132"/>
                  </a:lnTo>
                  <a:lnTo>
                    <a:pt x="46228" y="302767"/>
                  </a:lnTo>
                  <a:lnTo>
                    <a:pt x="42545" y="303149"/>
                  </a:lnTo>
                  <a:lnTo>
                    <a:pt x="38989" y="303656"/>
                  </a:lnTo>
                  <a:lnTo>
                    <a:pt x="34290" y="303783"/>
                  </a:lnTo>
                  <a:lnTo>
                    <a:pt x="28702" y="303783"/>
                  </a:lnTo>
                  <a:lnTo>
                    <a:pt x="23114" y="303783"/>
                  </a:lnTo>
                  <a:lnTo>
                    <a:pt x="18542" y="303656"/>
                  </a:lnTo>
                  <a:lnTo>
                    <a:pt x="14859" y="303149"/>
                  </a:lnTo>
                  <a:lnTo>
                    <a:pt x="11176" y="302767"/>
                  </a:lnTo>
                  <a:lnTo>
                    <a:pt x="8255" y="302132"/>
                  </a:lnTo>
                  <a:lnTo>
                    <a:pt x="6096" y="301370"/>
                  </a:lnTo>
                  <a:lnTo>
                    <a:pt x="3937" y="300736"/>
                  </a:lnTo>
                  <a:lnTo>
                    <a:pt x="2286" y="299719"/>
                  </a:lnTo>
                  <a:lnTo>
                    <a:pt x="1397" y="298576"/>
                  </a:lnTo>
                  <a:lnTo>
                    <a:pt x="508" y="297433"/>
                  </a:lnTo>
                  <a:lnTo>
                    <a:pt x="0" y="296163"/>
                  </a:lnTo>
                  <a:lnTo>
                    <a:pt x="0" y="294639"/>
                  </a:lnTo>
                  <a:lnTo>
                    <a:pt x="0" y="29210"/>
                  </a:lnTo>
                  <a:lnTo>
                    <a:pt x="0" y="27686"/>
                  </a:lnTo>
                  <a:lnTo>
                    <a:pt x="508" y="26415"/>
                  </a:lnTo>
                  <a:lnTo>
                    <a:pt x="1397" y="25273"/>
                  </a:lnTo>
                  <a:lnTo>
                    <a:pt x="2286" y="24129"/>
                  </a:lnTo>
                  <a:lnTo>
                    <a:pt x="3937" y="23113"/>
                  </a:lnTo>
                  <a:lnTo>
                    <a:pt x="6096" y="22478"/>
                  </a:lnTo>
                  <a:lnTo>
                    <a:pt x="8255" y="21716"/>
                  </a:lnTo>
                  <a:lnTo>
                    <a:pt x="11176" y="21081"/>
                  </a:lnTo>
                  <a:lnTo>
                    <a:pt x="14859" y="20700"/>
                  </a:lnTo>
                  <a:lnTo>
                    <a:pt x="18542" y="20192"/>
                  </a:lnTo>
                  <a:lnTo>
                    <a:pt x="23114" y="20065"/>
                  </a:lnTo>
                  <a:lnTo>
                    <a:pt x="28702" y="20065"/>
                  </a:lnTo>
                  <a:close/>
                </a:path>
                <a:path w="1369695" h="304164">
                  <a:moveTo>
                    <a:pt x="1342389" y="0"/>
                  </a:moveTo>
                  <a:lnTo>
                    <a:pt x="1347724" y="0"/>
                  </a:lnTo>
                  <a:lnTo>
                    <a:pt x="1352169" y="253"/>
                  </a:lnTo>
                  <a:lnTo>
                    <a:pt x="1368425" y="5461"/>
                  </a:lnTo>
                  <a:lnTo>
                    <a:pt x="1369314" y="6603"/>
                  </a:lnTo>
                  <a:lnTo>
                    <a:pt x="1369695" y="7874"/>
                  </a:lnTo>
                  <a:lnTo>
                    <a:pt x="1369695" y="9398"/>
                  </a:lnTo>
                  <a:lnTo>
                    <a:pt x="1369695" y="295148"/>
                  </a:lnTo>
                  <a:lnTo>
                    <a:pt x="1369695" y="296544"/>
                  </a:lnTo>
                  <a:lnTo>
                    <a:pt x="1369314" y="297814"/>
                  </a:lnTo>
                  <a:lnTo>
                    <a:pt x="1355598" y="303275"/>
                  </a:lnTo>
                  <a:lnTo>
                    <a:pt x="1352169" y="303656"/>
                  </a:lnTo>
                  <a:lnTo>
                    <a:pt x="1347724" y="303783"/>
                  </a:lnTo>
                  <a:lnTo>
                    <a:pt x="1342389" y="303783"/>
                  </a:lnTo>
                  <a:lnTo>
                    <a:pt x="1337056" y="303783"/>
                  </a:lnTo>
                  <a:lnTo>
                    <a:pt x="1320800" y="301625"/>
                  </a:lnTo>
                  <a:lnTo>
                    <a:pt x="1318640" y="300863"/>
                  </a:lnTo>
                  <a:lnTo>
                    <a:pt x="1317117" y="299974"/>
                  </a:lnTo>
                  <a:lnTo>
                    <a:pt x="1316227" y="298957"/>
                  </a:lnTo>
                  <a:lnTo>
                    <a:pt x="1315465" y="297814"/>
                  </a:lnTo>
                  <a:lnTo>
                    <a:pt x="1314958" y="296544"/>
                  </a:lnTo>
                  <a:lnTo>
                    <a:pt x="1314958" y="295148"/>
                  </a:lnTo>
                  <a:lnTo>
                    <a:pt x="1314958" y="9398"/>
                  </a:lnTo>
                  <a:lnTo>
                    <a:pt x="1314958" y="7874"/>
                  </a:lnTo>
                  <a:lnTo>
                    <a:pt x="1315465" y="6603"/>
                  </a:lnTo>
                  <a:lnTo>
                    <a:pt x="1316227" y="5461"/>
                  </a:lnTo>
                  <a:lnTo>
                    <a:pt x="1317117" y="4317"/>
                  </a:lnTo>
                  <a:lnTo>
                    <a:pt x="1318640" y="3301"/>
                  </a:lnTo>
                  <a:lnTo>
                    <a:pt x="1320800" y="2539"/>
                  </a:lnTo>
                  <a:lnTo>
                    <a:pt x="1322832" y="1777"/>
                  </a:lnTo>
                  <a:lnTo>
                    <a:pt x="1325626" y="1142"/>
                  </a:lnTo>
                  <a:lnTo>
                    <a:pt x="1329055" y="635"/>
                  </a:lnTo>
                  <a:lnTo>
                    <a:pt x="1332611" y="253"/>
                  </a:lnTo>
                  <a:lnTo>
                    <a:pt x="1337056" y="0"/>
                  </a:lnTo>
                  <a:lnTo>
                    <a:pt x="1342389" y="0"/>
                  </a:lnTo>
                  <a:close/>
                </a:path>
              </a:pathLst>
            </a:custGeom>
            <a:ln w="18288">
              <a:solidFill>
                <a:srgbClr val="D63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40" y="263652"/>
            <a:ext cx="7667625" cy="2066925"/>
            <a:chOff x="777240" y="263652"/>
            <a:chExt cx="7667625" cy="2066925"/>
          </a:xfrm>
        </p:grpSpPr>
        <p:sp>
          <p:nvSpPr>
            <p:cNvPr id="3" name="object 3"/>
            <p:cNvSpPr/>
            <p:nvPr/>
          </p:nvSpPr>
          <p:spPr>
            <a:xfrm>
              <a:off x="777240" y="263652"/>
              <a:ext cx="7667244" cy="1952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9432" y="434339"/>
              <a:ext cx="7341108" cy="18958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962" y="305562"/>
              <a:ext cx="7543800" cy="1828800"/>
            </a:xfrm>
            <a:custGeom>
              <a:avLst/>
              <a:gdLst/>
              <a:ahLst/>
              <a:cxnLst/>
              <a:rect l="l" t="t" r="r" b="b"/>
              <a:pathLst>
                <a:path w="7543800" h="1828800">
                  <a:moveTo>
                    <a:pt x="7543800" y="0"/>
                  </a:moveTo>
                  <a:lnTo>
                    <a:pt x="316471" y="0"/>
                  </a:lnTo>
                  <a:lnTo>
                    <a:pt x="269706" y="3432"/>
                  </a:lnTo>
                  <a:lnTo>
                    <a:pt x="225071" y="13402"/>
                  </a:lnTo>
                  <a:lnTo>
                    <a:pt x="183057" y="29420"/>
                  </a:lnTo>
                  <a:lnTo>
                    <a:pt x="144151" y="50996"/>
                  </a:lnTo>
                  <a:lnTo>
                    <a:pt x="108844" y="77640"/>
                  </a:lnTo>
                  <a:lnTo>
                    <a:pt x="77626" y="108862"/>
                  </a:lnTo>
                  <a:lnTo>
                    <a:pt x="50986" y="144171"/>
                  </a:lnTo>
                  <a:lnTo>
                    <a:pt x="29414" y="183078"/>
                  </a:lnTo>
                  <a:lnTo>
                    <a:pt x="13399" y="225092"/>
                  </a:lnTo>
                  <a:lnTo>
                    <a:pt x="3431" y="269724"/>
                  </a:lnTo>
                  <a:lnTo>
                    <a:pt x="0" y="316484"/>
                  </a:lnTo>
                  <a:lnTo>
                    <a:pt x="0" y="1828800"/>
                  </a:lnTo>
                  <a:lnTo>
                    <a:pt x="7227315" y="1828800"/>
                  </a:lnTo>
                  <a:lnTo>
                    <a:pt x="7274075" y="1825367"/>
                  </a:lnTo>
                  <a:lnTo>
                    <a:pt x="7318707" y="1815397"/>
                  </a:lnTo>
                  <a:lnTo>
                    <a:pt x="7360721" y="1799379"/>
                  </a:lnTo>
                  <a:lnTo>
                    <a:pt x="7399628" y="1777803"/>
                  </a:lnTo>
                  <a:lnTo>
                    <a:pt x="7434937" y="1751159"/>
                  </a:lnTo>
                  <a:lnTo>
                    <a:pt x="7466159" y="1719937"/>
                  </a:lnTo>
                  <a:lnTo>
                    <a:pt x="7492803" y="1684628"/>
                  </a:lnTo>
                  <a:lnTo>
                    <a:pt x="7514379" y="1645721"/>
                  </a:lnTo>
                  <a:lnTo>
                    <a:pt x="7530397" y="1603707"/>
                  </a:lnTo>
                  <a:lnTo>
                    <a:pt x="7540367" y="1559075"/>
                  </a:lnTo>
                  <a:lnTo>
                    <a:pt x="7543800" y="1512316"/>
                  </a:lnTo>
                  <a:lnTo>
                    <a:pt x="75438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962" y="305562"/>
              <a:ext cx="7543800" cy="1828800"/>
            </a:xfrm>
            <a:custGeom>
              <a:avLst/>
              <a:gdLst/>
              <a:ahLst/>
              <a:cxnLst/>
              <a:rect l="l" t="t" r="r" b="b"/>
              <a:pathLst>
                <a:path w="7543800" h="1828800">
                  <a:moveTo>
                    <a:pt x="316471" y="0"/>
                  </a:moveTo>
                  <a:lnTo>
                    <a:pt x="7543800" y="0"/>
                  </a:lnTo>
                  <a:lnTo>
                    <a:pt x="7543800" y="1512316"/>
                  </a:lnTo>
                  <a:lnTo>
                    <a:pt x="7540367" y="1559075"/>
                  </a:lnTo>
                  <a:lnTo>
                    <a:pt x="7530397" y="1603707"/>
                  </a:lnTo>
                  <a:lnTo>
                    <a:pt x="7514379" y="1645721"/>
                  </a:lnTo>
                  <a:lnTo>
                    <a:pt x="7492803" y="1684628"/>
                  </a:lnTo>
                  <a:lnTo>
                    <a:pt x="7466159" y="1719937"/>
                  </a:lnTo>
                  <a:lnTo>
                    <a:pt x="7434937" y="1751159"/>
                  </a:lnTo>
                  <a:lnTo>
                    <a:pt x="7399628" y="1777803"/>
                  </a:lnTo>
                  <a:lnTo>
                    <a:pt x="7360721" y="1799379"/>
                  </a:lnTo>
                  <a:lnTo>
                    <a:pt x="7318707" y="1815397"/>
                  </a:lnTo>
                  <a:lnTo>
                    <a:pt x="7274075" y="1825367"/>
                  </a:lnTo>
                  <a:lnTo>
                    <a:pt x="7227315" y="1828800"/>
                  </a:lnTo>
                  <a:lnTo>
                    <a:pt x="0" y="1828800"/>
                  </a:lnTo>
                  <a:lnTo>
                    <a:pt x="0" y="316484"/>
                  </a:lnTo>
                  <a:lnTo>
                    <a:pt x="3431" y="269724"/>
                  </a:lnTo>
                  <a:lnTo>
                    <a:pt x="13399" y="225092"/>
                  </a:lnTo>
                  <a:lnTo>
                    <a:pt x="29414" y="183078"/>
                  </a:lnTo>
                  <a:lnTo>
                    <a:pt x="50986" y="144171"/>
                  </a:lnTo>
                  <a:lnTo>
                    <a:pt x="77626" y="108862"/>
                  </a:lnTo>
                  <a:lnTo>
                    <a:pt x="108844" y="77640"/>
                  </a:lnTo>
                  <a:lnTo>
                    <a:pt x="144151" y="50996"/>
                  </a:lnTo>
                  <a:lnTo>
                    <a:pt x="183057" y="29420"/>
                  </a:lnTo>
                  <a:lnTo>
                    <a:pt x="225071" y="13402"/>
                  </a:lnTo>
                  <a:lnTo>
                    <a:pt x="269706" y="3432"/>
                  </a:lnTo>
                  <a:lnTo>
                    <a:pt x="316471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09903" y="309254"/>
            <a:ext cx="6898640" cy="1749425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5"/>
              </a:spcBef>
              <a:tabLst>
                <a:tab pos="2475865" algn="l"/>
              </a:tabLst>
            </a:pPr>
            <a:r>
              <a:rPr sz="2500" b="1" spc="-5" dirty="0">
                <a:latin typeface="Times New Roman"/>
                <a:cs typeface="Times New Roman"/>
              </a:rPr>
              <a:t>Complications</a:t>
            </a:r>
            <a:r>
              <a:rPr sz="2500" b="1" spc="6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of	Low Blood glucose level</a:t>
            </a:r>
            <a:r>
              <a:rPr sz="2500" b="1" spc="3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include: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spcBef>
                <a:spcPts val="1540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3750" spc="-7" baseline="1111" dirty="0">
                <a:latin typeface="Times New Roman"/>
                <a:cs typeface="Times New Roman"/>
              </a:rPr>
              <a:t>Loss of</a:t>
            </a:r>
            <a:r>
              <a:rPr sz="3750" spc="7" baseline="1111" dirty="0">
                <a:latin typeface="Times New Roman"/>
                <a:cs typeface="Times New Roman"/>
              </a:rPr>
              <a:t> </a:t>
            </a:r>
            <a:r>
              <a:rPr sz="3750" spc="-7" baseline="1111" dirty="0">
                <a:latin typeface="Times New Roman"/>
                <a:cs typeface="Times New Roman"/>
              </a:rPr>
              <a:t>consciousness(syncope)</a:t>
            </a:r>
            <a:endParaRPr sz="3750" baseline="1111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spcBef>
                <a:spcPts val="1500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3750" spc="-7" baseline="1111" dirty="0">
                <a:latin typeface="Times New Roman"/>
                <a:cs typeface="Times New Roman"/>
              </a:rPr>
              <a:t>Seizure</a:t>
            </a:r>
            <a:endParaRPr sz="3750" baseline="111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9800" y="2971800"/>
            <a:ext cx="4648200" cy="3712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029711" y="2246376"/>
            <a:ext cx="2921635" cy="669290"/>
            <a:chOff x="3029711" y="2246376"/>
            <a:chExt cx="2921635" cy="669290"/>
          </a:xfrm>
        </p:grpSpPr>
        <p:sp>
          <p:nvSpPr>
            <p:cNvPr id="10" name="object 10"/>
            <p:cNvSpPr/>
            <p:nvPr/>
          </p:nvSpPr>
          <p:spPr>
            <a:xfrm>
              <a:off x="3048761" y="2265426"/>
              <a:ext cx="2883535" cy="631190"/>
            </a:xfrm>
            <a:custGeom>
              <a:avLst/>
              <a:gdLst/>
              <a:ahLst/>
              <a:cxnLst/>
              <a:rect l="l" t="t" r="r" b="b"/>
              <a:pathLst>
                <a:path w="2883535" h="631189">
                  <a:moveTo>
                    <a:pt x="2883408" y="0"/>
                  </a:moveTo>
                  <a:lnTo>
                    <a:pt x="0" y="0"/>
                  </a:lnTo>
                  <a:lnTo>
                    <a:pt x="0" y="630936"/>
                  </a:lnTo>
                  <a:lnTo>
                    <a:pt x="2883408" y="630936"/>
                  </a:lnTo>
                  <a:lnTo>
                    <a:pt x="28834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8761" y="2265426"/>
              <a:ext cx="2883535" cy="631190"/>
            </a:xfrm>
            <a:custGeom>
              <a:avLst/>
              <a:gdLst/>
              <a:ahLst/>
              <a:cxnLst/>
              <a:rect l="l" t="t" r="r" b="b"/>
              <a:pathLst>
                <a:path w="2883535" h="631189">
                  <a:moveTo>
                    <a:pt x="0" y="630936"/>
                  </a:moveTo>
                  <a:lnTo>
                    <a:pt x="2883408" y="630936"/>
                  </a:lnTo>
                  <a:lnTo>
                    <a:pt x="2883408" y="0"/>
                  </a:lnTo>
                  <a:lnTo>
                    <a:pt x="0" y="0"/>
                  </a:lnTo>
                  <a:lnTo>
                    <a:pt x="0" y="63093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89731" y="2409444"/>
              <a:ext cx="2589275" cy="4343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76241" y="2422271"/>
              <a:ext cx="1292606" cy="392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67353" y="2503678"/>
              <a:ext cx="904367" cy="3111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21989" y="2423922"/>
              <a:ext cx="1231265" cy="304165"/>
            </a:xfrm>
            <a:custGeom>
              <a:avLst/>
              <a:gdLst/>
              <a:ahLst/>
              <a:cxnLst/>
              <a:rect l="l" t="t" r="r" b="b"/>
              <a:pathLst>
                <a:path w="1231264" h="304164">
                  <a:moveTo>
                    <a:pt x="28575" y="20065"/>
                  </a:moveTo>
                  <a:lnTo>
                    <a:pt x="34289" y="20065"/>
                  </a:lnTo>
                  <a:lnTo>
                    <a:pt x="38862" y="20192"/>
                  </a:lnTo>
                  <a:lnTo>
                    <a:pt x="42545" y="20700"/>
                  </a:lnTo>
                  <a:lnTo>
                    <a:pt x="46100" y="21081"/>
                  </a:lnTo>
                  <a:lnTo>
                    <a:pt x="49022" y="21716"/>
                  </a:lnTo>
                  <a:lnTo>
                    <a:pt x="51181" y="22478"/>
                  </a:lnTo>
                  <a:lnTo>
                    <a:pt x="53339" y="23113"/>
                  </a:lnTo>
                  <a:lnTo>
                    <a:pt x="54863" y="24129"/>
                  </a:lnTo>
                  <a:lnTo>
                    <a:pt x="55752" y="25273"/>
                  </a:lnTo>
                  <a:lnTo>
                    <a:pt x="56642" y="26415"/>
                  </a:lnTo>
                  <a:lnTo>
                    <a:pt x="57023" y="27686"/>
                  </a:lnTo>
                  <a:lnTo>
                    <a:pt x="57023" y="29210"/>
                  </a:lnTo>
                  <a:lnTo>
                    <a:pt x="57023" y="132333"/>
                  </a:lnTo>
                  <a:lnTo>
                    <a:pt x="162306" y="132333"/>
                  </a:lnTo>
                  <a:lnTo>
                    <a:pt x="162306" y="29210"/>
                  </a:lnTo>
                  <a:lnTo>
                    <a:pt x="162306" y="27686"/>
                  </a:lnTo>
                  <a:lnTo>
                    <a:pt x="162687" y="26415"/>
                  </a:lnTo>
                  <a:lnTo>
                    <a:pt x="163702" y="25273"/>
                  </a:lnTo>
                  <a:lnTo>
                    <a:pt x="164592" y="24129"/>
                  </a:lnTo>
                  <a:lnTo>
                    <a:pt x="166115" y="23113"/>
                  </a:lnTo>
                  <a:lnTo>
                    <a:pt x="168275" y="22478"/>
                  </a:lnTo>
                  <a:lnTo>
                    <a:pt x="170307" y="21716"/>
                  </a:lnTo>
                  <a:lnTo>
                    <a:pt x="173227" y="21081"/>
                  </a:lnTo>
                  <a:lnTo>
                    <a:pt x="176911" y="20700"/>
                  </a:lnTo>
                  <a:lnTo>
                    <a:pt x="180594" y="20192"/>
                  </a:lnTo>
                  <a:lnTo>
                    <a:pt x="185293" y="20065"/>
                  </a:lnTo>
                  <a:lnTo>
                    <a:pt x="190881" y="20065"/>
                  </a:lnTo>
                  <a:lnTo>
                    <a:pt x="196469" y="20065"/>
                  </a:lnTo>
                  <a:lnTo>
                    <a:pt x="201040" y="20192"/>
                  </a:lnTo>
                  <a:lnTo>
                    <a:pt x="204597" y="20700"/>
                  </a:lnTo>
                  <a:lnTo>
                    <a:pt x="208280" y="21081"/>
                  </a:lnTo>
                  <a:lnTo>
                    <a:pt x="211200" y="21716"/>
                  </a:lnTo>
                  <a:lnTo>
                    <a:pt x="213360" y="22478"/>
                  </a:lnTo>
                  <a:lnTo>
                    <a:pt x="215519" y="23113"/>
                  </a:lnTo>
                  <a:lnTo>
                    <a:pt x="217043" y="24129"/>
                  </a:lnTo>
                  <a:lnTo>
                    <a:pt x="217932" y="25273"/>
                  </a:lnTo>
                  <a:lnTo>
                    <a:pt x="218948" y="26415"/>
                  </a:lnTo>
                  <a:lnTo>
                    <a:pt x="219456" y="27686"/>
                  </a:lnTo>
                  <a:lnTo>
                    <a:pt x="219456" y="29210"/>
                  </a:lnTo>
                  <a:lnTo>
                    <a:pt x="219456" y="294639"/>
                  </a:lnTo>
                  <a:lnTo>
                    <a:pt x="219456" y="296163"/>
                  </a:lnTo>
                  <a:lnTo>
                    <a:pt x="218948" y="297433"/>
                  </a:lnTo>
                  <a:lnTo>
                    <a:pt x="217932" y="298576"/>
                  </a:lnTo>
                  <a:lnTo>
                    <a:pt x="217043" y="299719"/>
                  </a:lnTo>
                  <a:lnTo>
                    <a:pt x="215519" y="300736"/>
                  </a:lnTo>
                  <a:lnTo>
                    <a:pt x="213360" y="301370"/>
                  </a:lnTo>
                  <a:lnTo>
                    <a:pt x="211200" y="302132"/>
                  </a:lnTo>
                  <a:lnTo>
                    <a:pt x="208280" y="302767"/>
                  </a:lnTo>
                  <a:lnTo>
                    <a:pt x="204597" y="303149"/>
                  </a:lnTo>
                  <a:lnTo>
                    <a:pt x="201040" y="303656"/>
                  </a:lnTo>
                  <a:lnTo>
                    <a:pt x="196469" y="303783"/>
                  </a:lnTo>
                  <a:lnTo>
                    <a:pt x="190881" y="303783"/>
                  </a:lnTo>
                  <a:lnTo>
                    <a:pt x="185293" y="303783"/>
                  </a:lnTo>
                  <a:lnTo>
                    <a:pt x="180594" y="303656"/>
                  </a:lnTo>
                  <a:lnTo>
                    <a:pt x="176911" y="303149"/>
                  </a:lnTo>
                  <a:lnTo>
                    <a:pt x="173227" y="302767"/>
                  </a:lnTo>
                  <a:lnTo>
                    <a:pt x="170307" y="302132"/>
                  </a:lnTo>
                  <a:lnTo>
                    <a:pt x="168275" y="301370"/>
                  </a:lnTo>
                  <a:lnTo>
                    <a:pt x="166115" y="300736"/>
                  </a:lnTo>
                  <a:lnTo>
                    <a:pt x="164592" y="299719"/>
                  </a:lnTo>
                  <a:lnTo>
                    <a:pt x="163702" y="298576"/>
                  </a:lnTo>
                  <a:lnTo>
                    <a:pt x="162687" y="297433"/>
                  </a:lnTo>
                  <a:lnTo>
                    <a:pt x="162306" y="296163"/>
                  </a:lnTo>
                  <a:lnTo>
                    <a:pt x="162306" y="294639"/>
                  </a:lnTo>
                  <a:lnTo>
                    <a:pt x="162306" y="181101"/>
                  </a:lnTo>
                  <a:lnTo>
                    <a:pt x="57023" y="181101"/>
                  </a:lnTo>
                  <a:lnTo>
                    <a:pt x="57023" y="294639"/>
                  </a:lnTo>
                  <a:lnTo>
                    <a:pt x="57023" y="296163"/>
                  </a:lnTo>
                  <a:lnTo>
                    <a:pt x="56642" y="297433"/>
                  </a:lnTo>
                  <a:lnTo>
                    <a:pt x="55752" y="298576"/>
                  </a:lnTo>
                  <a:lnTo>
                    <a:pt x="54863" y="299719"/>
                  </a:lnTo>
                  <a:lnTo>
                    <a:pt x="53339" y="300736"/>
                  </a:lnTo>
                  <a:lnTo>
                    <a:pt x="51181" y="301370"/>
                  </a:lnTo>
                  <a:lnTo>
                    <a:pt x="49022" y="302132"/>
                  </a:lnTo>
                  <a:lnTo>
                    <a:pt x="46100" y="302767"/>
                  </a:lnTo>
                  <a:lnTo>
                    <a:pt x="42545" y="303149"/>
                  </a:lnTo>
                  <a:lnTo>
                    <a:pt x="38862" y="303656"/>
                  </a:lnTo>
                  <a:lnTo>
                    <a:pt x="34289" y="303783"/>
                  </a:lnTo>
                  <a:lnTo>
                    <a:pt x="28575" y="303783"/>
                  </a:lnTo>
                  <a:lnTo>
                    <a:pt x="23114" y="303783"/>
                  </a:lnTo>
                  <a:lnTo>
                    <a:pt x="18542" y="303656"/>
                  </a:lnTo>
                  <a:lnTo>
                    <a:pt x="14859" y="303149"/>
                  </a:lnTo>
                  <a:lnTo>
                    <a:pt x="11176" y="302767"/>
                  </a:lnTo>
                  <a:lnTo>
                    <a:pt x="8255" y="302132"/>
                  </a:lnTo>
                  <a:lnTo>
                    <a:pt x="5968" y="301370"/>
                  </a:lnTo>
                  <a:lnTo>
                    <a:pt x="3810" y="300736"/>
                  </a:lnTo>
                  <a:lnTo>
                    <a:pt x="2286" y="299719"/>
                  </a:lnTo>
                  <a:lnTo>
                    <a:pt x="1397" y="298576"/>
                  </a:lnTo>
                  <a:lnTo>
                    <a:pt x="381" y="297433"/>
                  </a:lnTo>
                  <a:lnTo>
                    <a:pt x="0" y="296163"/>
                  </a:lnTo>
                  <a:lnTo>
                    <a:pt x="0" y="294639"/>
                  </a:lnTo>
                  <a:lnTo>
                    <a:pt x="0" y="29210"/>
                  </a:lnTo>
                  <a:lnTo>
                    <a:pt x="0" y="27686"/>
                  </a:lnTo>
                  <a:lnTo>
                    <a:pt x="381" y="26415"/>
                  </a:lnTo>
                  <a:lnTo>
                    <a:pt x="1397" y="25273"/>
                  </a:lnTo>
                  <a:lnTo>
                    <a:pt x="2286" y="24129"/>
                  </a:lnTo>
                  <a:lnTo>
                    <a:pt x="3810" y="23113"/>
                  </a:lnTo>
                  <a:lnTo>
                    <a:pt x="5968" y="22478"/>
                  </a:lnTo>
                  <a:lnTo>
                    <a:pt x="8255" y="21716"/>
                  </a:lnTo>
                  <a:lnTo>
                    <a:pt x="11176" y="21081"/>
                  </a:lnTo>
                  <a:lnTo>
                    <a:pt x="14859" y="20700"/>
                  </a:lnTo>
                  <a:lnTo>
                    <a:pt x="18542" y="20192"/>
                  </a:lnTo>
                  <a:lnTo>
                    <a:pt x="23114" y="20065"/>
                  </a:lnTo>
                  <a:lnTo>
                    <a:pt x="28575" y="20065"/>
                  </a:lnTo>
                  <a:close/>
                </a:path>
                <a:path w="1231264" h="304164">
                  <a:moveTo>
                    <a:pt x="1203579" y="0"/>
                  </a:moveTo>
                  <a:lnTo>
                    <a:pt x="1209039" y="0"/>
                  </a:lnTo>
                  <a:lnTo>
                    <a:pt x="1213358" y="253"/>
                  </a:lnTo>
                  <a:lnTo>
                    <a:pt x="1229740" y="5461"/>
                  </a:lnTo>
                  <a:lnTo>
                    <a:pt x="1230630" y="6603"/>
                  </a:lnTo>
                  <a:lnTo>
                    <a:pt x="1231011" y="7874"/>
                  </a:lnTo>
                  <a:lnTo>
                    <a:pt x="1231011" y="9398"/>
                  </a:lnTo>
                  <a:lnTo>
                    <a:pt x="1231011" y="295148"/>
                  </a:lnTo>
                  <a:lnTo>
                    <a:pt x="1231011" y="296544"/>
                  </a:lnTo>
                  <a:lnTo>
                    <a:pt x="1230630" y="297814"/>
                  </a:lnTo>
                  <a:lnTo>
                    <a:pt x="1209039" y="303783"/>
                  </a:lnTo>
                  <a:lnTo>
                    <a:pt x="1203579" y="303783"/>
                  </a:lnTo>
                  <a:lnTo>
                    <a:pt x="1198245" y="303783"/>
                  </a:lnTo>
                  <a:lnTo>
                    <a:pt x="1176274" y="296544"/>
                  </a:lnTo>
                  <a:lnTo>
                    <a:pt x="1176274" y="295148"/>
                  </a:lnTo>
                  <a:lnTo>
                    <a:pt x="1176274" y="9398"/>
                  </a:lnTo>
                  <a:lnTo>
                    <a:pt x="1176274" y="7874"/>
                  </a:lnTo>
                  <a:lnTo>
                    <a:pt x="1176655" y="6603"/>
                  </a:lnTo>
                  <a:lnTo>
                    <a:pt x="1177544" y="5461"/>
                  </a:lnTo>
                  <a:lnTo>
                    <a:pt x="1178433" y="4317"/>
                  </a:lnTo>
                  <a:lnTo>
                    <a:pt x="1198245" y="0"/>
                  </a:lnTo>
                  <a:lnTo>
                    <a:pt x="1203579" y="0"/>
                  </a:lnTo>
                  <a:close/>
                </a:path>
              </a:pathLst>
            </a:custGeom>
            <a:ln w="18288">
              <a:solidFill>
                <a:srgbClr val="D63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040" y="1025652"/>
            <a:ext cx="8429625" cy="2105025"/>
            <a:chOff x="320040" y="1025652"/>
            <a:chExt cx="8429625" cy="2105025"/>
          </a:xfrm>
        </p:grpSpPr>
        <p:sp>
          <p:nvSpPr>
            <p:cNvPr id="3" name="object 3"/>
            <p:cNvSpPr/>
            <p:nvPr/>
          </p:nvSpPr>
          <p:spPr>
            <a:xfrm>
              <a:off x="320040" y="1025652"/>
              <a:ext cx="8429244" cy="21046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9852" y="1368552"/>
              <a:ext cx="8388096" cy="15133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762" y="1067562"/>
              <a:ext cx="8305800" cy="1981200"/>
            </a:xfrm>
            <a:custGeom>
              <a:avLst/>
              <a:gdLst/>
              <a:ahLst/>
              <a:cxnLst/>
              <a:rect l="l" t="t" r="r" b="b"/>
              <a:pathLst>
                <a:path w="8305800" h="1981200">
                  <a:moveTo>
                    <a:pt x="8305800" y="0"/>
                  </a:moveTo>
                  <a:lnTo>
                    <a:pt x="342836" y="0"/>
                  </a:lnTo>
                  <a:lnTo>
                    <a:pt x="296315" y="3130"/>
                  </a:lnTo>
                  <a:lnTo>
                    <a:pt x="251696" y="12250"/>
                  </a:lnTo>
                  <a:lnTo>
                    <a:pt x="209388" y="26949"/>
                  </a:lnTo>
                  <a:lnTo>
                    <a:pt x="169799" y="46820"/>
                  </a:lnTo>
                  <a:lnTo>
                    <a:pt x="133338" y="71454"/>
                  </a:lnTo>
                  <a:lnTo>
                    <a:pt x="100414" y="100441"/>
                  </a:lnTo>
                  <a:lnTo>
                    <a:pt x="71434" y="133373"/>
                  </a:lnTo>
                  <a:lnTo>
                    <a:pt x="46807" y="169841"/>
                  </a:lnTo>
                  <a:lnTo>
                    <a:pt x="26941" y="209436"/>
                  </a:lnTo>
                  <a:lnTo>
                    <a:pt x="12246" y="251751"/>
                  </a:lnTo>
                  <a:lnTo>
                    <a:pt x="3129" y="296375"/>
                  </a:lnTo>
                  <a:lnTo>
                    <a:pt x="0" y="342900"/>
                  </a:lnTo>
                  <a:lnTo>
                    <a:pt x="0" y="1981200"/>
                  </a:lnTo>
                  <a:lnTo>
                    <a:pt x="7962900" y="1981200"/>
                  </a:lnTo>
                  <a:lnTo>
                    <a:pt x="8009424" y="1978069"/>
                  </a:lnTo>
                  <a:lnTo>
                    <a:pt x="8054048" y="1968949"/>
                  </a:lnTo>
                  <a:lnTo>
                    <a:pt x="8096363" y="1954250"/>
                  </a:lnTo>
                  <a:lnTo>
                    <a:pt x="8135958" y="1934379"/>
                  </a:lnTo>
                  <a:lnTo>
                    <a:pt x="8172426" y="1909745"/>
                  </a:lnTo>
                  <a:lnTo>
                    <a:pt x="8205358" y="1880758"/>
                  </a:lnTo>
                  <a:lnTo>
                    <a:pt x="8234345" y="1847826"/>
                  </a:lnTo>
                  <a:lnTo>
                    <a:pt x="8258979" y="1811358"/>
                  </a:lnTo>
                  <a:lnTo>
                    <a:pt x="8278850" y="1771763"/>
                  </a:lnTo>
                  <a:lnTo>
                    <a:pt x="8293549" y="1729448"/>
                  </a:lnTo>
                  <a:lnTo>
                    <a:pt x="8302669" y="1684824"/>
                  </a:lnTo>
                  <a:lnTo>
                    <a:pt x="8305800" y="1638300"/>
                  </a:lnTo>
                  <a:lnTo>
                    <a:pt x="8305800" y="0"/>
                  </a:lnTo>
                  <a:close/>
                </a:path>
              </a:pathLst>
            </a:custGeom>
            <a:solidFill>
              <a:srgbClr val="469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762" y="1067562"/>
              <a:ext cx="8305800" cy="1981200"/>
            </a:xfrm>
            <a:custGeom>
              <a:avLst/>
              <a:gdLst/>
              <a:ahLst/>
              <a:cxnLst/>
              <a:rect l="l" t="t" r="r" b="b"/>
              <a:pathLst>
                <a:path w="8305800" h="1981200">
                  <a:moveTo>
                    <a:pt x="342836" y="0"/>
                  </a:moveTo>
                  <a:lnTo>
                    <a:pt x="8305800" y="0"/>
                  </a:lnTo>
                  <a:lnTo>
                    <a:pt x="8305800" y="1638300"/>
                  </a:lnTo>
                  <a:lnTo>
                    <a:pt x="8302669" y="1684824"/>
                  </a:lnTo>
                  <a:lnTo>
                    <a:pt x="8293549" y="1729448"/>
                  </a:lnTo>
                  <a:lnTo>
                    <a:pt x="8278850" y="1771763"/>
                  </a:lnTo>
                  <a:lnTo>
                    <a:pt x="8258979" y="1811358"/>
                  </a:lnTo>
                  <a:lnTo>
                    <a:pt x="8234345" y="1847826"/>
                  </a:lnTo>
                  <a:lnTo>
                    <a:pt x="8205358" y="1880758"/>
                  </a:lnTo>
                  <a:lnTo>
                    <a:pt x="8172426" y="1909745"/>
                  </a:lnTo>
                  <a:lnTo>
                    <a:pt x="8135958" y="1934379"/>
                  </a:lnTo>
                  <a:lnTo>
                    <a:pt x="8096363" y="1954250"/>
                  </a:lnTo>
                  <a:lnTo>
                    <a:pt x="8054048" y="1968949"/>
                  </a:lnTo>
                  <a:lnTo>
                    <a:pt x="8009424" y="1978069"/>
                  </a:lnTo>
                  <a:lnTo>
                    <a:pt x="7962900" y="1981200"/>
                  </a:lnTo>
                  <a:lnTo>
                    <a:pt x="0" y="1981200"/>
                  </a:lnTo>
                  <a:lnTo>
                    <a:pt x="0" y="342900"/>
                  </a:lnTo>
                  <a:lnTo>
                    <a:pt x="3129" y="296375"/>
                  </a:lnTo>
                  <a:lnTo>
                    <a:pt x="12246" y="251751"/>
                  </a:lnTo>
                  <a:lnTo>
                    <a:pt x="26941" y="209436"/>
                  </a:lnTo>
                  <a:lnTo>
                    <a:pt x="46807" y="169841"/>
                  </a:lnTo>
                  <a:lnTo>
                    <a:pt x="71434" y="133373"/>
                  </a:lnTo>
                  <a:lnTo>
                    <a:pt x="100414" y="100441"/>
                  </a:lnTo>
                  <a:lnTo>
                    <a:pt x="133338" y="71454"/>
                  </a:lnTo>
                  <a:lnTo>
                    <a:pt x="169799" y="46820"/>
                  </a:lnTo>
                  <a:lnTo>
                    <a:pt x="209388" y="26949"/>
                  </a:lnTo>
                  <a:lnTo>
                    <a:pt x="251696" y="12250"/>
                  </a:lnTo>
                  <a:lnTo>
                    <a:pt x="296315" y="3130"/>
                  </a:lnTo>
                  <a:lnTo>
                    <a:pt x="342836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0323" y="1462786"/>
            <a:ext cx="7947659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The most common </a:t>
            </a:r>
            <a:r>
              <a:rPr sz="2500" dirty="0">
                <a:latin typeface="Times New Roman"/>
                <a:cs typeface="Times New Roman"/>
              </a:rPr>
              <a:t>HIV test, the </a:t>
            </a:r>
            <a:r>
              <a:rPr sz="2500" b="1" spc="-5" dirty="0">
                <a:latin typeface="Times New Roman"/>
                <a:cs typeface="Times New Roman"/>
              </a:rPr>
              <a:t>Enzyme-Linked Immuno  Sorbent Assay</a:t>
            </a:r>
            <a:r>
              <a:rPr sz="2500" spc="-5" dirty="0">
                <a:latin typeface="Times New Roman"/>
                <a:cs typeface="Times New Roman"/>
              </a:rPr>
              <a:t>, </a:t>
            </a:r>
            <a:r>
              <a:rPr sz="2500" dirty="0">
                <a:latin typeface="Times New Roman"/>
                <a:cs typeface="Times New Roman"/>
              </a:rPr>
              <a:t>or </a:t>
            </a:r>
            <a:r>
              <a:rPr sz="2500" b="1" dirty="0">
                <a:latin typeface="Times New Roman"/>
                <a:cs typeface="Times New Roman"/>
              </a:rPr>
              <a:t>ELISA </a:t>
            </a:r>
            <a:r>
              <a:rPr sz="2500" spc="-5" dirty="0">
                <a:latin typeface="Times New Roman"/>
                <a:cs typeface="Times New Roman"/>
              </a:rPr>
              <a:t>(also </a:t>
            </a:r>
            <a:r>
              <a:rPr sz="2500" dirty="0">
                <a:latin typeface="Times New Roman"/>
                <a:cs typeface="Times New Roman"/>
              </a:rPr>
              <a:t>called </a:t>
            </a:r>
            <a:r>
              <a:rPr sz="2500" spc="-5" dirty="0">
                <a:latin typeface="Times New Roman"/>
                <a:cs typeface="Times New Roman"/>
              </a:rPr>
              <a:t>EIA), </a:t>
            </a:r>
            <a:r>
              <a:rPr sz="2500" dirty="0">
                <a:latin typeface="Times New Roman"/>
                <a:cs typeface="Times New Roman"/>
              </a:rPr>
              <a:t>is used </a:t>
            </a:r>
            <a:r>
              <a:rPr sz="2500" spc="-5" dirty="0">
                <a:latin typeface="Times New Roman"/>
                <a:cs typeface="Times New Roman"/>
              </a:rPr>
              <a:t>to </a:t>
            </a:r>
            <a:r>
              <a:rPr sz="2500" dirty="0">
                <a:latin typeface="Times New Roman"/>
                <a:cs typeface="Times New Roman"/>
              </a:rPr>
              <a:t>detect  </a:t>
            </a:r>
            <a:r>
              <a:rPr sz="2500" spc="-5" dirty="0">
                <a:latin typeface="Times New Roman"/>
                <a:cs typeface="Times New Roman"/>
              </a:rPr>
              <a:t>HIV antibodies in a </a:t>
            </a:r>
            <a:r>
              <a:rPr sz="2500" spc="-10" dirty="0">
                <a:latin typeface="Times New Roman"/>
                <a:cs typeface="Times New Roman"/>
              </a:rPr>
              <a:t>sample </a:t>
            </a:r>
            <a:r>
              <a:rPr sz="2500" spc="-5" dirty="0">
                <a:latin typeface="Times New Roman"/>
                <a:cs typeface="Times New Roman"/>
              </a:rPr>
              <a:t>of the</a:t>
            </a:r>
            <a:r>
              <a:rPr sz="2500" spc="10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blood.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11195" y="216408"/>
            <a:ext cx="3855720" cy="688975"/>
            <a:chOff x="2711195" y="216408"/>
            <a:chExt cx="3855720" cy="688975"/>
          </a:xfrm>
        </p:grpSpPr>
        <p:sp>
          <p:nvSpPr>
            <p:cNvPr id="9" name="object 9"/>
            <p:cNvSpPr/>
            <p:nvPr/>
          </p:nvSpPr>
          <p:spPr>
            <a:xfrm>
              <a:off x="2724149" y="229362"/>
              <a:ext cx="3830320" cy="662940"/>
            </a:xfrm>
            <a:custGeom>
              <a:avLst/>
              <a:gdLst/>
              <a:ahLst/>
              <a:cxnLst/>
              <a:rect l="l" t="t" r="r" b="b"/>
              <a:pathLst>
                <a:path w="3830320" h="662940">
                  <a:moveTo>
                    <a:pt x="3719322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5"/>
                  </a:lnTo>
                  <a:lnTo>
                    <a:pt x="8691" y="67508"/>
                  </a:lnTo>
                  <a:lnTo>
                    <a:pt x="0" y="110490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5" y="630555"/>
                  </a:lnTo>
                  <a:lnTo>
                    <a:pt x="67508" y="654248"/>
                  </a:lnTo>
                  <a:lnTo>
                    <a:pt x="110489" y="662940"/>
                  </a:lnTo>
                  <a:lnTo>
                    <a:pt x="3719322" y="662940"/>
                  </a:lnTo>
                  <a:lnTo>
                    <a:pt x="3762303" y="654248"/>
                  </a:lnTo>
                  <a:lnTo>
                    <a:pt x="3797426" y="630555"/>
                  </a:lnTo>
                  <a:lnTo>
                    <a:pt x="3821120" y="595431"/>
                  </a:lnTo>
                  <a:lnTo>
                    <a:pt x="3829811" y="552450"/>
                  </a:lnTo>
                  <a:lnTo>
                    <a:pt x="3829811" y="110490"/>
                  </a:lnTo>
                  <a:lnTo>
                    <a:pt x="3821120" y="67508"/>
                  </a:lnTo>
                  <a:lnTo>
                    <a:pt x="3797427" y="32385"/>
                  </a:lnTo>
                  <a:lnTo>
                    <a:pt x="3762303" y="8691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24149" y="229362"/>
              <a:ext cx="3830320" cy="662940"/>
            </a:xfrm>
            <a:custGeom>
              <a:avLst/>
              <a:gdLst/>
              <a:ahLst/>
              <a:cxnLst/>
              <a:rect l="l" t="t" r="r" b="b"/>
              <a:pathLst>
                <a:path w="3830320" h="662940">
                  <a:moveTo>
                    <a:pt x="0" y="110490"/>
                  </a:moveTo>
                  <a:lnTo>
                    <a:pt x="8691" y="67508"/>
                  </a:lnTo>
                  <a:lnTo>
                    <a:pt x="32384" y="32385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3719322" y="0"/>
                  </a:lnTo>
                  <a:lnTo>
                    <a:pt x="3762303" y="8691"/>
                  </a:lnTo>
                  <a:lnTo>
                    <a:pt x="3797427" y="32385"/>
                  </a:lnTo>
                  <a:lnTo>
                    <a:pt x="3821120" y="67508"/>
                  </a:lnTo>
                  <a:lnTo>
                    <a:pt x="3829811" y="110490"/>
                  </a:lnTo>
                  <a:lnTo>
                    <a:pt x="3829811" y="552450"/>
                  </a:lnTo>
                  <a:lnTo>
                    <a:pt x="3821120" y="595431"/>
                  </a:lnTo>
                  <a:lnTo>
                    <a:pt x="3797426" y="630555"/>
                  </a:lnTo>
                  <a:lnTo>
                    <a:pt x="3762303" y="654248"/>
                  </a:lnTo>
                  <a:lnTo>
                    <a:pt x="3719322" y="662940"/>
                  </a:lnTo>
                  <a:lnTo>
                    <a:pt x="110489" y="662940"/>
                  </a:lnTo>
                  <a:lnTo>
                    <a:pt x="67508" y="654248"/>
                  </a:lnTo>
                  <a:lnTo>
                    <a:pt x="32385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9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HIV</a:t>
            </a:r>
            <a:r>
              <a:rPr spc="-80" dirty="0"/>
              <a:t> </a:t>
            </a:r>
            <a:r>
              <a:rPr spc="-20" dirty="0"/>
              <a:t>TEST</a:t>
            </a:r>
          </a:p>
        </p:txBody>
      </p:sp>
      <p:sp>
        <p:nvSpPr>
          <p:cNvPr id="12" name="object 12"/>
          <p:cNvSpPr/>
          <p:nvPr/>
        </p:nvSpPr>
        <p:spPr>
          <a:xfrm>
            <a:off x="762000" y="3200400"/>
            <a:ext cx="7581900" cy="342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804" y="1502663"/>
            <a:ext cx="8470392" cy="3060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0616" y="1844167"/>
            <a:ext cx="7931150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970" algn="just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Although HIV </a:t>
            </a:r>
            <a:r>
              <a:rPr sz="2500" dirty="0">
                <a:latin typeface="Times New Roman"/>
                <a:cs typeface="Times New Roman"/>
              </a:rPr>
              <a:t>tests </a:t>
            </a:r>
            <a:r>
              <a:rPr sz="2500" spc="-5" dirty="0">
                <a:latin typeface="Times New Roman"/>
                <a:cs typeface="Times New Roman"/>
              </a:rPr>
              <a:t>are </a:t>
            </a:r>
            <a:r>
              <a:rPr sz="2500" dirty="0">
                <a:latin typeface="Times New Roman"/>
                <a:cs typeface="Times New Roman"/>
              </a:rPr>
              <a:t>very sensitive, they </a:t>
            </a:r>
            <a:r>
              <a:rPr sz="2500" spc="-5" dirty="0">
                <a:latin typeface="Times New Roman"/>
                <a:cs typeface="Times New Roman"/>
              </a:rPr>
              <a:t>can </a:t>
            </a:r>
            <a:r>
              <a:rPr sz="2500" dirty="0">
                <a:latin typeface="Times New Roman"/>
                <a:cs typeface="Times New Roman"/>
              </a:rPr>
              <a:t>produce  </a:t>
            </a:r>
            <a:r>
              <a:rPr sz="2500" spc="-5" dirty="0">
                <a:latin typeface="Times New Roman"/>
                <a:cs typeface="Times New Roman"/>
              </a:rPr>
              <a:t>false-positive</a:t>
            </a:r>
            <a:r>
              <a:rPr sz="2500" spc="5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results.</a:t>
            </a:r>
            <a:endParaRPr sz="25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500" spc="-5" dirty="0">
                <a:latin typeface="Times New Roman"/>
                <a:cs typeface="Times New Roman"/>
              </a:rPr>
              <a:t>So ELISA HIV tests must be </a:t>
            </a:r>
            <a:r>
              <a:rPr sz="2500" dirty="0">
                <a:latin typeface="Times New Roman"/>
                <a:cs typeface="Times New Roman"/>
              </a:rPr>
              <a:t>confirmed with another </a:t>
            </a:r>
            <a:r>
              <a:rPr sz="2500" spc="-5" dirty="0">
                <a:latin typeface="Times New Roman"/>
                <a:cs typeface="Times New Roman"/>
              </a:rPr>
              <a:t>HIV  test, </a:t>
            </a:r>
            <a:r>
              <a:rPr sz="2500" dirty="0">
                <a:latin typeface="Times New Roman"/>
                <a:cs typeface="Times New Roman"/>
              </a:rPr>
              <a:t>such </a:t>
            </a:r>
            <a:r>
              <a:rPr sz="2500" spc="-5" dirty="0">
                <a:latin typeface="Times New Roman"/>
                <a:cs typeface="Times New Roman"/>
              </a:rPr>
              <a:t>as a </a:t>
            </a:r>
            <a:r>
              <a:rPr sz="2500" b="1" spc="-20" dirty="0">
                <a:latin typeface="Times New Roman"/>
                <a:cs typeface="Times New Roman"/>
              </a:rPr>
              <a:t>Western </a:t>
            </a:r>
            <a:r>
              <a:rPr sz="2500" b="1" spc="-5" dirty="0">
                <a:latin typeface="Times New Roman"/>
                <a:cs typeface="Times New Roman"/>
              </a:rPr>
              <a:t>blot </a:t>
            </a:r>
            <a:r>
              <a:rPr sz="2500" spc="-5" dirty="0">
                <a:latin typeface="Times New Roman"/>
                <a:cs typeface="Times New Roman"/>
              </a:rPr>
              <a:t>or </a:t>
            </a:r>
            <a:r>
              <a:rPr sz="2500" b="1" spc="-5" dirty="0">
                <a:latin typeface="Times New Roman"/>
                <a:cs typeface="Times New Roman"/>
              </a:rPr>
              <a:t>Indirect  immunofluorescence assay</a:t>
            </a:r>
            <a:r>
              <a:rPr sz="2500" b="1" spc="70" dirty="0">
                <a:latin typeface="Times New Roman"/>
                <a:cs typeface="Times New Roman"/>
              </a:rPr>
              <a:t> </a:t>
            </a:r>
            <a:r>
              <a:rPr sz="2500" b="1" spc="-35" dirty="0">
                <a:latin typeface="Times New Roman"/>
                <a:cs typeface="Times New Roman"/>
              </a:rPr>
              <a:t>(IFA).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2440" y="1482852"/>
            <a:ext cx="8353425" cy="4543425"/>
            <a:chOff x="472440" y="1482852"/>
            <a:chExt cx="8353425" cy="4543425"/>
          </a:xfrm>
        </p:grpSpPr>
        <p:sp>
          <p:nvSpPr>
            <p:cNvPr id="3" name="object 3"/>
            <p:cNvSpPr/>
            <p:nvPr/>
          </p:nvSpPr>
          <p:spPr>
            <a:xfrm>
              <a:off x="472440" y="1482852"/>
              <a:ext cx="8353044" cy="45430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8076" y="1737359"/>
              <a:ext cx="7962900" cy="41818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4162" y="1524762"/>
              <a:ext cx="8229600" cy="4419600"/>
            </a:xfrm>
            <a:custGeom>
              <a:avLst/>
              <a:gdLst/>
              <a:ahLst/>
              <a:cxnLst/>
              <a:rect l="l" t="t" r="r" b="b"/>
              <a:pathLst>
                <a:path w="8229600" h="4419600">
                  <a:moveTo>
                    <a:pt x="8229600" y="0"/>
                  </a:moveTo>
                  <a:lnTo>
                    <a:pt x="736600" y="0"/>
                  </a:lnTo>
                  <a:lnTo>
                    <a:pt x="688169" y="1566"/>
                  </a:lnTo>
                  <a:lnTo>
                    <a:pt x="640574" y="6203"/>
                  </a:lnTo>
                  <a:lnTo>
                    <a:pt x="593913" y="13811"/>
                  </a:lnTo>
                  <a:lnTo>
                    <a:pt x="548282" y="24294"/>
                  </a:lnTo>
                  <a:lnTo>
                    <a:pt x="503779" y="37555"/>
                  </a:lnTo>
                  <a:lnTo>
                    <a:pt x="460501" y="53497"/>
                  </a:lnTo>
                  <a:lnTo>
                    <a:pt x="418545" y="72022"/>
                  </a:lnTo>
                  <a:lnTo>
                    <a:pt x="378007" y="93034"/>
                  </a:lnTo>
                  <a:lnTo>
                    <a:pt x="338985" y="116436"/>
                  </a:lnTo>
                  <a:lnTo>
                    <a:pt x="301576" y="142130"/>
                  </a:lnTo>
                  <a:lnTo>
                    <a:pt x="265877" y="170019"/>
                  </a:lnTo>
                  <a:lnTo>
                    <a:pt x="231985" y="200006"/>
                  </a:lnTo>
                  <a:lnTo>
                    <a:pt x="199997" y="231995"/>
                  </a:lnTo>
                  <a:lnTo>
                    <a:pt x="170011" y="265887"/>
                  </a:lnTo>
                  <a:lnTo>
                    <a:pt x="142122" y="301587"/>
                  </a:lnTo>
                  <a:lnTo>
                    <a:pt x="116430" y="338996"/>
                  </a:lnTo>
                  <a:lnTo>
                    <a:pt x="93029" y="378018"/>
                  </a:lnTo>
                  <a:lnTo>
                    <a:pt x="72018" y="418556"/>
                  </a:lnTo>
                  <a:lnTo>
                    <a:pt x="53493" y="460512"/>
                  </a:lnTo>
                  <a:lnTo>
                    <a:pt x="37552" y="503789"/>
                  </a:lnTo>
                  <a:lnTo>
                    <a:pt x="24292" y="548291"/>
                  </a:lnTo>
                  <a:lnTo>
                    <a:pt x="13810" y="593920"/>
                  </a:lnTo>
                  <a:lnTo>
                    <a:pt x="6202" y="640579"/>
                  </a:lnTo>
                  <a:lnTo>
                    <a:pt x="1566" y="688171"/>
                  </a:lnTo>
                  <a:lnTo>
                    <a:pt x="0" y="736600"/>
                  </a:lnTo>
                  <a:lnTo>
                    <a:pt x="0" y="4419600"/>
                  </a:lnTo>
                  <a:lnTo>
                    <a:pt x="7493000" y="4419600"/>
                  </a:lnTo>
                  <a:lnTo>
                    <a:pt x="7541428" y="4418033"/>
                  </a:lnTo>
                  <a:lnTo>
                    <a:pt x="7589020" y="4413397"/>
                  </a:lnTo>
                  <a:lnTo>
                    <a:pt x="7635679" y="4405789"/>
                  </a:lnTo>
                  <a:lnTo>
                    <a:pt x="7681308" y="4395307"/>
                  </a:lnTo>
                  <a:lnTo>
                    <a:pt x="7725810" y="4382047"/>
                  </a:lnTo>
                  <a:lnTo>
                    <a:pt x="7769087" y="4366106"/>
                  </a:lnTo>
                  <a:lnTo>
                    <a:pt x="7811043" y="4347581"/>
                  </a:lnTo>
                  <a:lnTo>
                    <a:pt x="7851581" y="4326570"/>
                  </a:lnTo>
                  <a:lnTo>
                    <a:pt x="7890603" y="4303169"/>
                  </a:lnTo>
                  <a:lnTo>
                    <a:pt x="7928012" y="4277477"/>
                  </a:lnTo>
                  <a:lnTo>
                    <a:pt x="7963712" y="4249588"/>
                  </a:lnTo>
                  <a:lnTo>
                    <a:pt x="7997604" y="4219602"/>
                  </a:lnTo>
                  <a:lnTo>
                    <a:pt x="8029593" y="4187614"/>
                  </a:lnTo>
                  <a:lnTo>
                    <a:pt x="8059580" y="4153722"/>
                  </a:lnTo>
                  <a:lnTo>
                    <a:pt x="8087469" y="4118023"/>
                  </a:lnTo>
                  <a:lnTo>
                    <a:pt x="8113163" y="4080614"/>
                  </a:lnTo>
                  <a:lnTo>
                    <a:pt x="8136565" y="4041592"/>
                  </a:lnTo>
                  <a:lnTo>
                    <a:pt x="8157577" y="4001054"/>
                  </a:lnTo>
                  <a:lnTo>
                    <a:pt x="8176102" y="3959098"/>
                  </a:lnTo>
                  <a:lnTo>
                    <a:pt x="8192044" y="3915820"/>
                  </a:lnTo>
                  <a:lnTo>
                    <a:pt x="8205305" y="3871317"/>
                  </a:lnTo>
                  <a:lnTo>
                    <a:pt x="8215788" y="3825686"/>
                  </a:lnTo>
                  <a:lnTo>
                    <a:pt x="8223396" y="3779025"/>
                  </a:lnTo>
                  <a:lnTo>
                    <a:pt x="8228033" y="3731430"/>
                  </a:lnTo>
                  <a:lnTo>
                    <a:pt x="8229600" y="3683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DBDB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62" y="1524762"/>
              <a:ext cx="8229600" cy="4419600"/>
            </a:xfrm>
            <a:custGeom>
              <a:avLst/>
              <a:gdLst/>
              <a:ahLst/>
              <a:cxnLst/>
              <a:rect l="l" t="t" r="r" b="b"/>
              <a:pathLst>
                <a:path w="8229600" h="4419600">
                  <a:moveTo>
                    <a:pt x="736600" y="0"/>
                  </a:moveTo>
                  <a:lnTo>
                    <a:pt x="8229600" y="0"/>
                  </a:lnTo>
                  <a:lnTo>
                    <a:pt x="8229600" y="3683000"/>
                  </a:lnTo>
                  <a:lnTo>
                    <a:pt x="8228033" y="3731430"/>
                  </a:lnTo>
                  <a:lnTo>
                    <a:pt x="8223396" y="3779025"/>
                  </a:lnTo>
                  <a:lnTo>
                    <a:pt x="8215788" y="3825686"/>
                  </a:lnTo>
                  <a:lnTo>
                    <a:pt x="8205305" y="3871317"/>
                  </a:lnTo>
                  <a:lnTo>
                    <a:pt x="8192044" y="3915820"/>
                  </a:lnTo>
                  <a:lnTo>
                    <a:pt x="8176102" y="3959098"/>
                  </a:lnTo>
                  <a:lnTo>
                    <a:pt x="8157577" y="4001054"/>
                  </a:lnTo>
                  <a:lnTo>
                    <a:pt x="8136565" y="4041592"/>
                  </a:lnTo>
                  <a:lnTo>
                    <a:pt x="8113163" y="4080614"/>
                  </a:lnTo>
                  <a:lnTo>
                    <a:pt x="8087469" y="4118023"/>
                  </a:lnTo>
                  <a:lnTo>
                    <a:pt x="8059580" y="4153722"/>
                  </a:lnTo>
                  <a:lnTo>
                    <a:pt x="8029593" y="4187614"/>
                  </a:lnTo>
                  <a:lnTo>
                    <a:pt x="7997604" y="4219602"/>
                  </a:lnTo>
                  <a:lnTo>
                    <a:pt x="7963712" y="4249588"/>
                  </a:lnTo>
                  <a:lnTo>
                    <a:pt x="7928012" y="4277477"/>
                  </a:lnTo>
                  <a:lnTo>
                    <a:pt x="7890603" y="4303169"/>
                  </a:lnTo>
                  <a:lnTo>
                    <a:pt x="7851581" y="4326570"/>
                  </a:lnTo>
                  <a:lnTo>
                    <a:pt x="7811043" y="4347581"/>
                  </a:lnTo>
                  <a:lnTo>
                    <a:pt x="7769087" y="4366106"/>
                  </a:lnTo>
                  <a:lnTo>
                    <a:pt x="7725810" y="4382047"/>
                  </a:lnTo>
                  <a:lnTo>
                    <a:pt x="7681308" y="4395307"/>
                  </a:lnTo>
                  <a:lnTo>
                    <a:pt x="7635679" y="4405789"/>
                  </a:lnTo>
                  <a:lnTo>
                    <a:pt x="7589020" y="4413397"/>
                  </a:lnTo>
                  <a:lnTo>
                    <a:pt x="7541428" y="4418033"/>
                  </a:lnTo>
                  <a:lnTo>
                    <a:pt x="7493000" y="4419600"/>
                  </a:lnTo>
                  <a:lnTo>
                    <a:pt x="0" y="4419600"/>
                  </a:lnTo>
                  <a:lnTo>
                    <a:pt x="0" y="736600"/>
                  </a:lnTo>
                  <a:lnTo>
                    <a:pt x="1566" y="688171"/>
                  </a:lnTo>
                  <a:lnTo>
                    <a:pt x="6202" y="640579"/>
                  </a:lnTo>
                  <a:lnTo>
                    <a:pt x="13810" y="593920"/>
                  </a:lnTo>
                  <a:lnTo>
                    <a:pt x="24292" y="548291"/>
                  </a:lnTo>
                  <a:lnTo>
                    <a:pt x="37552" y="503789"/>
                  </a:lnTo>
                  <a:lnTo>
                    <a:pt x="53493" y="460512"/>
                  </a:lnTo>
                  <a:lnTo>
                    <a:pt x="72018" y="418556"/>
                  </a:lnTo>
                  <a:lnTo>
                    <a:pt x="93029" y="378018"/>
                  </a:lnTo>
                  <a:lnTo>
                    <a:pt x="116430" y="338996"/>
                  </a:lnTo>
                  <a:lnTo>
                    <a:pt x="142122" y="301587"/>
                  </a:lnTo>
                  <a:lnTo>
                    <a:pt x="170011" y="265887"/>
                  </a:lnTo>
                  <a:lnTo>
                    <a:pt x="199997" y="231995"/>
                  </a:lnTo>
                  <a:lnTo>
                    <a:pt x="231985" y="200006"/>
                  </a:lnTo>
                  <a:lnTo>
                    <a:pt x="265877" y="170019"/>
                  </a:lnTo>
                  <a:lnTo>
                    <a:pt x="301576" y="142130"/>
                  </a:lnTo>
                  <a:lnTo>
                    <a:pt x="338985" y="116436"/>
                  </a:lnTo>
                  <a:lnTo>
                    <a:pt x="378007" y="93034"/>
                  </a:lnTo>
                  <a:lnTo>
                    <a:pt x="418545" y="72022"/>
                  </a:lnTo>
                  <a:lnTo>
                    <a:pt x="460501" y="53497"/>
                  </a:lnTo>
                  <a:lnTo>
                    <a:pt x="503779" y="37555"/>
                  </a:lnTo>
                  <a:lnTo>
                    <a:pt x="548282" y="24294"/>
                  </a:lnTo>
                  <a:lnTo>
                    <a:pt x="593913" y="13811"/>
                  </a:lnTo>
                  <a:lnTo>
                    <a:pt x="640574" y="6203"/>
                  </a:lnTo>
                  <a:lnTo>
                    <a:pt x="688169" y="1566"/>
                  </a:lnTo>
                  <a:lnTo>
                    <a:pt x="73660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7938" y="1641988"/>
            <a:ext cx="7439025" cy="4026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71525">
              <a:lnSpc>
                <a:spcPct val="15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Antibodies won't show up in the blood or body fluid  immediately after</a:t>
            </a:r>
            <a:r>
              <a:rPr sz="2500" spc="7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infection.</a:t>
            </a: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50000"/>
              </a:lnSpc>
            </a:pPr>
            <a:r>
              <a:rPr sz="2500" spc="-5" dirty="0">
                <a:latin typeface="Times New Roman"/>
                <a:cs typeface="Times New Roman"/>
              </a:rPr>
              <a:t>There is a "</a:t>
            </a:r>
            <a:r>
              <a:rPr sz="2500" b="1" spc="-5" dirty="0">
                <a:latin typeface="Times New Roman"/>
                <a:cs typeface="Times New Roman"/>
              </a:rPr>
              <a:t>window period</a:t>
            </a:r>
            <a:r>
              <a:rPr sz="2500" spc="-5" dirty="0">
                <a:latin typeface="Times New Roman"/>
                <a:cs typeface="Times New Roman"/>
              </a:rPr>
              <a:t>" of six to 12 weeks, and  sometimes several </a:t>
            </a:r>
            <a:r>
              <a:rPr sz="2500" spc="-10" dirty="0">
                <a:latin typeface="Times New Roman"/>
                <a:cs typeface="Times New Roman"/>
              </a:rPr>
              <a:t>months, </a:t>
            </a:r>
            <a:r>
              <a:rPr sz="2500" spc="-5" dirty="0">
                <a:latin typeface="Times New Roman"/>
                <a:cs typeface="Times New Roman"/>
              </a:rPr>
              <a:t>before the body starts  producing antibodies to the virus. So even if tested  negative within a few weeks of being exposed to </a:t>
            </a:r>
            <a:r>
              <a:rPr sz="2500" spc="-90" dirty="0">
                <a:latin typeface="Times New Roman"/>
                <a:cs typeface="Times New Roman"/>
              </a:rPr>
              <a:t>HIV, </a:t>
            </a:r>
            <a:r>
              <a:rPr sz="2500" spc="-5" dirty="0">
                <a:latin typeface="Times New Roman"/>
                <a:cs typeface="Times New Roman"/>
              </a:rPr>
              <a:t>one  should get tested again at three months and six</a:t>
            </a:r>
            <a:r>
              <a:rPr sz="2500" spc="16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months.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4885" y="318643"/>
            <a:ext cx="1959610" cy="1116965"/>
            <a:chOff x="214885" y="318643"/>
            <a:chExt cx="1959610" cy="1116965"/>
          </a:xfrm>
        </p:grpSpPr>
        <p:sp>
          <p:nvSpPr>
            <p:cNvPr id="9" name="object 9"/>
            <p:cNvSpPr/>
            <p:nvPr/>
          </p:nvSpPr>
          <p:spPr>
            <a:xfrm>
              <a:off x="227585" y="331343"/>
              <a:ext cx="1934210" cy="1091565"/>
            </a:xfrm>
            <a:custGeom>
              <a:avLst/>
              <a:gdLst/>
              <a:ahLst/>
              <a:cxnLst/>
              <a:rect l="l" t="t" r="r" b="b"/>
              <a:pathLst>
                <a:path w="1934210" h="1091565">
                  <a:moveTo>
                    <a:pt x="1718905" y="0"/>
                  </a:moveTo>
                  <a:lnTo>
                    <a:pt x="1675128" y="3175"/>
                  </a:lnTo>
                  <a:lnTo>
                    <a:pt x="79983" y="448690"/>
                  </a:lnTo>
                  <a:lnTo>
                    <a:pt x="40853" y="468681"/>
                  </a:lnTo>
                  <a:lnTo>
                    <a:pt x="13370" y="500983"/>
                  </a:lnTo>
                  <a:lnTo>
                    <a:pt x="0" y="541238"/>
                  </a:lnTo>
                  <a:lnTo>
                    <a:pt x="3211" y="585088"/>
                  </a:lnTo>
                  <a:lnTo>
                    <a:pt x="122236" y="1011173"/>
                  </a:lnTo>
                  <a:lnTo>
                    <a:pt x="142191" y="1050289"/>
                  </a:lnTo>
                  <a:lnTo>
                    <a:pt x="174482" y="1077785"/>
                  </a:lnTo>
                  <a:lnTo>
                    <a:pt x="214724" y="1091183"/>
                  </a:lnTo>
                  <a:lnTo>
                    <a:pt x="258532" y="1088008"/>
                  </a:lnTo>
                  <a:lnTo>
                    <a:pt x="1853690" y="642365"/>
                  </a:lnTo>
                  <a:lnTo>
                    <a:pt x="1892804" y="622448"/>
                  </a:lnTo>
                  <a:lnTo>
                    <a:pt x="1920286" y="590184"/>
                  </a:lnTo>
                  <a:lnTo>
                    <a:pt x="1933647" y="549943"/>
                  </a:lnTo>
                  <a:lnTo>
                    <a:pt x="1930398" y="506094"/>
                  </a:lnTo>
                  <a:lnTo>
                    <a:pt x="1811399" y="80009"/>
                  </a:lnTo>
                  <a:lnTo>
                    <a:pt x="1791411" y="40893"/>
                  </a:lnTo>
                  <a:lnTo>
                    <a:pt x="1759123" y="13398"/>
                  </a:lnTo>
                  <a:lnTo>
                    <a:pt x="17189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7585" y="331343"/>
              <a:ext cx="1934210" cy="1091565"/>
            </a:xfrm>
            <a:custGeom>
              <a:avLst/>
              <a:gdLst/>
              <a:ahLst/>
              <a:cxnLst/>
              <a:rect l="l" t="t" r="r" b="b"/>
              <a:pathLst>
                <a:path w="1934210" h="1091565">
                  <a:moveTo>
                    <a:pt x="3211" y="585088"/>
                  </a:moveTo>
                  <a:lnTo>
                    <a:pt x="0" y="541238"/>
                  </a:lnTo>
                  <a:lnTo>
                    <a:pt x="13370" y="500983"/>
                  </a:lnTo>
                  <a:lnTo>
                    <a:pt x="40853" y="468681"/>
                  </a:lnTo>
                  <a:lnTo>
                    <a:pt x="79983" y="448690"/>
                  </a:lnTo>
                  <a:lnTo>
                    <a:pt x="1675128" y="3175"/>
                  </a:lnTo>
                  <a:lnTo>
                    <a:pt x="1718905" y="0"/>
                  </a:lnTo>
                  <a:lnTo>
                    <a:pt x="1759123" y="13398"/>
                  </a:lnTo>
                  <a:lnTo>
                    <a:pt x="1791411" y="40893"/>
                  </a:lnTo>
                  <a:lnTo>
                    <a:pt x="1811399" y="80009"/>
                  </a:lnTo>
                  <a:lnTo>
                    <a:pt x="1930398" y="506094"/>
                  </a:lnTo>
                  <a:lnTo>
                    <a:pt x="1933647" y="549943"/>
                  </a:lnTo>
                  <a:lnTo>
                    <a:pt x="1920286" y="590184"/>
                  </a:lnTo>
                  <a:lnTo>
                    <a:pt x="1892804" y="622448"/>
                  </a:lnTo>
                  <a:lnTo>
                    <a:pt x="1853690" y="642365"/>
                  </a:lnTo>
                  <a:lnTo>
                    <a:pt x="258532" y="1088008"/>
                  </a:lnTo>
                  <a:lnTo>
                    <a:pt x="214724" y="1091183"/>
                  </a:lnTo>
                  <a:lnTo>
                    <a:pt x="174482" y="1077785"/>
                  </a:lnTo>
                  <a:lnTo>
                    <a:pt x="142191" y="1050289"/>
                  </a:lnTo>
                  <a:lnTo>
                    <a:pt x="122236" y="1011173"/>
                  </a:lnTo>
                  <a:lnTo>
                    <a:pt x="3211" y="585088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1619" y="619759"/>
              <a:ext cx="923290" cy="491490"/>
            </a:xfrm>
            <a:custGeom>
              <a:avLst/>
              <a:gdLst/>
              <a:ahLst/>
              <a:cxnLst/>
              <a:rect l="l" t="t" r="r" b="b"/>
              <a:pathLst>
                <a:path w="923289" h="491490">
                  <a:moveTo>
                    <a:pt x="41287" y="226822"/>
                  </a:moveTo>
                  <a:lnTo>
                    <a:pt x="38455" y="226822"/>
                  </a:lnTo>
                  <a:lnTo>
                    <a:pt x="35623" y="226949"/>
                  </a:lnTo>
                  <a:lnTo>
                    <a:pt x="444" y="242442"/>
                  </a:lnTo>
                  <a:lnTo>
                    <a:pt x="0" y="246634"/>
                  </a:lnTo>
                  <a:lnTo>
                    <a:pt x="67449" y="488061"/>
                  </a:lnTo>
                  <a:lnTo>
                    <a:pt x="67970" y="488950"/>
                  </a:lnTo>
                  <a:lnTo>
                    <a:pt x="68770" y="489585"/>
                  </a:lnTo>
                  <a:lnTo>
                    <a:pt x="69557" y="490347"/>
                  </a:lnTo>
                  <a:lnTo>
                    <a:pt x="70650" y="490727"/>
                  </a:lnTo>
                  <a:lnTo>
                    <a:pt x="73406" y="490981"/>
                  </a:lnTo>
                  <a:lnTo>
                    <a:pt x="75209" y="490854"/>
                  </a:lnTo>
                  <a:lnTo>
                    <a:pt x="95935" y="485013"/>
                  </a:lnTo>
                  <a:lnTo>
                    <a:pt x="97561" y="484250"/>
                  </a:lnTo>
                  <a:lnTo>
                    <a:pt x="98755" y="483362"/>
                  </a:lnTo>
                  <a:lnTo>
                    <a:pt x="99936" y="482600"/>
                  </a:lnTo>
                  <a:lnTo>
                    <a:pt x="100685" y="481584"/>
                  </a:lnTo>
                  <a:lnTo>
                    <a:pt x="101320" y="479551"/>
                  </a:lnTo>
                  <a:lnTo>
                    <a:pt x="101346" y="478663"/>
                  </a:lnTo>
                  <a:lnTo>
                    <a:pt x="56047" y="316515"/>
                  </a:lnTo>
                  <a:lnTo>
                    <a:pt x="45362" y="279908"/>
                  </a:lnTo>
                  <a:lnTo>
                    <a:pt x="41020" y="265684"/>
                  </a:lnTo>
                  <a:lnTo>
                    <a:pt x="41414" y="265556"/>
                  </a:lnTo>
                  <a:lnTo>
                    <a:pt x="86690" y="265556"/>
                  </a:lnTo>
                  <a:lnTo>
                    <a:pt x="60070" y="237743"/>
                  </a:lnTo>
                  <a:lnTo>
                    <a:pt x="57061" y="234823"/>
                  </a:lnTo>
                  <a:lnTo>
                    <a:pt x="54343" y="232790"/>
                  </a:lnTo>
                  <a:lnTo>
                    <a:pt x="51625" y="230631"/>
                  </a:lnTo>
                  <a:lnTo>
                    <a:pt x="49009" y="229107"/>
                  </a:lnTo>
                  <a:lnTo>
                    <a:pt x="46481" y="228091"/>
                  </a:lnTo>
                  <a:lnTo>
                    <a:pt x="43954" y="227202"/>
                  </a:lnTo>
                  <a:lnTo>
                    <a:pt x="41287" y="226822"/>
                  </a:lnTo>
                  <a:close/>
                </a:path>
                <a:path w="923289" h="491490">
                  <a:moveTo>
                    <a:pt x="86690" y="265556"/>
                  </a:moveTo>
                  <a:lnTo>
                    <a:pt x="41414" y="265556"/>
                  </a:lnTo>
                  <a:lnTo>
                    <a:pt x="45769" y="270648"/>
                  </a:lnTo>
                  <a:lnTo>
                    <a:pt x="73867" y="301617"/>
                  </a:lnTo>
                  <a:lnTo>
                    <a:pt x="196837" y="429767"/>
                  </a:lnTo>
                  <a:lnTo>
                    <a:pt x="200939" y="434086"/>
                  </a:lnTo>
                  <a:lnTo>
                    <a:pt x="204635" y="437641"/>
                  </a:lnTo>
                  <a:lnTo>
                    <a:pt x="207924" y="440181"/>
                  </a:lnTo>
                  <a:lnTo>
                    <a:pt x="211226" y="442849"/>
                  </a:lnTo>
                  <a:lnTo>
                    <a:pt x="214325" y="444753"/>
                  </a:lnTo>
                  <a:lnTo>
                    <a:pt x="220141" y="447293"/>
                  </a:lnTo>
                  <a:lnTo>
                    <a:pt x="223024" y="447928"/>
                  </a:lnTo>
                  <a:lnTo>
                    <a:pt x="225882" y="447801"/>
                  </a:lnTo>
                  <a:lnTo>
                    <a:pt x="228727" y="447801"/>
                  </a:lnTo>
                  <a:lnTo>
                    <a:pt x="255828" y="437006"/>
                  </a:lnTo>
                  <a:lnTo>
                    <a:pt x="256921" y="435482"/>
                  </a:lnTo>
                  <a:lnTo>
                    <a:pt x="257657" y="433577"/>
                  </a:lnTo>
                  <a:lnTo>
                    <a:pt x="258394" y="429513"/>
                  </a:lnTo>
                  <a:lnTo>
                    <a:pt x="258216" y="427100"/>
                  </a:lnTo>
                  <a:lnTo>
                    <a:pt x="251129" y="401700"/>
                  </a:lnTo>
                  <a:lnTo>
                    <a:pt x="214998" y="401700"/>
                  </a:lnTo>
                  <a:lnTo>
                    <a:pt x="210223" y="396366"/>
                  </a:lnTo>
                  <a:lnTo>
                    <a:pt x="205422" y="391160"/>
                  </a:lnTo>
                  <a:lnTo>
                    <a:pt x="200609" y="385825"/>
                  </a:lnTo>
                  <a:lnTo>
                    <a:pt x="195795" y="380618"/>
                  </a:lnTo>
                  <a:lnTo>
                    <a:pt x="190919" y="375285"/>
                  </a:lnTo>
                  <a:lnTo>
                    <a:pt x="185978" y="369824"/>
                  </a:lnTo>
                  <a:lnTo>
                    <a:pt x="175958" y="359028"/>
                  </a:lnTo>
                  <a:lnTo>
                    <a:pt x="165455" y="347852"/>
                  </a:lnTo>
                  <a:lnTo>
                    <a:pt x="160045" y="342264"/>
                  </a:lnTo>
                  <a:lnTo>
                    <a:pt x="86690" y="265556"/>
                  </a:lnTo>
                  <a:close/>
                </a:path>
                <a:path w="923289" h="491490">
                  <a:moveTo>
                    <a:pt x="185496" y="185292"/>
                  </a:moveTo>
                  <a:lnTo>
                    <a:pt x="183654" y="185292"/>
                  </a:lnTo>
                  <a:lnTo>
                    <a:pt x="179069" y="186054"/>
                  </a:lnTo>
                  <a:lnTo>
                    <a:pt x="157581" y="197738"/>
                  </a:lnTo>
                  <a:lnTo>
                    <a:pt x="157848" y="198627"/>
                  </a:lnTo>
                  <a:lnTo>
                    <a:pt x="200953" y="352837"/>
                  </a:lnTo>
                  <a:lnTo>
                    <a:pt x="208046" y="377698"/>
                  </a:lnTo>
                  <a:lnTo>
                    <a:pt x="210434" y="385889"/>
                  </a:lnTo>
                  <a:lnTo>
                    <a:pt x="212814" y="393890"/>
                  </a:lnTo>
                  <a:lnTo>
                    <a:pt x="215188" y="401700"/>
                  </a:lnTo>
                  <a:lnTo>
                    <a:pt x="251129" y="401700"/>
                  </a:lnTo>
                  <a:lnTo>
                    <a:pt x="191490" y="188213"/>
                  </a:lnTo>
                  <a:lnTo>
                    <a:pt x="190969" y="187451"/>
                  </a:lnTo>
                  <a:lnTo>
                    <a:pt x="189420" y="186181"/>
                  </a:lnTo>
                  <a:lnTo>
                    <a:pt x="188328" y="185800"/>
                  </a:lnTo>
                  <a:lnTo>
                    <a:pt x="185496" y="185292"/>
                  </a:lnTo>
                  <a:close/>
                </a:path>
                <a:path w="923289" h="491490">
                  <a:moveTo>
                    <a:pt x="399415" y="126077"/>
                  </a:moveTo>
                  <a:lnTo>
                    <a:pt x="359905" y="131952"/>
                  </a:lnTo>
                  <a:lnTo>
                    <a:pt x="321729" y="148312"/>
                  </a:lnTo>
                  <a:lnTo>
                    <a:pt x="287920" y="182096"/>
                  </a:lnTo>
                  <a:lnTo>
                    <a:pt x="273055" y="227409"/>
                  </a:lnTo>
                  <a:lnTo>
                    <a:pt x="272262" y="240411"/>
                  </a:lnTo>
                  <a:lnTo>
                    <a:pt x="272612" y="253960"/>
                  </a:lnTo>
                  <a:lnTo>
                    <a:pt x="280276" y="297179"/>
                  </a:lnTo>
                  <a:lnTo>
                    <a:pt x="296108" y="339363"/>
                  </a:lnTo>
                  <a:lnTo>
                    <a:pt x="325467" y="379176"/>
                  </a:lnTo>
                  <a:lnTo>
                    <a:pt x="364577" y="399295"/>
                  </a:lnTo>
                  <a:lnTo>
                    <a:pt x="387978" y="401986"/>
                  </a:lnTo>
                  <a:lnTo>
                    <a:pt x="400683" y="401319"/>
                  </a:lnTo>
                  <a:lnTo>
                    <a:pt x="442080" y="391437"/>
                  </a:lnTo>
                  <a:lnTo>
                    <a:pt x="476542" y="372363"/>
                  </a:lnTo>
                  <a:lnTo>
                    <a:pt x="479097" y="370052"/>
                  </a:lnTo>
                  <a:lnTo>
                    <a:pt x="390997" y="370052"/>
                  </a:lnTo>
                  <a:lnTo>
                    <a:pt x="382168" y="368935"/>
                  </a:lnTo>
                  <a:lnTo>
                    <a:pt x="346386" y="348283"/>
                  </a:lnTo>
                  <a:lnTo>
                    <a:pt x="322453" y="306181"/>
                  </a:lnTo>
                  <a:lnTo>
                    <a:pt x="310959" y="264731"/>
                  </a:lnTo>
                  <a:lnTo>
                    <a:pt x="308563" y="235384"/>
                  </a:lnTo>
                  <a:lnTo>
                    <a:pt x="309244" y="226202"/>
                  </a:lnTo>
                  <a:lnTo>
                    <a:pt x="325362" y="186610"/>
                  </a:lnTo>
                  <a:lnTo>
                    <a:pt x="365925" y="161543"/>
                  </a:lnTo>
                  <a:lnTo>
                    <a:pt x="471247" y="157757"/>
                  </a:lnTo>
                  <a:lnTo>
                    <a:pt x="470249" y="156559"/>
                  </a:lnTo>
                  <a:lnTo>
                    <a:pt x="433404" y="131810"/>
                  </a:lnTo>
                  <a:lnTo>
                    <a:pt x="411353" y="126745"/>
                  </a:lnTo>
                  <a:lnTo>
                    <a:pt x="399415" y="126077"/>
                  </a:lnTo>
                  <a:close/>
                </a:path>
                <a:path w="923289" h="491490">
                  <a:moveTo>
                    <a:pt x="471247" y="157757"/>
                  </a:moveTo>
                  <a:lnTo>
                    <a:pt x="396218" y="157757"/>
                  </a:lnTo>
                  <a:lnTo>
                    <a:pt x="405079" y="158876"/>
                  </a:lnTo>
                  <a:lnTo>
                    <a:pt x="413363" y="161089"/>
                  </a:lnTo>
                  <a:lnTo>
                    <a:pt x="446822" y="186388"/>
                  </a:lnTo>
                  <a:lnTo>
                    <a:pt x="465091" y="220884"/>
                  </a:lnTo>
                  <a:lnTo>
                    <a:pt x="476538" y="262032"/>
                  </a:lnTo>
                  <a:lnTo>
                    <a:pt x="479126" y="291560"/>
                  </a:lnTo>
                  <a:lnTo>
                    <a:pt x="478516" y="300799"/>
                  </a:lnTo>
                  <a:lnTo>
                    <a:pt x="462629" y="340869"/>
                  </a:lnTo>
                  <a:lnTo>
                    <a:pt x="421589" y="366140"/>
                  </a:lnTo>
                  <a:lnTo>
                    <a:pt x="390997" y="370052"/>
                  </a:lnTo>
                  <a:lnTo>
                    <a:pt x="479097" y="370052"/>
                  </a:lnTo>
                  <a:lnTo>
                    <a:pt x="505421" y="335406"/>
                  </a:lnTo>
                  <a:lnTo>
                    <a:pt x="515391" y="287019"/>
                  </a:lnTo>
                  <a:lnTo>
                    <a:pt x="515008" y="273329"/>
                  </a:lnTo>
                  <a:lnTo>
                    <a:pt x="507098" y="229235"/>
                  </a:lnTo>
                  <a:lnTo>
                    <a:pt x="491415" y="187747"/>
                  </a:lnTo>
                  <a:lnTo>
                    <a:pt x="477921" y="165770"/>
                  </a:lnTo>
                  <a:lnTo>
                    <a:pt x="471247" y="157757"/>
                  </a:lnTo>
                  <a:close/>
                </a:path>
                <a:path w="923289" h="491490">
                  <a:moveTo>
                    <a:pt x="607647" y="108076"/>
                  </a:moveTo>
                  <a:lnTo>
                    <a:pt x="571080" y="108076"/>
                  </a:lnTo>
                  <a:lnTo>
                    <a:pt x="632802" y="329184"/>
                  </a:lnTo>
                  <a:lnTo>
                    <a:pt x="633183" y="330200"/>
                  </a:lnTo>
                  <a:lnTo>
                    <a:pt x="633691" y="331088"/>
                  </a:lnTo>
                  <a:lnTo>
                    <a:pt x="634453" y="331724"/>
                  </a:lnTo>
                  <a:lnTo>
                    <a:pt x="635088" y="332359"/>
                  </a:lnTo>
                  <a:lnTo>
                    <a:pt x="636231" y="332739"/>
                  </a:lnTo>
                  <a:lnTo>
                    <a:pt x="639152" y="332993"/>
                  </a:lnTo>
                  <a:lnTo>
                    <a:pt x="641057" y="332866"/>
                  </a:lnTo>
                  <a:lnTo>
                    <a:pt x="643343" y="332486"/>
                  </a:lnTo>
                  <a:lnTo>
                    <a:pt x="645629" y="332231"/>
                  </a:lnTo>
                  <a:lnTo>
                    <a:pt x="666965" y="321817"/>
                  </a:lnTo>
                  <a:lnTo>
                    <a:pt x="666965" y="320801"/>
                  </a:lnTo>
                  <a:lnTo>
                    <a:pt x="666711" y="319786"/>
                  </a:lnTo>
                  <a:lnTo>
                    <a:pt x="607647" y="108076"/>
                  </a:lnTo>
                  <a:close/>
                </a:path>
                <a:path w="923289" h="491490">
                  <a:moveTo>
                    <a:pt x="670775" y="49529"/>
                  </a:moveTo>
                  <a:lnTo>
                    <a:pt x="669759" y="49529"/>
                  </a:lnTo>
                  <a:lnTo>
                    <a:pt x="668616" y="49784"/>
                  </a:lnTo>
                  <a:lnTo>
                    <a:pt x="491286" y="99313"/>
                  </a:lnTo>
                  <a:lnTo>
                    <a:pt x="490232" y="99567"/>
                  </a:lnTo>
                  <a:lnTo>
                    <a:pt x="489356" y="100202"/>
                  </a:lnTo>
                  <a:lnTo>
                    <a:pt x="487946" y="101726"/>
                  </a:lnTo>
                  <a:lnTo>
                    <a:pt x="487489" y="102742"/>
                  </a:lnTo>
                  <a:lnTo>
                    <a:pt x="487095" y="105410"/>
                  </a:lnTo>
                  <a:lnTo>
                    <a:pt x="487213" y="108076"/>
                  </a:lnTo>
                  <a:lnTo>
                    <a:pt x="497243" y="128397"/>
                  </a:lnTo>
                  <a:lnTo>
                    <a:pt x="498271" y="128397"/>
                  </a:lnTo>
                  <a:lnTo>
                    <a:pt x="499325" y="128142"/>
                  </a:lnTo>
                  <a:lnTo>
                    <a:pt x="571080" y="108076"/>
                  </a:lnTo>
                  <a:lnTo>
                    <a:pt x="607647" y="108076"/>
                  </a:lnTo>
                  <a:lnTo>
                    <a:pt x="604989" y="98551"/>
                  </a:lnTo>
                  <a:lnTo>
                    <a:pt x="676744" y="78612"/>
                  </a:lnTo>
                  <a:lnTo>
                    <a:pt x="677760" y="78231"/>
                  </a:lnTo>
                  <a:lnTo>
                    <a:pt x="678649" y="77724"/>
                  </a:lnTo>
                  <a:lnTo>
                    <a:pt x="679284" y="76962"/>
                  </a:lnTo>
                  <a:lnTo>
                    <a:pt x="680046" y="76200"/>
                  </a:lnTo>
                  <a:lnTo>
                    <a:pt x="680554" y="75184"/>
                  </a:lnTo>
                  <a:lnTo>
                    <a:pt x="681062" y="72643"/>
                  </a:lnTo>
                  <a:lnTo>
                    <a:pt x="681062" y="70992"/>
                  </a:lnTo>
                  <a:lnTo>
                    <a:pt x="680808" y="69087"/>
                  </a:lnTo>
                  <a:lnTo>
                    <a:pt x="680681" y="67182"/>
                  </a:lnTo>
                  <a:lnTo>
                    <a:pt x="680173" y="65024"/>
                  </a:lnTo>
                  <a:lnTo>
                    <a:pt x="679411" y="62484"/>
                  </a:lnTo>
                  <a:lnTo>
                    <a:pt x="678776" y="59943"/>
                  </a:lnTo>
                  <a:lnTo>
                    <a:pt x="674585" y="51688"/>
                  </a:lnTo>
                  <a:lnTo>
                    <a:pt x="673696" y="50673"/>
                  </a:lnTo>
                  <a:lnTo>
                    <a:pt x="672807" y="50037"/>
                  </a:lnTo>
                  <a:lnTo>
                    <a:pt x="670775" y="49529"/>
                  </a:lnTo>
                  <a:close/>
                </a:path>
                <a:path w="923289" h="491490">
                  <a:moveTo>
                    <a:pt x="847940" y="0"/>
                  </a:moveTo>
                  <a:lnTo>
                    <a:pt x="846924" y="0"/>
                  </a:lnTo>
                  <a:lnTo>
                    <a:pt x="845908" y="253"/>
                  </a:lnTo>
                  <a:lnTo>
                    <a:pt x="724877" y="34036"/>
                  </a:lnTo>
                  <a:lnTo>
                    <a:pt x="714590" y="46227"/>
                  </a:lnTo>
                  <a:lnTo>
                    <a:pt x="716114" y="51435"/>
                  </a:lnTo>
                  <a:lnTo>
                    <a:pt x="779614" y="278891"/>
                  </a:lnTo>
                  <a:lnTo>
                    <a:pt x="781011" y="283972"/>
                  </a:lnTo>
                  <a:lnTo>
                    <a:pt x="783424" y="287147"/>
                  </a:lnTo>
                  <a:lnTo>
                    <a:pt x="786599" y="288416"/>
                  </a:lnTo>
                  <a:lnTo>
                    <a:pt x="789901" y="289813"/>
                  </a:lnTo>
                  <a:lnTo>
                    <a:pt x="793076" y="289940"/>
                  </a:lnTo>
                  <a:lnTo>
                    <a:pt x="796124" y="289178"/>
                  </a:lnTo>
                  <a:lnTo>
                    <a:pt x="917972" y="255015"/>
                  </a:lnTo>
                  <a:lnTo>
                    <a:pt x="809459" y="255015"/>
                  </a:lnTo>
                  <a:lnTo>
                    <a:pt x="783932" y="163702"/>
                  </a:lnTo>
                  <a:lnTo>
                    <a:pt x="869530" y="139826"/>
                  </a:lnTo>
                  <a:lnTo>
                    <a:pt x="870546" y="139573"/>
                  </a:lnTo>
                  <a:lnTo>
                    <a:pt x="871435" y="139064"/>
                  </a:lnTo>
                  <a:lnTo>
                    <a:pt x="872197" y="138302"/>
                  </a:lnTo>
                  <a:lnTo>
                    <a:pt x="872959" y="137667"/>
                  </a:lnTo>
                  <a:lnTo>
                    <a:pt x="873467" y="136651"/>
                  </a:lnTo>
                  <a:lnTo>
                    <a:pt x="873524" y="136398"/>
                  </a:lnTo>
                  <a:lnTo>
                    <a:pt x="776312" y="136398"/>
                  </a:lnTo>
                  <a:lnTo>
                    <a:pt x="753960" y="56387"/>
                  </a:lnTo>
                  <a:lnTo>
                    <a:pt x="853782" y="28448"/>
                  </a:lnTo>
                  <a:lnTo>
                    <a:pt x="854798" y="28193"/>
                  </a:lnTo>
                  <a:lnTo>
                    <a:pt x="855687" y="27686"/>
                  </a:lnTo>
                  <a:lnTo>
                    <a:pt x="856322" y="26924"/>
                  </a:lnTo>
                  <a:lnTo>
                    <a:pt x="857084" y="26162"/>
                  </a:lnTo>
                  <a:lnTo>
                    <a:pt x="857465" y="25145"/>
                  </a:lnTo>
                  <a:lnTo>
                    <a:pt x="857973" y="22605"/>
                  </a:lnTo>
                  <a:lnTo>
                    <a:pt x="857973" y="20954"/>
                  </a:lnTo>
                  <a:lnTo>
                    <a:pt x="849972" y="507"/>
                  </a:lnTo>
                  <a:lnTo>
                    <a:pt x="847940" y="0"/>
                  </a:lnTo>
                  <a:close/>
                </a:path>
                <a:path w="923289" h="491490">
                  <a:moveTo>
                    <a:pt x="912710" y="226440"/>
                  </a:moveTo>
                  <a:lnTo>
                    <a:pt x="911694" y="226440"/>
                  </a:lnTo>
                  <a:lnTo>
                    <a:pt x="910551" y="226822"/>
                  </a:lnTo>
                  <a:lnTo>
                    <a:pt x="809459" y="255015"/>
                  </a:lnTo>
                  <a:lnTo>
                    <a:pt x="917972" y="255015"/>
                  </a:lnTo>
                  <a:lnTo>
                    <a:pt x="918425" y="254888"/>
                  </a:lnTo>
                  <a:lnTo>
                    <a:pt x="919568" y="254635"/>
                  </a:lnTo>
                  <a:lnTo>
                    <a:pt x="920330" y="254126"/>
                  </a:lnTo>
                  <a:lnTo>
                    <a:pt x="921854" y="252602"/>
                  </a:lnTo>
                  <a:lnTo>
                    <a:pt x="922362" y="251587"/>
                  </a:lnTo>
                  <a:lnTo>
                    <a:pt x="922616" y="250189"/>
                  </a:lnTo>
                  <a:lnTo>
                    <a:pt x="922997" y="248792"/>
                  </a:lnTo>
                  <a:lnTo>
                    <a:pt x="922997" y="247141"/>
                  </a:lnTo>
                  <a:lnTo>
                    <a:pt x="922743" y="245363"/>
                  </a:lnTo>
                  <a:lnTo>
                    <a:pt x="922616" y="243459"/>
                  </a:lnTo>
                  <a:lnTo>
                    <a:pt x="913726" y="226694"/>
                  </a:lnTo>
                  <a:lnTo>
                    <a:pt x="912710" y="226440"/>
                  </a:lnTo>
                  <a:close/>
                </a:path>
                <a:path w="923289" h="491490">
                  <a:moveTo>
                    <a:pt x="863942" y="112140"/>
                  </a:moveTo>
                  <a:lnTo>
                    <a:pt x="862926" y="112140"/>
                  </a:lnTo>
                  <a:lnTo>
                    <a:pt x="861910" y="112394"/>
                  </a:lnTo>
                  <a:lnTo>
                    <a:pt x="776312" y="136398"/>
                  </a:lnTo>
                  <a:lnTo>
                    <a:pt x="873524" y="136398"/>
                  </a:lnTo>
                  <a:lnTo>
                    <a:pt x="873975" y="134238"/>
                  </a:lnTo>
                  <a:lnTo>
                    <a:pt x="874102" y="132714"/>
                  </a:lnTo>
                  <a:lnTo>
                    <a:pt x="873594" y="129159"/>
                  </a:lnTo>
                  <a:lnTo>
                    <a:pt x="863942" y="112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9007" y="239268"/>
            <a:ext cx="5207635" cy="688975"/>
            <a:chOff x="1969007" y="239268"/>
            <a:chExt cx="5207635" cy="688975"/>
          </a:xfrm>
        </p:grpSpPr>
        <p:sp>
          <p:nvSpPr>
            <p:cNvPr id="3" name="object 3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5071110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5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5071110" y="662939"/>
                  </a:lnTo>
                  <a:lnTo>
                    <a:pt x="5114091" y="654248"/>
                  </a:lnTo>
                  <a:lnTo>
                    <a:pt x="5149214" y="630554"/>
                  </a:lnTo>
                  <a:lnTo>
                    <a:pt x="5172908" y="595431"/>
                  </a:lnTo>
                  <a:lnTo>
                    <a:pt x="5181599" y="552450"/>
                  </a:lnTo>
                  <a:lnTo>
                    <a:pt x="5181599" y="110489"/>
                  </a:lnTo>
                  <a:lnTo>
                    <a:pt x="5172908" y="67508"/>
                  </a:lnTo>
                  <a:lnTo>
                    <a:pt x="5149215" y="32385"/>
                  </a:lnTo>
                  <a:lnTo>
                    <a:pt x="5114091" y="8691"/>
                  </a:lnTo>
                  <a:lnTo>
                    <a:pt x="50711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5071110" y="0"/>
                  </a:lnTo>
                  <a:lnTo>
                    <a:pt x="5114091" y="8691"/>
                  </a:lnTo>
                  <a:lnTo>
                    <a:pt x="5149215" y="32385"/>
                  </a:lnTo>
                  <a:lnTo>
                    <a:pt x="5172908" y="67508"/>
                  </a:lnTo>
                  <a:lnTo>
                    <a:pt x="5181599" y="110489"/>
                  </a:lnTo>
                  <a:lnTo>
                    <a:pt x="5181599" y="552450"/>
                  </a:lnTo>
                  <a:lnTo>
                    <a:pt x="5172908" y="595431"/>
                  </a:lnTo>
                  <a:lnTo>
                    <a:pt x="5149214" y="630554"/>
                  </a:lnTo>
                  <a:lnTo>
                    <a:pt x="5114091" y="654248"/>
                  </a:lnTo>
                  <a:lnTo>
                    <a:pt x="5071110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51251" y="265633"/>
            <a:ext cx="370586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20" dirty="0">
                <a:solidFill>
                  <a:srgbClr val="FFFFFF"/>
                </a:solidFill>
                <a:latin typeface="Carlito"/>
                <a:cs typeface="Carlito"/>
              </a:rPr>
              <a:t>TEST </a:t>
            </a:r>
            <a:r>
              <a:rPr sz="3300" b="0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3300" b="0" spc="-60" dirty="0">
                <a:solidFill>
                  <a:srgbClr val="FFFFFF"/>
                </a:solidFill>
                <a:latin typeface="Carlito"/>
                <a:cs typeface="Carlito"/>
              </a:rPr>
              <a:t>HEPATITIS</a:t>
            </a:r>
            <a:r>
              <a:rPr sz="3300" b="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6240" y="1330452"/>
            <a:ext cx="8353425" cy="2562225"/>
            <a:chOff x="396240" y="1330452"/>
            <a:chExt cx="8353425" cy="2562225"/>
          </a:xfrm>
        </p:grpSpPr>
        <p:sp>
          <p:nvSpPr>
            <p:cNvPr id="7" name="object 7"/>
            <p:cNvSpPr/>
            <p:nvPr/>
          </p:nvSpPr>
          <p:spPr>
            <a:xfrm>
              <a:off x="396240" y="1330452"/>
              <a:ext cx="8353044" cy="25618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960" y="1562100"/>
              <a:ext cx="8258556" cy="21884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962" y="1372362"/>
              <a:ext cx="8229600" cy="2438400"/>
            </a:xfrm>
            <a:custGeom>
              <a:avLst/>
              <a:gdLst/>
              <a:ahLst/>
              <a:cxnLst/>
              <a:rect l="l" t="t" r="r" b="b"/>
              <a:pathLst>
                <a:path w="8229600" h="2438400">
                  <a:moveTo>
                    <a:pt x="8229600" y="0"/>
                  </a:moveTo>
                  <a:lnTo>
                    <a:pt x="406400" y="0"/>
                  </a:lnTo>
                  <a:lnTo>
                    <a:pt x="359005" y="2734"/>
                  </a:lnTo>
                  <a:lnTo>
                    <a:pt x="313216" y="10735"/>
                  </a:lnTo>
                  <a:lnTo>
                    <a:pt x="269338" y="23696"/>
                  </a:lnTo>
                  <a:lnTo>
                    <a:pt x="227676" y="41313"/>
                  </a:lnTo>
                  <a:lnTo>
                    <a:pt x="188534" y="63281"/>
                  </a:lnTo>
                  <a:lnTo>
                    <a:pt x="152218" y="89293"/>
                  </a:lnTo>
                  <a:lnTo>
                    <a:pt x="119032" y="119046"/>
                  </a:lnTo>
                  <a:lnTo>
                    <a:pt x="89281" y="152234"/>
                  </a:lnTo>
                  <a:lnTo>
                    <a:pt x="63271" y="188551"/>
                  </a:lnTo>
                  <a:lnTo>
                    <a:pt x="41307" y="227692"/>
                  </a:lnTo>
                  <a:lnTo>
                    <a:pt x="23692" y="269353"/>
                  </a:lnTo>
                  <a:lnTo>
                    <a:pt x="10733" y="313228"/>
                  </a:lnTo>
                  <a:lnTo>
                    <a:pt x="2734" y="359012"/>
                  </a:lnTo>
                  <a:lnTo>
                    <a:pt x="0" y="406400"/>
                  </a:lnTo>
                  <a:lnTo>
                    <a:pt x="0" y="2438400"/>
                  </a:lnTo>
                  <a:lnTo>
                    <a:pt x="7823200" y="2438400"/>
                  </a:lnTo>
                  <a:lnTo>
                    <a:pt x="7870587" y="2435665"/>
                  </a:lnTo>
                  <a:lnTo>
                    <a:pt x="7916371" y="2427664"/>
                  </a:lnTo>
                  <a:lnTo>
                    <a:pt x="7960246" y="2414703"/>
                  </a:lnTo>
                  <a:lnTo>
                    <a:pt x="8001907" y="2397086"/>
                  </a:lnTo>
                  <a:lnTo>
                    <a:pt x="8041048" y="2375118"/>
                  </a:lnTo>
                  <a:lnTo>
                    <a:pt x="8077365" y="2349106"/>
                  </a:lnTo>
                  <a:lnTo>
                    <a:pt x="8110553" y="2319353"/>
                  </a:lnTo>
                  <a:lnTo>
                    <a:pt x="8140306" y="2286165"/>
                  </a:lnTo>
                  <a:lnTo>
                    <a:pt x="8166318" y="2249848"/>
                  </a:lnTo>
                  <a:lnTo>
                    <a:pt x="8188286" y="2210707"/>
                  </a:lnTo>
                  <a:lnTo>
                    <a:pt x="8205903" y="2169046"/>
                  </a:lnTo>
                  <a:lnTo>
                    <a:pt x="8218864" y="2125171"/>
                  </a:lnTo>
                  <a:lnTo>
                    <a:pt x="8226865" y="2079387"/>
                  </a:lnTo>
                  <a:lnTo>
                    <a:pt x="8229600" y="2032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DBDB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962" y="1372362"/>
              <a:ext cx="8229600" cy="2438400"/>
            </a:xfrm>
            <a:custGeom>
              <a:avLst/>
              <a:gdLst/>
              <a:ahLst/>
              <a:cxnLst/>
              <a:rect l="l" t="t" r="r" b="b"/>
              <a:pathLst>
                <a:path w="8229600" h="2438400">
                  <a:moveTo>
                    <a:pt x="406400" y="0"/>
                  </a:moveTo>
                  <a:lnTo>
                    <a:pt x="8229600" y="0"/>
                  </a:lnTo>
                  <a:lnTo>
                    <a:pt x="8229600" y="2032000"/>
                  </a:lnTo>
                  <a:lnTo>
                    <a:pt x="8226865" y="2079387"/>
                  </a:lnTo>
                  <a:lnTo>
                    <a:pt x="8218864" y="2125171"/>
                  </a:lnTo>
                  <a:lnTo>
                    <a:pt x="8205903" y="2169046"/>
                  </a:lnTo>
                  <a:lnTo>
                    <a:pt x="8188286" y="2210707"/>
                  </a:lnTo>
                  <a:lnTo>
                    <a:pt x="8166318" y="2249848"/>
                  </a:lnTo>
                  <a:lnTo>
                    <a:pt x="8140306" y="2286165"/>
                  </a:lnTo>
                  <a:lnTo>
                    <a:pt x="8110553" y="2319353"/>
                  </a:lnTo>
                  <a:lnTo>
                    <a:pt x="8077365" y="2349106"/>
                  </a:lnTo>
                  <a:lnTo>
                    <a:pt x="8041048" y="2375118"/>
                  </a:lnTo>
                  <a:lnTo>
                    <a:pt x="8001907" y="2397086"/>
                  </a:lnTo>
                  <a:lnTo>
                    <a:pt x="7960246" y="2414703"/>
                  </a:lnTo>
                  <a:lnTo>
                    <a:pt x="7916371" y="2427664"/>
                  </a:lnTo>
                  <a:lnTo>
                    <a:pt x="7870587" y="2435665"/>
                  </a:lnTo>
                  <a:lnTo>
                    <a:pt x="7823200" y="2438400"/>
                  </a:lnTo>
                  <a:lnTo>
                    <a:pt x="0" y="2438400"/>
                  </a:lnTo>
                  <a:lnTo>
                    <a:pt x="0" y="406400"/>
                  </a:lnTo>
                  <a:lnTo>
                    <a:pt x="2734" y="359012"/>
                  </a:lnTo>
                  <a:lnTo>
                    <a:pt x="10733" y="313228"/>
                  </a:lnTo>
                  <a:lnTo>
                    <a:pt x="23692" y="269353"/>
                  </a:lnTo>
                  <a:lnTo>
                    <a:pt x="41307" y="227692"/>
                  </a:lnTo>
                  <a:lnTo>
                    <a:pt x="63271" y="188551"/>
                  </a:lnTo>
                  <a:lnTo>
                    <a:pt x="89281" y="152234"/>
                  </a:lnTo>
                  <a:lnTo>
                    <a:pt x="119032" y="119046"/>
                  </a:lnTo>
                  <a:lnTo>
                    <a:pt x="152218" y="89293"/>
                  </a:lnTo>
                  <a:lnTo>
                    <a:pt x="188534" y="63281"/>
                  </a:lnTo>
                  <a:lnTo>
                    <a:pt x="227676" y="41313"/>
                  </a:lnTo>
                  <a:lnTo>
                    <a:pt x="269338" y="23696"/>
                  </a:lnTo>
                  <a:lnTo>
                    <a:pt x="313216" y="10735"/>
                  </a:lnTo>
                  <a:lnTo>
                    <a:pt x="359005" y="2734"/>
                  </a:lnTo>
                  <a:lnTo>
                    <a:pt x="40640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96240" y="3997452"/>
            <a:ext cx="8277225" cy="2333625"/>
            <a:chOff x="396240" y="3997452"/>
            <a:chExt cx="8277225" cy="2333625"/>
          </a:xfrm>
        </p:grpSpPr>
        <p:sp>
          <p:nvSpPr>
            <p:cNvPr id="12" name="object 12"/>
            <p:cNvSpPr/>
            <p:nvPr/>
          </p:nvSpPr>
          <p:spPr>
            <a:xfrm>
              <a:off x="396240" y="3997452"/>
              <a:ext cx="8276844" cy="23332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1292" y="4114800"/>
              <a:ext cx="8205216" cy="21884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962" y="4039362"/>
              <a:ext cx="8153400" cy="2209800"/>
            </a:xfrm>
            <a:custGeom>
              <a:avLst/>
              <a:gdLst/>
              <a:ahLst/>
              <a:cxnLst/>
              <a:rect l="l" t="t" r="r" b="b"/>
              <a:pathLst>
                <a:path w="8153400" h="2209800">
                  <a:moveTo>
                    <a:pt x="8153400" y="0"/>
                  </a:moveTo>
                  <a:lnTo>
                    <a:pt x="368300" y="0"/>
                  </a:lnTo>
                  <a:lnTo>
                    <a:pt x="322101" y="2868"/>
                  </a:lnTo>
                  <a:lnTo>
                    <a:pt x="277616" y="11245"/>
                  </a:lnTo>
                  <a:lnTo>
                    <a:pt x="235187" y="24784"/>
                  </a:lnTo>
                  <a:lnTo>
                    <a:pt x="195161" y="43142"/>
                  </a:lnTo>
                  <a:lnTo>
                    <a:pt x="157883" y="65974"/>
                  </a:lnTo>
                  <a:lnTo>
                    <a:pt x="123698" y="92934"/>
                  </a:lnTo>
                  <a:lnTo>
                    <a:pt x="92951" y="123678"/>
                  </a:lnTo>
                  <a:lnTo>
                    <a:pt x="65987" y="157861"/>
                  </a:lnTo>
                  <a:lnTo>
                    <a:pt x="43152" y="195139"/>
                  </a:lnTo>
                  <a:lnTo>
                    <a:pt x="24791" y="235166"/>
                  </a:lnTo>
                  <a:lnTo>
                    <a:pt x="11248" y="277599"/>
                  </a:lnTo>
                  <a:lnTo>
                    <a:pt x="2869" y="322091"/>
                  </a:lnTo>
                  <a:lnTo>
                    <a:pt x="0" y="368300"/>
                  </a:lnTo>
                  <a:lnTo>
                    <a:pt x="0" y="2209800"/>
                  </a:lnTo>
                  <a:lnTo>
                    <a:pt x="7785100" y="2209800"/>
                  </a:lnTo>
                  <a:lnTo>
                    <a:pt x="7831308" y="2206930"/>
                  </a:lnTo>
                  <a:lnTo>
                    <a:pt x="7875800" y="2198551"/>
                  </a:lnTo>
                  <a:lnTo>
                    <a:pt x="7918233" y="2185008"/>
                  </a:lnTo>
                  <a:lnTo>
                    <a:pt x="7958260" y="2166647"/>
                  </a:lnTo>
                  <a:lnTo>
                    <a:pt x="7995538" y="2143812"/>
                  </a:lnTo>
                  <a:lnTo>
                    <a:pt x="8029721" y="2116848"/>
                  </a:lnTo>
                  <a:lnTo>
                    <a:pt x="8060465" y="2086101"/>
                  </a:lnTo>
                  <a:lnTo>
                    <a:pt x="8087425" y="2051916"/>
                  </a:lnTo>
                  <a:lnTo>
                    <a:pt x="8110257" y="2014638"/>
                  </a:lnTo>
                  <a:lnTo>
                    <a:pt x="8128615" y="1974612"/>
                  </a:lnTo>
                  <a:lnTo>
                    <a:pt x="8142154" y="1932183"/>
                  </a:lnTo>
                  <a:lnTo>
                    <a:pt x="8150531" y="1887698"/>
                  </a:lnTo>
                  <a:lnTo>
                    <a:pt x="8153400" y="1841500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DBDB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962" y="4039362"/>
              <a:ext cx="8153400" cy="2209800"/>
            </a:xfrm>
            <a:custGeom>
              <a:avLst/>
              <a:gdLst/>
              <a:ahLst/>
              <a:cxnLst/>
              <a:rect l="l" t="t" r="r" b="b"/>
              <a:pathLst>
                <a:path w="8153400" h="2209800">
                  <a:moveTo>
                    <a:pt x="368300" y="0"/>
                  </a:moveTo>
                  <a:lnTo>
                    <a:pt x="8153400" y="0"/>
                  </a:lnTo>
                  <a:lnTo>
                    <a:pt x="8153400" y="1841500"/>
                  </a:lnTo>
                  <a:lnTo>
                    <a:pt x="8150531" y="1887698"/>
                  </a:lnTo>
                  <a:lnTo>
                    <a:pt x="8142154" y="1932183"/>
                  </a:lnTo>
                  <a:lnTo>
                    <a:pt x="8128615" y="1974612"/>
                  </a:lnTo>
                  <a:lnTo>
                    <a:pt x="8110257" y="2014638"/>
                  </a:lnTo>
                  <a:lnTo>
                    <a:pt x="8087425" y="2051916"/>
                  </a:lnTo>
                  <a:lnTo>
                    <a:pt x="8060465" y="2086101"/>
                  </a:lnTo>
                  <a:lnTo>
                    <a:pt x="8029721" y="2116848"/>
                  </a:lnTo>
                  <a:lnTo>
                    <a:pt x="7995538" y="2143812"/>
                  </a:lnTo>
                  <a:lnTo>
                    <a:pt x="7958260" y="2166647"/>
                  </a:lnTo>
                  <a:lnTo>
                    <a:pt x="7918233" y="2185008"/>
                  </a:lnTo>
                  <a:lnTo>
                    <a:pt x="7875800" y="2198551"/>
                  </a:lnTo>
                  <a:lnTo>
                    <a:pt x="7831308" y="2206930"/>
                  </a:lnTo>
                  <a:lnTo>
                    <a:pt x="7785100" y="2209800"/>
                  </a:lnTo>
                  <a:lnTo>
                    <a:pt x="0" y="2209800"/>
                  </a:lnTo>
                  <a:lnTo>
                    <a:pt x="0" y="368300"/>
                  </a:lnTo>
                  <a:lnTo>
                    <a:pt x="2869" y="322091"/>
                  </a:lnTo>
                  <a:lnTo>
                    <a:pt x="11248" y="277599"/>
                  </a:lnTo>
                  <a:lnTo>
                    <a:pt x="24791" y="235166"/>
                  </a:lnTo>
                  <a:lnTo>
                    <a:pt x="43152" y="195139"/>
                  </a:lnTo>
                  <a:lnTo>
                    <a:pt x="65987" y="157861"/>
                  </a:lnTo>
                  <a:lnTo>
                    <a:pt x="92951" y="123678"/>
                  </a:lnTo>
                  <a:lnTo>
                    <a:pt x="123698" y="92934"/>
                  </a:lnTo>
                  <a:lnTo>
                    <a:pt x="157883" y="65974"/>
                  </a:lnTo>
                  <a:lnTo>
                    <a:pt x="195161" y="43142"/>
                  </a:lnTo>
                  <a:lnTo>
                    <a:pt x="235187" y="24784"/>
                  </a:lnTo>
                  <a:lnTo>
                    <a:pt x="277616" y="11245"/>
                  </a:lnTo>
                  <a:lnTo>
                    <a:pt x="322101" y="2868"/>
                  </a:lnTo>
                  <a:lnTo>
                    <a:pt x="36830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3839" y="1652981"/>
            <a:ext cx="7847330" cy="4408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marR="762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It is </a:t>
            </a:r>
            <a:r>
              <a:rPr sz="2400" spc="-5" dirty="0">
                <a:latin typeface="Times New Roman"/>
                <a:cs typeface="Times New Roman"/>
              </a:rPr>
              <a:t>important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identify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type of hepatitis </a:t>
            </a:r>
            <a:r>
              <a:rPr sz="2400" dirty="0">
                <a:latin typeface="Times New Roman"/>
                <a:cs typeface="Times New Roman"/>
              </a:rPr>
              <a:t>virus </a:t>
            </a:r>
            <a:r>
              <a:rPr sz="2400" spc="-5" dirty="0">
                <a:latin typeface="Times New Roman"/>
                <a:cs typeface="Times New Roman"/>
              </a:rPr>
              <a:t>causing 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infection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prevent </a:t>
            </a:r>
            <a:r>
              <a:rPr sz="2400" dirty="0">
                <a:latin typeface="Times New Roman"/>
                <a:cs typeface="Times New Roman"/>
              </a:rPr>
              <a:t>its </a:t>
            </a:r>
            <a:r>
              <a:rPr sz="2400" spc="-5" dirty="0">
                <a:latin typeface="Times New Roman"/>
                <a:cs typeface="Times New Roman"/>
              </a:rPr>
              <a:t>spread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choose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proper treatment  </a:t>
            </a:r>
            <a:r>
              <a:rPr sz="2400" dirty="0">
                <a:latin typeface="Times New Roman"/>
                <a:cs typeface="Times New Roman"/>
              </a:rPr>
              <a:t>since it is </a:t>
            </a:r>
            <a:r>
              <a:rPr sz="2400" spc="-5" dirty="0">
                <a:latin typeface="Times New Roman"/>
                <a:cs typeface="Times New Roman"/>
              </a:rPr>
              <a:t>transmitted </a:t>
            </a:r>
            <a:r>
              <a:rPr sz="2400" dirty="0">
                <a:latin typeface="Times New Roman"/>
                <a:cs typeface="Times New Roman"/>
              </a:rPr>
              <a:t>through infected </a:t>
            </a:r>
            <a:r>
              <a:rPr sz="2400" b="1" spc="-5" dirty="0">
                <a:latin typeface="Times New Roman"/>
                <a:cs typeface="Times New Roman"/>
              </a:rPr>
              <a:t>body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fluids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3495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also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1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transmitted </a:t>
            </a:r>
            <a:r>
              <a:rPr sz="2400" dirty="0">
                <a:latin typeface="Times New Roman"/>
                <a:cs typeface="Times New Roman"/>
              </a:rPr>
              <a:t>from a pregnant woman to her </a:t>
            </a:r>
            <a:r>
              <a:rPr sz="2400" spc="-5" dirty="0">
                <a:latin typeface="Times New Roman"/>
                <a:cs typeface="Times New Roman"/>
              </a:rPr>
              <a:t>child  </a:t>
            </a:r>
            <a:r>
              <a:rPr sz="2400" dirty="0">
                <a:latin typeface="Times New Roman"/>
                <a:cs typeface="Times New Roman"/>
              </a:rPr>
              <a:t>at </a:t>
            </a:r>
            <a:r>
              <a:rPr sz="2400" spc="-5" dirty="0">
                <a:latin typeface="Times New Roman"/>
                <a:cs typeface="Times New Roman"/>
              </a:rPr>
              <a:t>or </a:t>
            </a:r>
            <a:r>
              <a:rPr sz="2400" dirty="0">
                <a:latin typeface="Times New Roman"/>
                <a:cs typeface="Times New Roman"/>
              </a:rPr>
              <a:t>near the </a:t>
            </a:r>
            <a:r>
              <a:rPr sz="2400" spc="-5" dirty="0">
                <a:latin typeface="Times New Roman"/>
                <a:cs typeface="Times New Roman"/>
              </a:rPr>
              <a:t>time 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birth.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5" dirty="0">
                <a:latin typeface="Times New Roman"/>
                <a:cs typeface="Times New Roman"/>
              </a:rPr>
              <a:t>There </a:t>
            </a:r>
            <a:r>
              <a:rPr sz="2400" b="1" spc="-20" dirty="0">
                <a:latin typeface="Times New Roman"/>
                <a:cs typeface="Times New Roman"/>
              </a:rPr>
              <a:t>are </a:t>
            </a:r>
            <a:r>
              <a:rPr sz="2400" b="1" dirty="0">
                <a:latin typeface="Times New Roman"/>
                <a:cs typeface="Times New Roman"/>
              </a:rPr>
              <a:t>several </a:t>
            </a:r>
            <a:r>
              <a:rPr sz="2400" b="1" spc="-5" dirty="0">
                <a:latin typeface="Times New Roman"/>
                <a:cs typeface="Times New Roman"/>
              </a:rPr>
              <a:t>different </a:t>
            </a:r>
            <a:r>
              <a:rPr sz="2400" b="1" dirty="0">
                <a:latin typeface="Times New Roman"/>
                <a:cs typeface="Times New Roman"/>
              </a:rPr>
              <a:t>HBV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tests</a:t>
            </a:r>
            <a:endParaRPr sz="24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"/>
              <a:buChar char="•"/>
              <a:tabLst>
                <a:tab pos="195580" algn="l"/>
                <a:tab pos="1452880" algn="l"/>
                <a:tab pos="1811020" algn="l"/>
                <a:tab pos="2849245" algn="l"/>
                <a:tab pos="3987800" algn="l"/>
                <a:tab pos="5261610" algn="l"/>
                <a:tab pos="5521325" algn="l"/>
                <a:tab pos="6118860" algn="l"/>
                <a:tab pos="6816725" algn="l"/>
                <a:tab pos="7178040" algn="l"/>
              </a:tabLst>
            </a:pPr>
            <a:r>
              <a:rPr sz="2400" spc="-5" dirty="0">
                <a:latin typeface="Times New Roman"/>
                <a:cs typeface="Times New Roman"/>
              </a:rPr>
              <a:t>Hepatitis	</a:t>
            </a:r>
            <a:r>
              <a:rPr sz="2400" dirty="0">
                <a:latin typeface="Times New Roman"/>
                <a:cs typeface="Times New Roman"/>
              </a:rPr>
              <a:t>B	surface	</a:t>
            </a:r>
            <a:r>
              <a:rPr sz="2400" spc="-5" dirty="0">
                <a:latin typeface="Times New Roman"/>
                <a:cs typeface="Times New Roman"/>
              </a:rPr>
              <a:t>Antigen	(HBsAg)	</a:t>
            </a:r>
            <a:r>
              <a:rPr sz="2400" dirty="0">
                <a:latin typeface="Times New Roman"/>
                <a:cs typeface="Times New Roman"/>
              </a:rPr>
              <a:t>-	</a:t>
            </a:r>
            <a:r>
              <a:rPr sz="2400" spc="-5" dirty="0">
                <a:latin typeface="Times New Roman"/>
                <a:cs typeface="Times New Roman"/>
              </a:rPr>
              <a:t>this	</a:t>
            </a:r>
            <a:r>
              <a:rPr sz="2400" dirty="0">
                <a:latin typeface="Times New Roman"/>
                <a:cs typeface="Times New Roman"/>
              </a:rPr>
              <a:t>tests	is	</a:t>
            </a:r>
            <a:r>
              <a:rPr sz="2400" spc="-5" dirty="0">
                <a:latin typeface="Times New Roman"/>
                <a:cs typeface="Times New Roman"/>
              </a:rPr>
              <a:t>done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directly for the presence of virus.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`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latin typeface="Times New Roman"/>
                <a:cs typeface="Times New Roman"/>
              </a:rPr>
              <a:t>Hepatitis B core Antibody </a:t>
            </a:r>
            <a:r>
              <a:rPr sz="2400" spc="-5" dirty="0">
                <a:latin typeface="Times New Roman"/>
                <a:cs typeface="Times New Roman"/>
              </a:rPr>
              <a:t>(HBcAb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anti-HBc)</a:t>
            </a:r>
            <a:endParaRPr sz="2400">
              <a:latin typeface="Times New Roman"/>
              <a:cs typeface="Times New Roman"/>
            </a:endParaRPr>
          </a:p>
          <a:p>
            <a:pPr marL="120014" indent="-107950">
              <a:lnSpc>
                <a:spcPct val="100000"/>
              </a:lnSpc>
              <a:buFont typeface="Arial"/>
              <a:buChar char="•"/>
              <a:tabLst>
                <a:tab pos="120650" algn="l"/>
              </a:tabLst>
            </a:pPr>
            <a:r>
              <a:rPr sz="2400" dirty="0">
                <a:latin typeface="Times New Roman"/>
                <a:cs typeface="Times New Roman"/>
              </a:rPr>
              <a:t>Hepatitis B </a:t>
            </a:r>
            <a:r>
              <a:rPr sz="2400" spc="-5" dirty="0">
                <a:latin typeface="Times New Roman"/>
                <a:cs typeface="Times New Roman"/>
              </a:rPr>
              <a:t>surface </a:t>
            </a:r>
            <a:r>
              <a:rPr sz="2400" dirty="0">
                <a:latin typeface="Times New Roman"/>
                <a:cs typeface="Times New Roman"/>
              </a:rPr>
              <a:t>Antibody </a:t>
            </a:r>
            <a:r>
              <a:rPr sz="2400" spc="-5" dirty="0">
                <a:latin typeface="Times New Roman"/>
                <a:cs typeface="Times New Roman"/>
              </a:rPr>
              <a:t>(HBsAb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anti-HBs)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5755" y="1528572"/>
            <a:ext cx="7181215" cy="4942840"/>
            <a:chOff x="1095755" y="1528572"/>
            <a:chExt cx="7181215" cy="4942840"/>
          </a:xfrm>
        </p:grpSpPr>
        <p:sp>
          <p:nvSpPr>
            <p:cNvPr id="3" name="object 3"/>
            <p:cNvSpPr/>
            <p:nvPr/>
          </p:nvSpPr>
          <p:spPr>
            <a:xfrm>
              <a:off x="1095755" y="1572768"/>
              <a:ext cx="7181088" cy="4803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86583" y="1528572"/>
              <a:ext cx="4951476" cy="49423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2999" y="1600200"/>
              <a:ext cx="7086600" cy="47091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43000" y="1600200"/>
            <a:ext cx="7086600" cy="4709160"/>
          </a:xfrm>
          <a:prstGeom prst="rect">
            <a:avLst/>
          </a:prstGeom>
          <a:ln w="9144">
            <a:solidFill>
              <a:srgbClr val="0D0D0D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574800" indent="-111760">
              <a:lnSpc>
                <a:spcPct val="100000"/>
              </a:lnSpc>
              <a:spcBef>
                <a:spcPts val="270"/>
              </a:spcBef>
              <a:buSzPct val="96000"/>
              <a:buFont typeface="Arial"/>
              <a:buChar char="•"/>
              <a:tabLst>
                <a:tab pos="1575435" algn="l"/>
              </a:tabLst>
            </a:pP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WBC</a:t>
            </a:r>
            <a:r>
              <a:rPr sz="25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count</a:t>
            </a:r>
            <a:endParaRPr sz="2500">
              <a:latin typeface="Times New Roman"/>
              <a:cs typeface="Times New Roman"/>
            </a:endParaRPr>
          </a:p>
          <a:p>
            <a:pPr marL="1621790" marR="3209290" indent="-158750">
              <a:lnSpc>
                <a:spcPct val="100000"/>
              </a:lnSpc>
              <a:spcBef>
                <a:spcPts val="5"/>
              </a:spcBef>
              <a:buSzPct val="96000"/>
              <a:buFont typeface="Arial"/>
              <a:buChar char="•"/>
              <a:tabLst>
                <a:tab pos="1575435" algn="l"/>
              </a:tabLst>
            </a:pPr>
            <a:r>
              <a:rPr sz="25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Differential  </a:t>
            </a: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Leukocyte</a:t>
            </a:r>
            <a:r>
              <a:rPr sz="25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count</a:t>
            </a:r>
            <a:endParaRPr sz="2500">
              <a:latin typeface="Times New Roman"/>
              <a:cs typeface="Times New Roman"/>
            </a:endParaRPr>
          </a:p>
          <a:p>
            <a:pPr marL="1574800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575435" algn="l"/>
              </a:tabLst>
            </a:pP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RBC</a:t>
            </a:r>
            <a:r>
              <a:rPr sz="25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count</a:t>
            </a:r>
            <a:endParaRPr sz="2500">
              <a:latin typeface="Times New Roman"/>
              <a:cs typeface="Times New Roman"/>
            </a:endParaRPr>
          </a:p>
          <a:p>
            <a:pPr marL="1574800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575435" algn="l"/>
              </a:tabLst>
            </a:pP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Hemoglobin</a:t>
            </a:r>
            <a:endParaRPr sz="2500">
              <a:latin typeface="Times New Roman"/>
              <a:cs typeface="Times New Roman"/>
            </a:endParaRPr>
          </a:p>
          <a:p>
            <a:pPr marL="1574800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575435" algn="l"/>
              </a:tabLst>
            </a:pP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Hematocrit</a:t>
            </a:r>
            <a:endParaRPr sz="2500">
              <a:latin typeface="Times New Roman"/>
              <a:cs typeface="Times New Roman"/>
            </a:endParaRPr>
          </a:p>
          <a:p>
            <a:pPr marL="1574800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575435" algn="l"/>
              </a:tabLst>
            </a:pPr>
            <a:r>
              <a:rPr sz="25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Erythrocytes</a:t>
            </a:r>
            <a:r>
              <a:rPr sz="250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indices</a:t>
            </a:r>
            <a:endParaRPr sz="2500">
              <a:latin typeface="Times New Roman"/>
              <a:cs typeface="Times New Roman"/>
            </a:endParaRPr>
          </a:p>
          <a:p>
            <a:pPr marL="1574800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575435" algn="l"/>
              </a:tabLst>
            </a:pP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Platelet</a:t>
            </a:r>
            <a:r>
              <a:rPr sz="2500" b="1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Count</a:t>
            </a:r>
            <a:endParaRPr sz="2500">
              <a:latin typeface="Times New Roman"/>
              <a:cs typeface="Times New Roman"/>
            </a:endParaRPr>
          </a:p>
          <a:p>
            <a:pPr marL="1574800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575435" algn="l"/>
              </a:tabLst>
            </a:pP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Bleeding</a:t>
            </a:r>
            <a:r>
              <a:rPr sz="25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endParaRPr sz="2500">
              <a:latin typeface="Times New Roman"/>
              <a:cs typeface="Times New Roman"/>
            </a:endParaRPr>
          </a:p>
          <a:p>
            <a:pPr marL="1574800" indent="-111760">
              <a:lnSpc>
                <a:spcPct val="100000"/>
              </a:lnSpc>
              <a:spcBef>
                <a:spcPts val="5"/>
              </a:spcBef>
              <a:buSzPct val="96000"/>
              <a:buFont typeface="Arial"/>
              <a:buChar char="•"/>
              <a:tabLst>
                <a:tab pos="1575435" algn="l"/>
              </a:tabLst>
            </a:pP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Capillary Fragility </a:t>
            </a:r>
            <a:r>
              <a:rPr sz="25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Test</a:t>
            </a:r>
            <a:endParaRPr sz="2500">
              <a:latin typeface="Times New Roman"/>
              <a:cs typeface="Times New Roman"/>
            </a:endParaRPr>
          </a:p>
          <a:p>
            <a:pPr marL="1574800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575435" algn="l"/>
              </a:tabLst>
            </a:pP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Clotting</a:t>
            </a:r>
            <a:r>
              <a:rPr sz="25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Time</a:t>
            </a:r>
            <a:endParaRPr sz="2500">
              <a:latin typeface="Times New Roman"/>
              <a:cs typeface="Times New Roman"/>
            </a:endParaRPr>
          </a:p>
          <a:p>
            <a:pPr marL="1574800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575435" algn="l"/>
              </a:tabLst>
            </a:pPr>
            <a:r>
              <a:rPr sz="25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Erythrocyte </a:t>
            </a: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Sedimentation</a:t>
            </a:r>
            <a:r>
              <a:rPr sz="2500" b="1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Rate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30744" y="368744"/>
            <a:ext cx="6579234" cy="1169035"/>
            <a:chOff x="1130744" y="368744"/>
            <a:chExt cx="6579234" cy="1169035"/>
          </a:xfrm>
        </p:grpSpPr>
        <p:sp>
          <p:nvSpPr>
            <p:cNvPr id="8" name="object 8"/>
            <p:cNvSpPr/>
            <p:nvPr/>
          </p:nvSpPr>
          <p:spPr>
            <a:xfrm>
              <a:off x="1143762" y="381761"/>
              <a:ext cx="6553200" cy="1143000"/>
            </a:xfrm>
            <a:custGeom>
              <a:avLst/>
              <a:gdLst/>
              <a:ahLst/>
              <a:cxnLst/>
              <a:rect l="l" t="t" r="r" b="b"/>
              <a:pathLst>
                <a:path w="6553200" h="1143000">
                  <a:moveTo>
                    <a:pt x="5498972" y="0"/>
                  </a:moveTo>
                  <a:lnTo>
                    <a:pt x="1054227" y="0"/>
                  </a:lnTo>
                  <a:lnTo>
                    <a:pt x="992289" y="970"/>
                  </a:lnTo>
                  <a:lnTo>
                    <a:pt x="931293" y="3845"/>
                  </a:lnTo>
                  <a:lnTo>
                    <a:pt x="871338" y="8571"/>
                  </a:lnTo>
                  <a:lnTo>
                    <a:pt x="812523" y="15095"/>
                  </a:lnTo>
                  <a:lnTo>
                    <a:pt x="754945" y="23363"/>
                  </a:lnTo>
                  <a:lnTo>
                    <a:pt x="698705" y="33321"/>
                  </a:lnTo>
                  <a:lnTo>
                    <a:pt x="643901" y="44916"/>
                  </a:lnTo>
                  <a:lnTo>
                    <a:pt x="590633" y="58094"/>
                  </a:lnTo>
                  <a:lnTo>
                    <a:pt x="538998" y="72801"/>
                  </a:lnTo>
                  <a:lnTo>
                    <a:pt x="489097" y="88984"/>
                  </a:lnTo>
                  <a:lnTo>
                    <a:pt x="441027" y="106589"/>
                  </a:lnTo>
                  <a:lnTo>
                    <a:pt x="394889" y="125563"/>
                  </a:lnTo>
                  <a:lnTo>
                    <a:pt x="350780" y="145851"/>
                  </a:lnTo>
                  <a:lnTo>
                    <a:pt x="308800" y="167401"/>
                  </a:lnTo>
                  <a:lnTo>
                    <a:pt x="269048" y="190159"/>
                  </a:lnTo>
                  <a:lnTo>
                    <a:pt x="231622" y="214070"/>
                  </a:lnTo>
                  <a:lnTo>
                    <a:pt x="196622" y="239082"/>
                  </a:lnTo>
                  <a:lnTo>
                    <a:pt x="164146" y="265141"/>
                  </a:lnTo>
                  <a:lnTo>
                    <a:pt x="134294" y="292193"/>
                  </a:lnTo>
                  <a:lnTo>
                    <a:pt x="107164" y="320184"/>
                  </a:lnTo>
                  <a:lnTo>
                    <a:pt x="61467" y="378770"/>
                  </a:lnTo>
                  <a:lnTo>
                    <a:pt x="27846" y="440471"/>
                  </a:lnTo>
                  <a:lnTo>
                    <a:pt x="7093" y="504857"/>
                  </a:lnTo>
                  <a:lnTo>
                    <a:pt x="0" y="571500"/>
                  </a:lnTo>
                  <a:lnTo>
                    <a:pt x="1789" y="605076"/>
                  </a:lnTo>
                  <a:lnTo>
                    <a:pt x="15811" y="670644"/>
                  </a:lnTo>
                  <a:lnTo>
                    <a:pt x="43097" y="733741"/>
                  </a:lnTo>
                  <a:lnTo>
                    <a:pt x="82855" y="793938"/>
                  </a:lnTo>
                  <a:lnTo>
                    <a:pt x="134294" y="850806"/>
                  </a:lnTo>
                  <a:lnTo>
                    <a:pt x="164146" y="877858"/>
                  </a:lnTo>
                  <a:lnTo>
                    <a:pt x="196622" y="903917"/>
                  </a:lnTo>
                  <a:lnTo>
                    <a:pt x="231622" y="928929"/>
                  </a:lnTo>
                  <a:lnTo>
                    <a:pt x="269048" y="952840"/>
                  </a:lnTo>
                  <a:lnTo>
                    <a:pt x="308800" y="975598"/>
                  </a:lnTo>
                  <a:lnTo>
                    <a:pt x="350780" y="997148"/>
                  </a:lnTo>
                  <a:lnTo>
                    <a:pt x="394889" y="1017436"/>
                  </a:lnTo>
                  <a:lnTo>
                    <a:pt x="441027" y="1036410"/>
                  </a:lnTo>
                  <a:lnTo>
                    <a:pt x="489097" y="1054015"/>
                  </a:lnTo>
                  <a:lnTo>
                    <a:pt x="538998" y="1070198"/>
                  </a:lnTo>
                  <a:lnTo>
                    <a:pt x="590633" y="1084905"/>
                  </a:lnTo>
                  <a:lnTo>
                    <a:pt x="643901" y="1098083"/>
                  </a:lnTo>
                  <a:lnTo>
                    <a:pt x="698705" y="1109678"/>
                  </a:lnTo>
                  <a:lnTo>
                    <a:pt x="754945" y="1119636"/>
                  </a:lnTo>
                  <a:lnTo>
                    <a:pt x="812523" y="1127904"/>
                  </a:lnTo>
                  <a:lnTo>
                    <a:pt x="871338" y="1134428"/>
                  </a:lnTo>
                  <a:lnTo>
                    <a:pt x="931293" y="1139154"/>
                  </a:lnTo>
                  <a:lnTo>
                    <a:pt x="992289" y="1142029"/>
                  </a:lnTo>
                  <a:lnTo>
                    <a:pt x="1054227" y="1143000"/>
                  </a:lnTo>
                  <a:lnTo>
                    <a:pt x="5498972" y="1143000"/>
                  </a:lnTo>
                  <a:lnTo>
                    <a:pt x="5560910" y="1142029"/>
                  </a:lnTo>
                  <a:lnTo>
                    <a:pt x="5621906" y="1139154"/>
                  </a:lnTo>
                  <a:lnTo>
                    <a:pt x="5681861" y="1134428"/>
                  </a:lnTo>
                  <a:lnTo>
                    <a:pt x="5740676" y="1127904"/>
                  </a:lnTo>
                  <a:lnTo>
                    <a:pt x="5798254" y="1119636"/>
                  </a:lnTo>
                  <a:lnTo>
                    <a:pt x="5854494" y="1109678"/>
                  </a:lnTo>
                  <a:lnTo>
                    <a:pt x="5909298" y="1098083"/>
                  </a:lnTo>
                  <a:lnTo>
                    <a:pt x="5962566" y="1084905"/>
                  </a:lnTo>
                  <a:lnTo>
                    <a:pt x="6014201" y="1070198"/>
                  </a:lnTo>
                  <a:lnTo>
                    <a:pt x="6064102" y="1054015"/>
                  </a:lnTo>
                  <a:lnTo>
                    <a:pt x="6112172" y="1036410"/>
                  </a:lnTo>
                  <a:lnTo>
                    <a:pt x="6158310" y="1017436"/>
                  </a:lnTo>
                  <a:lnTo>
                    <a:pt x="6202419" y="997148"/>
                  </a:lnTo>
                  <a:lnTo>
                    <a:pt x="6244399" y="975598"/>
                  </a:lnTo>
                  <a:lnTo>
                    <a:pt x="6284151" y="952840"/>
                  </a:lnTo>
                  <a:lnTo>
                    <a:pt x="6321577" y="928929"/>
                  </a:lnTo>
                  <a:lnTo>
                    <a:pt x="6356577" y="903917"/>
                  </a:lnTo>
                  <a:lnTo>
                    <a:pt x="6389053" y="877858"/>
                  </a:lnTo>
                  <a:lnTo>
                    <a:pt x="6418905" y="850806"/>
                  </a:lnTo>
                  <a:lnTo>
                    <a:pt x="6446035" y="822815"/>
                  </a:lnTo>
                  <a:lnTo>
                    <a:pt x="6491732" y="764229"/>
                  </a:lnTo>
                  <a:lnTo>
                    <a:pt x="6525353" y="702528"/>
                  </a:lnTo>
                  <a:lnTo>
                    <a:pt x="6546106" y="638142"/>
                  </a:lnTo>
                  <a:lnTo>
                    <a:pt x="6553200" y="571500"/>
                  </a:lnTo>
                  <a:lnTo>
                    <a:pt x="6551410" y="537923"/>
                  </a:lnTo>
                  <a:lnTo>
                    <a:pt x="6537388" y="472355"/>
                  </a:lnTo>
                  <a:lnTo>
                    <a:pt x="6510102" y="409258"/>
                  </a:lnTo>
                  <a:lnTo>
                    <a:pt x="6470344" y="349061"/>
                  </a:lnTo>
                  <a:lnTo>
                    <a:pt x="6418905" y="292193"/>
                  </a:lnTo>
                  <a:lnTo>
                    <a:pt x="6389053" y="265141"/>
                  </a:lnTo>
                  <a:lnTo>
                    <a:pt x="6356577" y="239082"/>
                  </a:lnTo>
                  <a:lnTo>
                    <a:pt x="6321577" y="214070"/>
                  </a:lnTo>
                  <a:lnTo>
                    <a:pt x="6284151" y="190159"/>
                  </a:lnTo>
                  <a:lnTo>
                    <a:pt x="6244399" y="167401"/>
                  </a:lnTo>
                  <a:lnTo>
                    <a:pt x="6202419" y="145851"/>
                  </a:lnTo>
                  <a:lnTo>
                    <a:pt x="6158310" y="125563"/>
                  </a:lnTo>
                  <a:lnTo>
                    <a:pt x="6112172" y="106589"/>
                  </a:lnTo>
                  <a:lnTo>
                    <a:pt x="6064102" y="88984"/>
                  </a:lnTo>
                  <a:lnTo>
                    <a:pt x="6014201" y="72801"/>
                  </a:lnTo>
                  <a:lnTo>
                    <a:pt x="5962566" y="58094"/>
                  </a:lnTo>
                  <a:lnTo>
                    <a:pt x="5909298" y="44916"/>
                  </a:lnTo>
                  <a:lnTo>
                    <a:pt x="5854494" y="33321"/>
                  </a:lnTo>
                  <a:lnTo>
                    <a:pt x="5798254" y="23363"/>
                  </a:lnTo>
                  <a:lnTo>
                    <a:pt x="5740676" y="15095"/>
                  </a:lnTo>
                  <a:lnTo>
                    <a:pt x="5681861" y="8571"/>
                  </a:lnTo>
                  <a:lnTo>
                    <a:pt x="5621906" y="3845"/>
                  </a:lnTo>
                  <a:lnTo>
                    <a:pt x="5560910" y="970"/>
                  </a:lnTo>
                  <a:lnTo>
                    <a:pt x="549897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3762" y="381761"/>
              <a:ext cx="6553200" cy="1143000"/>
            </a:xfrm>
            <a:custGeom>
              <a:avLst/>
              <a:gdLst/>
              <a:ahLst/>
              <a:cxnLst/>
              <a:rect l="l" t="t" r="r" b="b"/>
              <a:pathLst>
                <a:path w="6553200" h="1143000">
                  <a:moveTo>
                    <a:pt x="1054227" y="0"/>
                  </a:moveTo>
                  <a:lnTo>
                    <a:pt x="5498972" y="0"/>
                  </a:lnTo>
                  <a:lnTo>
                    <a:pt x="5560910" y="970"/>
                  </a:lnTo>
                  <a:lnTo>
                    <a:pt x="5621906" y="3845"/>
                  </a:lnTo>
                  <a:lnTo>
                    <a:pt x="5681861" y="8571"/>
                  </a:lnTo>
                  <a:lnTo>
                    <a:pt x="5740676" y="15095"/>
                  </a:lnTo>
                  <a:lnTo>
                    <a:pt x="5798254" y="23363"/>
                  </a:lnTo>
                  <a:lnTo>
                    <a:pt x="5854494" y="33321"/>
                  </a:lnTo>
                  <a:lnTo>
                    <a:pt x="5909298" y="44916"/>
                  </a:lnTo>
                  <a:lnTo>
                    <a:pt x="5962566" y="58094"/>
                  </a:lnTo>
                  <a:lnTo>
                    <a:pt x="6014201" y="72801"/>
                  </a:lnTo>
                  <a:lnTo>
                    <a:pt x="6064102" y="88984"/>
                  </a:lnTo>
                  <a:lnTo>
                    <a:pt x="6112172" y="106589"/>
                  </a:lnTo>
                  <a:lnTo>
                    <a:pt x="6158310" y="125563"/>
                  </a:lnTo>
                  <a:lnTo>
                    <a:pt x="6202419" y="145851"/>
                  </a:lnTo>
                  <a:lnTo>
                    <a:pt x="6244399" y="167401"/>
                  </a:lnTo>
                  <a:lnTo>
                    <a:pt x="6284151" y="190159"/>
                  </a:lnTo>
                  <a:lnTo>
                    <a:pt x="6321577" y="214070"/>
                  </a:lnTo>
                  <a:lnTo>
                    <a:pt x="6356577" y="239082"/>
                  </a:lnTo>
                  <a:lnTo>
                    <a:pt x="6389053" y="265141"/>
                  </a:lnTo>
                  <a:lnTo>
                    <a:pt x="6418905" y="292193"/>
                  </a:lnTo>
                  <a:lnTo>
                    <a:pt x="6446035" y="320184"/>
                  </a:lnTo>
                  <a:lnTo>
                    <a:pt x="6491732" y="378770"/>
                  </a:lnTo>
                  <a:lnTo>
                    <a:pt x="6525353" y="440471"/>
                  </a:lnTo>
                  <a:lnTo>
                    <a:pt x="6546106" y="504857"/>
                  </a:lnTo>
                  <a:lnTo>
                    <a:pt x="6553200" y="571500"/>
                  </a:lnTo>
                  <a:lnTo>
                    <a:pt x="6551410" y="605076"/>
                  </a:lnTo>
                  <a:lnTo>
                    <a:pt x="6537388" y="670644"/>
                  </a:lnTo>
                  <a:lnTo>
                    <a:pt x="6510102" y="733741"/>
                  </a:lnTo>
                  <a:lnTo>
                    <a:pt x="6470344" y="793938"/>
                  </a:lnTo>
                  <a:lnTo>
                    <a:pt x="6418905" y="850806"/>
                  </a:lnTo>
                  <a:lnTo>
                    <a:pt x="6389053" y="877858"/>
                  </a:lnTo>
                  <a:lnTo>
                    <a:pt x="6356577" y="903917"/>
                  </a:lnTo>
                  <a:lnTo>
                    <a:pt x="6321577" y="928929"/>
                  </a:lnTo>
                  <a:lnTo>
                    <a:pt x="6284151" y="952840"/>
                  </a:lnTo>
                  <a:lnTo>
                    <a:pt x="6244399" y="975598"/>
                  </a:lnTo>
                  <a:lnTo>
                    <a:pt x="6202419" y="997148"/>
                  </a:lnTo>
                  <a:lnTo>
                    <a:pt x="6158310" y="1017436"/>
                  </a:lnTo>
                  <a:lnTo>
                    <a:pt x="6112172" y="1036410"/>
                  </a:lnTo>
                  <a:lnTo>
                    <a:pt x="6064102" y="1054015"/>
                  </a:lnTo>
                  <a:lnTo>
                    <a:pt x="6014201" y="1070198"/>
                  </a:lnTo>
                  <a:lnTo>
                    <a:pt x="5962566" y="1084905"/>
                  </a:lnTo>
                  <a:lnTo>
                    <a:pt x="5909298" y="1098083"/>
                  </a:lnTo>
                  <a:lnTo>
                    <a:pt x="5854494" y="1109678"/>
                  </a:lnTo>
                  <a:lnTo>
                    <a:pt x="5798254" y="1119636"/>
                  </a:lnTo>
                  <a:lnTo>
                    <a:pt x="5740676" y="1127904"/>
                  </a:lnTo>
                  <a:lnTo>
                    <a:pt x="5681861" y="1134428"/>
                  </a:lnTo>
                  <a:lnTo>
                    <a:pt x="5621906" y="1139154"/>
                  </a:lnTo>
                  <a:lnTo>
                    <a:pt x="5560910" y="1142029"/>
                  </a:lnTo>
                  <a:lnTo>
                    <a:pt x="5498972" y="1143000"/>
                  </a:lnTo>
                  <a:lnTo>
                    <a:pt x="1054227" y="1143000"/>
                  </a:lnTo>
                  <a:lnTo>
                    <a:pt x="992289" y="1142029"/>
                  </a:lnTo>
                  <a:lnTo>
                    <a:pt x="931293" y="1139154"/>
                  </a:lnTo>
                  <a:lnTo>
                    <a:pt x="871338" y="1134428"/>
                  </a:lnTo>
                  <a:lnTo>
                    <a:pt x="812523" y="1127904"/>
                  </a:lnTo>
                  <a:lnTo>
                    <a:pt x="754945" y="1119636"/>
                  </a:lnTo>
                  <a:lnTo>
                    <a:pt x="698705" y="1109678"/>
                  </a:lnTo>
                  <a:lnTo>
                    <a:pt x="643901" y="1098083"/>
                  </a:lnTo>
                  <a:lnTo>
                    <a:pt x="590633" y="1084905"/>
                  </a:lnTo>
                  <a:lnTo>
                    <a:pt x="538998" y="1070198"/>
                  </a:lnTo>
                  <a:lnTo>
                    <a:pt x="489097" y="1054015"/>
                  </a:lnTo>
                  <a:lnTo>
                    <a:pt x="441027" y="1036410"/>
                  </a:lnTo>
                  <a:lnTo>
                    <a:pt x="394889" y="1017436"/>
                  </a:lnTo>
                  <a:lnTo>
                    <a:pt x="350780" y="997148"/>
                  </a:lnTo>
                  <a:lnTo>
                    <a:pt x="308800" y="975598"/>
                  </a:lnTo>
                  <a:lnTo>
                    <a:pt x="269048" y="952840"/>
                  </a:lnTo>
                  <a:lnTo>
                    <a:pt x="231622" y="928929"/>
                  </a:lnTo>
                  <a:lnTo>
                    <a:pt x="196622" y="903917"/>
                  </a:lnTo>
                  <a:lnTo>
                    <a:pt x="164146" y="877858"/>
                  </a:lnTo>
                  <a:lnTo>
                    <a:pt x="134294" y="850806"/>
                  </a:lnTo>
                  <a:lnTo>
                    <a:pt x="107164" y="822815"/>
                  </a:lnTo>
                  <a:lnTo>
                    <a:pt x="61467" y="764229"/>
                  </a:lnTo>
                  <a:lnTo>
                    <a:pt x="27846" y="702528"/>
                  </a:lnTo>
                  <a:lnTo>
                    <a:pt x="7093" y="638142"/>
                  </a:lnTo>
                  <a:lnTo>
                    <a:pt x="0" y="571500"/>
                  </a:lnTo>
                  <a:lnTo>
                    <a:pt x="1789" y="537923"/>
                  </a:lnTo>
                  <a:lnTo>
                    <a:pt x="15811" y="472355"/>
                  </a:lnTo>
                  <a:lnTo>
                    <a:pt x="43097" y="409258"/>
                  </a:lnTo>
                  <a:lnTo>
                    <a:pt x="82855" y="349061"/>
                  </a:lnTo>
                  <a:lnTo>
                    <a:pt x="134294" y="292193"/>
                  </a:lnTo>
                  <a:lnTo>
                    <a:pt x="164146" y="265141"/>
                  </a:lnTo>
                  <a:lnTo>
                    <a:pt x="196622" y="239082"/>
                  </a:lnTo>
                  <a:lnTo>
                    <a:pt x="231622" y="214070"/>
                  </a:lnTo>
                  <a:lnTo>
                    <a:pt x="269048" y="190159"/>
                  </a:lnTo>
                  <a:lnTo>
                    <a:pt x="308800" y="167401"/>
                  </a:lnTo>
                  <a:lnTo>
                    <a:pt x="350780" y="145851"/>
                  </a:lnTo>
                  <a:lnTo>
                    <a:pt x="394889" y="125563"/>
                  </a:lnTo>
                  <a:lnTo>
                    <a:pt x="441027" y="106589"/>
                  </a:lnTo>
                  <a:lnTo>
                    <a:pt x="489097" y="88984"/>
                  </a:lnTo>
                  <a:lnTo>
                    <a:pt x="538998" y="72801"/>
                  </a:lnTo>
                  <a:lnTo>
                    <a:pt x="590633" y="58094"/>
                  </a:lnTo>
                  <a:lnTo>
                    <a:pt x="643901" y="44916"/>
                  </a:lnTo>
                  <a:lnTo>
                    <a:pt x="698705" y="33321"/>
                  </a:lnTo>
                  <a:lnTo>
                    <a:pt x="754945" y="23363"/>
                  </a:lnTo>
                  <a:lnTo>
                    <a:pt x="812523" y="15095"/>
                  </a:lnTo>
                  <a:lnTo>
                    <a:pt x="871338" y="8571"/>
                  </a:lnTo>
                  <a:lnTo>
                    <a:pt x="931293" y="3845"/>
                  </a:lnTo>
                  <a:lnTo>
                    <a:pt x="992289" y="970"/>
                  </a:lnTo>
                  <a:lnTo>
                    <a:pt x="1054227" y="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-152400" y="228600"/>
            <a:ext cx="8306254" cy="1277785"/>
          </a:xfrm>
          <a:prstGeom prst="rect">
            <a:avLst/>
          </a:prstGeom>
        </p:spPr>
        <p:txBody>
          <a:bodyPr vert="horz" wrap="square" lIns="0" tIns="351027" rIns="0" bIns="0" rtlCol="0">
            <a:spAutoFit/>
          </a:bodyPr>
          <a:lstStyle/>
          <a:p>
            <a:pPr marL="2037080" marR="5080" indent="-931544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omic Sans MS"/>
                <a:cs typeface="Comic Sans MS"/>
              </a:rPr>
              <a:t>TYPES </a:t>
            </a:r>
            <a:r>
              <a:rPr sz="3000" spc="-5" dirty="0">
                <a:latin typeface="Comic Sans MS"/>
                <a:cs typeface="Comic Sans MS"/>
              </a:rPr>
              <a:t>OF HEMATOLOGICAL  INVESTIGATIONS</a:t>
            </a:r>
            <a:endParaRPr sz="3000" dirty="0">
              <a:latin typeface="Comic Sans MS"/>
              <a:cs typeface="Comic Sans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15128" y="1703832"/>
            <a:ext cx="723900" cy="3039110"/>
            <a:chOff x="5215128" y="1703832"/>
            <a:chExt cx="723900" cy="3039110"/>
          </a:xfrm>
        </p:grpSpPr>
        <p:sp>
          <p:nvSpPr>
            <p:cNvPr id="12" name="object 12"/>
            <p:cNvSpPr/>
            <p:nvPr/>
          </p:nvSpPr>
          <p:spPr>
            <a:xfrm>
              <a:off x="5215128" y="1703832"/>
              <a:ext cx="723900" cy="30388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57800" y="1752600"/>
              <a:ext cx="609600" cy="2895600"/>
            </a:xfrm>
            <a:custGeom>
              <a:avLst/>
              <a:gdLst/>
              <a:ahLst/>
              <a:cxnLst/>
              <a:rect l="l" t="t" r="r" b="b"/>
              <a:pathLst>
                <a:path w="609600" h="2895600">
                  <a:moveTo>
                    <a:pt x="0" y="0"/>
                  </a:moveTo>
                  <a:lnTo>
                    <a:pt x="69868" y="1341"/>
                  </a:lnTo>
                  <a:lnTo>
                    <a:pt x="134016" y="5161"/>
                  </a:lnTo>
                  <a:lnTo>
                    <a:pt x="190611" y="11156"/>
                  </a:lnTo>
                  <a:lnTo>
                    <a:pt x="237819" y="19022"/>
                  </a:lnTo>
                  <a:lnTo>
                    <a:pt x="296746" y="39148"/>
                  </a:lnTo>
                  <a:lnTo>
                    <a:pt x="304800" y="50800"/>
                  </a:lnTo>
                  <a:lnTo>
                    <a:pt x="304800" y="1397000"/>
                  </a:lnTo>
                  <a:lnTo>
                    <a:pt x="312853" y="1408651"/>
                  </a:lnTo>
                  <a:lnTo>
                    <a:pt x="371780" y="1428777"/>
                  </a:lnTo>
                  <a:lnTo>
                    <a:pt x="418988" y="1436643"/>
                  </a:lnTo>
                  <a:lnTo>
                    <a:pt x="475583" y="1442638"/>
                  </a:lnTo>
                  <a:lnTo>
                    <a:pt x="539731" y="1446458"/>
                  </a:lnTo>
                  <a:lnTo>
                    <a:pt x="609600" y="1447800"/>
                  </a:lnTo>
                  <a:lnTo>
                    <a:pt x="539731" y="1449141"/>
                  </a:lnTo>
                  <a:lnTo>
                    <a:pt x="475583" y="1452961"/>
                  </a:lnTo>
                  <a:lnTo>
                    <a:pt x="418988" y="1458956"/>
                  </a:lnTo>
                  <a:lnTo>
                    <a:pt x="371780" y="1466822"/>
                  </a:lnTo>
                  <a:lnTo>
                    <a:pt x="312853" y="1486948"/>
                  </a:lnTo>
                  <a:lnTo>
                    <a:pt x="304800" y="1498600"/>
                  </a:lnTo>
                  <a:lnTo>
                    <a:pt x="304800" y="2844800"/>
                  </a:lnTo>
                  <a:lnTo>
                    <a:pt x="296746" y="2856451"/>
                  </a:lnTo>
                  <a:lnTo>
                    <a:pt x="237819" y="2876577"/>
                  </a:lnTo>
                  <a:lnTo>
                    <a:pt x="190611" y="2884443"/>
                  </a:lnTo>
                  <a:lnTo>
                    <a:pt x="134016" y="2890438"/>
                  </a:lnTo>
                  <a:lnTo>
                    <a:pt x="69868" y="2894258"/>
                  </a:lnTo>
                  <a:lnTo>
                    <a:pt x="0" y="2895600"/>
                  </a:lnTo>
                </a:path>
              </a:pathLst>
            </a:custGeom>
            <a:ln w="5791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944361" y="2820161"/>
            <a:ext cx="1905000" cy="794448"/>
          </a:xfrm>
          <a:prstGeom prst="rect">
            <a:avLst/>
          </a:prstGeom>
          <a:solidFill>
            <a:srgbClr val="FFFFFF"/>
          </a:solidFill>
          <a:ln w="25907">
            <a:solidFill>
              <a:srgbClr val="C0504D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139700" marR="130810" indent="177800">
              <a:lnSpc>
                <a:spcPct val="100000"/>
              </a:lnSpc>
              <a:spcBef>
                <a:spcPts val="195"/>
              </a:spcBef>
            </a:pPr>
            <a:r>
              <a:rPr sz="2500" b="1" spc="-15" dirty="0">
                <a:solidFill>
                  <a:srgbClr val="FF0000"/>
                </a:solidFill>
                <a:latin typeface="Carlito"/>
                <a:cs typeface="Carlito"/>
              </a:rPr>
              <a:t>Complete  </a:t>
            </a:r>
            <a:r>
              <a:rPr sz="2500" b="1" spc="-5" dirty="0">
                <a:solidFill>
                  <a:srgbClr val="FF0000"/>
                </a:solidFill>
                <a:latin typeface="Carlito"/>
                <a:cs typeface="Carlito"/>
              </a:rPr>
              <a:t>Blood</a:t>
            </a:r>
            <a:r>
              <a:rPr sz="2500" b="1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Carlito"/>
                <a:cs typeface="Carlito"/>
              </a:rPr>
              <a:t>Count</a:t>
            </a:r>
            <a:endParaRPr sz="250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10155" y="1267967"/>
            <a:ext cx="5154295" cy="2609215"/>
            <a:chOff x="2010155" y="1267967"/>
            <a:chExt cx="5154295" cy="2609215"/>
          </a:xfrm>
        </p:grpSpPr>
        <p:sp>
          <p:nvSpPr>
            <p:cNvPr id="3" name="object 3"/>
            <p:cNvSpPr/>
            <p:nvPr/>
          </p:nvSpPr>
          <p:spPr>
            <a:xfrm>
              <a:off x="2010155" y="1267967"/>
              <a:ext cx="5123688" cy="26090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90927" y="1863851"/>
              <a:ext cx="5073396" cy="1551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57399" y="1295399"/>
              <a:ext cx="5029200" cy="2514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57399" y="1295399"/>
              <a:ext cx="5029200" cy="2514600"/>
            </a:xfrm>
            <a:custGeom>
              <a:avLst/>
              <a:gdLst/>
              <a:ahLst/>
              <a:cxnLst/>
              <a:rect l="l" t="t" r="r" b="b"/>
              <a:pathLst>
                <a:path w="5029200" h="2514600">
                  <a:moveTo>
                    <a:pt x="809117" y="0"/>
                  </a:moveTo>
                  <a:lnTo>
                    <a:pt x="4220083" y="0"/>
                  </a:lnTo>
                  <a:lnTo>
                    <a:pt x="4257123" y="1293"/>
                  </a:lnTo>
                  <a:lnTo>
                    <a:pt x="4329885" y="11476"/>
                  </a:lnTo>
                  <a:lnTo>
                    <a:pt x="4400651" y="31417"/>
                  </a:lnTo>
                  <a:lnTo>
                    <a:pt x="4469133" y="60672"/>
                  </a:lnTo>
                  <a:lnTo>
                    <a:pt x="4535048" y="98798"/>
                  </a:lnTo>
                  <a:lnTo>
                    <a:pt x="4566954" y="121048"/>
                  </a:lnTo>
                  <a:lnTo>
                    <a:pt x="4598110" y="145350"/>
                  </a:lnTo>
                  <a:lnTo>
                    <a:pt x="4628482" y="171647"/>
                  </a:lnTo>
                  <a:lnTo>
                    <a:pt x="4658033" y="199885"/>
                  </a:lnTo>
                  <a:lnTo>
                    <a:pt x="4686728" y="230007"/>
                  </a:lnTo>
                  <a:lnTo>
                    <a:pt x="4714531" y="261959"/>
                  </a:lnTo>
                  <a:lnTo>
                    <a:pt x="4741407" y="295685"/>
                  </a:lnTo>
                  <a:lnTo>
                    <a:pt x="4767320" y="331129"/>
                  </a:lnTo>
                  <a:lnTo>
                    <a:pt x="4792233" y="368236"/>
                  </a:lnTo>
                  <a:lnTo>
                    <a:pt x="4816113" y="406951"/>
                  </a:lnTo>
                  <a:lnTo>
                    <a:pt x="4838922" y="447217"/>
                  </a:lnTo>
                  <a:lnTo>
                    <a:pt x="4860625" y="488980"/>
                  </a:lnTo>
                  <a:lnTo>
                    <a:pt x="4881187" y="532185"/>
                  </a:lnTo>
                  <a:lnTo>
                    <a:pt x="4900571" y="576775"/>
                  </a:lnTo>
                  <a:lnTo>
                    <a:pt x="4918742" y="622695"/>
                  </a:lnTo>
                  <a:lnTo>
                    <a:pt x="4935665" y="669889"/>
                  </a:lnTo>
                  <a:lnTo>
                    <a:pt x="4951304" y="718303"/>
                  </a:lnTo>
                  <a:lnTo>
                    <a:pt x="4965622" y="767881"/>
                  </a:lnTo>
                  <a:lnTo>
                    <a:pt x="4978585" y="818567"/>
                  </a:lnTo>
                  <a:lnTo>
                    <a:pt x="4990156" y="870306"/>
                  </a:lnTo>
                  <a:lnTo>
                    <a:pt x="5000301" y="923043"/>
                  </a:lnTo>
                  <a:lnTo>
                    <a:pt x="5008982" y="976721"/>
                  </a:lnTo>
                  <a:lnTo>
                    <a:pt x="5016165" y="1031285"/>
                  </a:lnTo>
                  <a:lnTo>
                    <a:pt x="5021814" y="1086681"/>
                  </a:lnTo>
                  <a:lnTo>
                    <a:pt x="5025893" y="1142852"/>
                  </a:lnTo>
                  <a:lnTo>
                    <a:pt x="5028367" y="1199744"/>
                  </a:lnTo>
                  <a:lnTo>
                    <a:pt x="5029200" y="1257300"/>
                  </a:lnTo>
                  <a:lnTo>
                    <a:pt x="5028367" y="1314855"/>
                  </a:lnTo>
                  <a:lnTo>
                    <a:pt x="5025893" y="1371747"/>
                  </a:lnTo>
                  <a:lnTo>
                    <a:pt x="5021814" y="1427918"/>
                  </a:lnTo>
                  <a:lnTo>
                    <a:pt x="5016165" y="1483314"/>
                  </a:lnTo>
                  <a:lnTo>
                    <a:pt x="5008982" y="1537878"/>
                  </a:lnTo>
                  <a:lnTo>
                    <a:pt x="5000301" y="1591556"/>
                  </a:lnTo>
                  <a:lnTo>
                    <a:pt x="4990156" y="1644293"/>
                  </a:lnTo>
                  <a:lnTo>
                    <a:pt x="4978585" y="1696032"/>
                  </a:lnTo>
                  <a:lnTo>
                    <a:pt x="4965622" y="1746718"/>
                  </a:lnTo>
                  <a:lnTo>
                    <a:pt x="4951304" y="1796296"/>
                  </a:lnTo>
                  <a:lnTo>
                    <a:pt x="4935665" y="1844710"/>
                  </a:lnTo>
                  <a:lnTo>
                    <a:pt x="4918742" y="1891904"/>
                  </a:lnTo>
                  <a:lnTo>
                    <a:pt x="4900571" y="1937824"/>
                  </a:lnTo>
                  <a:lnTo>
                    <a:pt x="4881187" y="1982414"/>
                  </a:lnTo>
                  <a:lnTo>
                    <a:pt x="4860625" y="2025619"/>
                  </a:lnTo>
                  <a:lnTo>
                    <a:pt x="4838922" y="2067382"/>
                  </a:lnTo>
                  <a:lnTo>
                    <a:pt x="4816113" y="2107648"/>
                  </a:lnTo>
                  <a:lnTo>
                    <a:pt x="4792233" y="2146363"/>
                  </a:lnTo>
                  <a:lnTo>
                    <a:pt x="4767320" y="2183470"/>
                  </a:lnTo>
                  <a:lnTo>
                    <a:pt x="4741407" y="2218914"/>
                  </a:lnTo>
                  <a:lnTo>
                    <a:pt x="4714531" y="2252640"/>
                  </a:lnTo>
                  <a:lnTo>
                    <a:pt x="4686728" y="2284592"/>
                  </a:lnTo>
                  <a:lnTo>
                    <a:pt x="4658033" y="2314714"/>
                  </a:lnTo>
                  <a:lnTo>
                    <a:pt x="4628482" y="2342952"/>
                  </a:lnTo>
                  <a:lnTo>
                    <a:pt x="4598110" y="2369249"/>
                  </a:lnTo>
                  <a:lnTo>
                    <a:pt x="4566954" y="2393551"/>
                  </a:lnTo>
                  <a:lnTo>
                    <a:pt x="4535048" y="2415801"/>
                  </a:lnTo>
                  <a:lnTo>
                    <a:pt x="4502430" y="2435945"/>
                  </a:lnTo>
                  <a:lnTo>
                    <a:pt x="4435195" y="2469691"/>
                  </a:lnTo>
                  <a:lnTo>
                    <a:pt x="4365535" y="2494344"/>
                  </a:lnTo>
                  <a:lnTo>
                    <a:pt x="4293736" y="2509462"/>
                  </a:lnTo>
                  <a:lnTo>
                    <a:pt x="4220083" y="2514600"/>
                  </a:lnTo>
                  <a:lnTo>
                    <a:pt x="809117" y="2514600"/>
                  </a:lnTo>
                  <a:lnTo>
                    <a:pt x="735463" y="2509462"/>
                  </a:lnTo>
                  <a:lnTo>
                    <a:pt x="663664" y="2494344"/>
                  </a:lnTo>
                  <a:lnTo>
                    <a:pt x="594004" y="2469691"/>
                  </a:lnTo>
                  <a:lnTo>
                    <a:pt x="526769" y="2435945"/>
                  </a:lnTo>
                  <a:lnTo>
                    <a:pt x="494151" y="2415801"/>
                  </a:lnTo>
                  <a:lnTo>
                    <a:pt x="462245" y="2393551"/>
                  </a:lnTo>
                  <a:lnTo>
                    <a:pt x="431089" y="2369249"/>
                  </a:lnTo>
                  <a:lnTo>
                    <a:pt x="400717" y="2342952"/>
                  </a:lnTo>
                  <a:lnTo>
                    <a:pt x="371166" y="2314714"/>
                  </a:lnTo>
                  <a:lnTo>
                    <a:pt x="342471" y="2284592"/>
                  </a:lnTo>
                  <a:lnTo>
                    <a:pt x="314668" y="2252640"/>
                  </a:lnTo>
                  <a:lnTo>
                    <a:pt x="287792" y="2218914"/>
                  </a:lnTo>
                  <a:lnTo>
                    <a:pt x="261879" y="2183470"/>
                  </a:lnTo>
                  <a:lnTo>
                    <a:pt x="236966" y="2146363"/>
                  </a:lnTo>
                  <a:lnTo>
                    <a:pt x="213086" y="2107648"/>
                  </a:lnTo>
                  <a:lnTo>
                    <a:pt x="190277" y="2067382"/>
                  </a:lnTo>
                  <a:lnTo>
                    <a:pt x="168574" y="2025619"/>
                  </a:lnTo>
                  <a:lnTo>
                    <a:pt x="148012" y="1982414"/>
                  </a:lnTo>
                  <a:lnTo>
                    <a:pt x="128628" y="1937824"/>
                  </a:lnTo>
                  <a:lnTo>
                    <a:pt x="110457" y="1891904"/>
                  </a:lnTo>
                  <a:lnTo>
                    <a:pt x="93534" y="1844710"/>
                  </a:lnTo>
                  <a:lnTo>
                    <a:pt x="77895" y="1796296"/>
                  </a:lnTo>
                  <a:lnTo>
                    <a:pt x="63577" y="1746718"/>
                  </a:lnTo>
                  <a:lnTo>
                    <a:pt x="50614" y="1696032"/>
                  </a:lnTo>
                  <a:lnTo>
                    <a:pt x="39043" y="1644293"/>
                  </a:lnTo>
                  <a:lnTo>
                    <a:pt x="28898" y="1591556"/>
                  </a:lnTo>
                  <a:lnTo>
                    <a:pt x="20217" y="1537878"/>
                  </a:lnTo>
                  <a:lnTo>
                    <a:pt x="13034" y="1483314"/>
                  </a:lnTo>
                  <a:lnTo>
                    <a:pt x="7385" y="1427918"/>
                  </a:lnTo>
                  <a:lnTo>
                    <a:pt x="3306" y="1371747"/>
                  </a:lnTo>
                  <a:lnTo>
                    <a:pt x="832" y="1314855"/>
                  </a:lnTo>
                  <a:lnTo>
                    <a:pt x="0" y="1257300"/>
                  </a:lnTo>
                  <a:lnTo>
                    <a:pt x="832" y="1199744"/>
                  </a:lnTo>
                  <a:lnTo>
                    <a:pt x="3306" y="1142852"/>
                  </a:lnTo>
                  <a:lnTo>
                    <a:pt x="7385" y="1086681"/>
                  </a:lnTo>
                  <a:lnTo>
                    <a:pt x="13034" y="1031285"/>
                  </a:lnTo>
                  <a:lnTo>
                    <a:pt x="20217" y="976721"/>
                  </a:lnTo>
                  <a:lnTo>
                    <a:pt x="28898" y="923043"/>
                  </a:lnTo>
                  <a:lnTo>
                    <a:pt x="39043" y="870306"/>
                  </a:lnTo>
                  <a:lnTo>
                    <a:pt x="50614" y="818567"/>
                  </a:lnTo>
                  <a:lnTo>
                    <a:pt x="63577" y="767881"/>
                  </a:lnTo>
                  <a:lnTo>
                    <a:pt x="77895" y="718303"/>
                  </a:lnTo>
                  <a:lnTo>
                    <a:pt x="93534" y="669889"/>
                  </a:lnTo>
                  <a:lnTo>
                    <a:pt x="110457" y="622695"/>
                  </a:lnTo>
                  <a:lnTo>
                    <a:pt x="128628" y="576775"/>
                  </a:lnTo>
                  <a:lnTo>
                    <a:pt x="148012" y="532185"/>
                  </a:lnTo>
                  <a:lnTo>
                    <a:pt x="168574" y="488980"/>
                  </a:lnTo>
                  <a:lnTo>
                    <a:pt x="190277" y="447217"/>
                  </a:lnTo>
                  <a:lnTo>
                    <a:pt x="213086" y="406951"/>
                  </a:lnTo>
                  <a:lnTo>
                    <a:pt x="236966" y="368236"/>
                  </a:lnTo>
                  <a:lnTo>
                    <a:pt x="261879" y="331129"/>
                  </a:lnTo>
                  <a:lnTo>
                    <a:pt x="287792" y="295685"/>
                  </a:lnTo>
                  <a:lnTo>
                    <a:pt x="314668" y="261959"/>
                  </a:lnTo>
                  <a:lnTo>
                    <a:pt x="342471" y="230007"/>
                  </a:lnTo>
                  <a:lnTo>
                    <a:pt x="371166" y="199885"/>
                  </a:lnTo>
                  <a:lnTo>
                    <a:pt x="400717" y="171647"/>
                  </a:lnTo>
                  <a:lnTo>
                    <a:pt x="431089" y="145350"/>
                  </a:lnTo>
                  <a:lnTo>
                    <a:pt x="462245" y="121048"/>
                  </a:lnTo>
                  <a:lnTo>
                    <a:pt x="494151" y="98798"/>
                  </a:lnTo>
                  <a:lnTo>
                    <a:pt x="526769" y="78654"/>
                  </a:lnTo>
                  <a:lnTo>
                    <a:pt x="594004" y="44908"/>
                  </a:lnTo>
                  <a:lnTo>
                    <a:pt x="663664" y="20255"/>
                  </a:lnTo>
                  <a:lnTo>
                    <a:pt x="735463" y="5137"/>
                  </a:lnTo>
                  <a:lnTo>
                    <a:pt x="809117" y="0"/>
                  </a:lnTo>
                  <a:close/>
                </a:path>
              </a:pathLst>
            </a:custGeom>
            <a:ln w="9144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87600" y="1991995"/>
            <a:ext cx="437007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marR="5080" indent="-448309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solidFill>
                  <a:srgbClr val="FF0000"/>
                </a:solidFill>
              </a:rPr>
              <a:t>Dental Management</a:t>
            </a:r>
            <a:r>
              <a:rPr sz="3500" spc="-120" dirty="0">
                <a:solidFill>
                  <a:srgbClr val="FF0000"/>
                </a:solidFill>
              </a:rPr>
              <a:t> </a:t>
            </a:r>
            <a:r>
              <a:rPr sz="3500" dirty="0">
                <a:solidFill>
                  <a:srgbClr val="FF0000"/>
                </a:solidFill>
              </a:rPr>
              <a:t>of  Bleeding</a:t>
            </a:r>
            <a:r>
              <a:rPr sz="3500" spc="-30" dirty="0">
                <a:solidFill>
                  <a:srgbClr val="FF0000"/>
                </a:solidFill>
              </a:rPr>
              <a:t> </a:t>
            </a:r>
            <a:r>
              <a:rPr sz="3500" dirty="0">
                <a:solidFill>
                  <a:srgbClr val="FF0000"/>
                </a:solidFill>
              </a:rPr>
              <a:t>Disorder</a:t>
            </a:r>
            <a:endParaRPr sz="35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1029" y="1591817"/>
            <a:ext cx="2879090" cy="1040130"/>
          </a:xfrm>
          <a:custGeom>
            <a:avLst/>
            <a:gdLst/>
            <a:ahLst/>
            <a:cxnLst/>
            <a:rect l="l" t="t" r="r" b="b"/>
            <a:pathLst>
              <a:path w="2879090" h="1040130">
                <a:moveTo>
                  <a:pt x="0" y="0"/>
                </a:moveTo>
                <a:lnTo>
                  <a:pt x="0" y="819531"/>
                </a:lnTo>
                <a:lnTo>
                  <a:pt x="2878963" y="819531"/>
                </a:lnTo>
                <a:lnTo>
                  <a:pt x="2878963" y="103987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6830" y="3406902"/>
            <a:ext cx="6003290" cy="799465"/>
          </a:xfrm>
          <a:custGeom>
            <a:avLst/>
            <a:gdLst/>
            <a:ahLst/>
            <a:cxnLst/>
            <a:rect l="l" t="t" r="r" b="b"/>
            <a:pathLst>
              <a:path w="6003290" h="799464">
                <a:moveTo>
                  <a:pt x="152400" y="0"/>
                </a:moveTo>
                <a:lnTo>
                  <a:pt x="152400" y="579120"/>
                </a:lnTo>
                <a:lnTo>
                  <a:pt x="6003163" y="579120"/>
                </a:lnTo>
                <a:lnTo>
                  <a:pt x="6003163" y="799465"/>
                </a:lnTo>
              </a:path>
              <a:path w="6003290" h="799464">
                <a:moveTo>
                  <a:pt x="152400" y="0"/>
                </a:moveTo>
                <a:lnTo>
                  <a:pt x="152400" y="579120"/>
                </a:lnTo>
                <a:lnTo>
                  <a:pt x="3095624" y="579120"/>
                </a:lnTo>
                <a:lnTo>
                  <a:pt x="3095624" y="799465"/>
                </a:lnTo>
              </a:path>
              <a:path w="6003290" h="799464">
                <a:moveTo>
                  <a:pt x="152400" y="0"/>
                </a:moveTo>
                <a:lnTo>
                  <a:pt x="152400" y="579120"/>
                </a:lnTo>
                <a:lnTo>
                  <a:pt x="0" y="579120"/>
                </a:lnTo>
                <a:lnTo>
                  <a:pt x="0" y="799465"/>
                </a:lnTo>
              </a:path>
            </a:pathLst>
          </a:custGeom>
          <a:ln w="25908">
            <a:solidFill>
              <a:srgbClr val="467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46212" y="498284"/>
            <a:ext cx="4909185" cy="2146935"/>
            <a:chOff x="1446212" y="498284"/>
            <a:chExt cx="4909185" cy="2146935"/>
          </a:xfrm>
        </p:grpSpPr>
        <p:sp>
          <p:nvSpPr>
            <p:cNvPr id="5" name="object 5"/>
            <p:cNvSpPr/>
            <p:nvPr/>
          </p:nvSpPr>
          <p:spPr>
            <a:xfrm>
              <a:off x="1459229" y="1591818"/>
              <a:ext cx="2971800" cy="1040130"/>
            </a:xfrm>
            <a:custGeom>
              <a:avLst/>
              <a:gdLst/>
              <a:ahLst/>
              <a:cxnLst/>
              <a:rect l="l" t="t" r="r" b="b"/>
              <a:pathLst>
                <a:path w="2971800" h="1040130">
                  <a:moveTo>
                    <a:pt x="2971799" y="0"/>
                  </a:moveTo>
                  <a:lnTo>
                    <a:pt x="2971799" y="819531"/>
                  </a:lnTo>
                  <a:lnTo>
                    <a:pt x="0" y="819531"/>
                  </a:lnTo>
                  <a:lnTo>
                    <a:pt x="0" y="1040003"/>
                  </a:lnTo>
                </a:path>
              </a:pathLst>
            </a:custGeom>
            <a:ln w="25908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85110" y="511302"/>
              <a:ext cx="3291840" cy="1080770"/>
            </a:xfrm>
            <a:custGeom>
              <a:avLst/>
              <a:gdLst/>
              <a:ahLst/>
              <a:cxnLst/>
              <a:rect l="l" t="t" r="r" b="b"/>
              <a:pathLst>
                <a:path w="3291840" h="1080770">
                  <a:moveTo>
                    <a:pt x="3183763" y="0"/>
                  </a:moveTo>
                  <a:lnTo>
                    <a:pt x="108076" y="0"/>
                  </a:lnTo>
                  <a:lnTo>
                    <a:pt x="66008" y="8493"/>
                  </a:lnTo>
                  <a:lnTo>
                    <a:pt x="31654" y="31654"/>
                  </a:lnTo>
                  <a:lnTo>
                    <a:pt x="8493" y="66008"/>
                  </a:lnTo>
                  <a:lnTo>
                    <a:pt x="0" y="108076"/>
                  </a:lnTo>
                  <a:lnTo>
                    <a:pt x="0" y="972438"/>
                  </a:lnTo>
                  <a:lnTo>
                    <a:pt x="8493" y="1014507"/>
                  </a:lnTo>
                  <a:lnTo>
                    <a:pt x="31654" y="1048861"/>
                  </a:lnTo>
                  <a:lnTo>
                    <a:pt x="66008" y="1072022"/>
                  </a:lnTo>
                  <a:lnTo>
                    <a:pt x="108076" y="1080515"/>
                  </a:lnTo>
                  <a:lnTo>
                    <a:pt x="3183763" y="1080515"/>
                  </a:lnTo>
                  <a:lnTo>
                    <a:pt x="3225831" y="1072022"/>
                  </a:lnTo>
                  <a:lnTo>
                    <a:pt x="3260185" y="1048861"/>
                  </a:lnTo>
                  <a:lnTo>
                    <a:pt x="3283346" y="1014507"/>
                  </a:lnTo>
                  <a:lnTo>
                    <a:pt x="3291840" y="972438"/>
                  </a:lnTo>
                  <a:lnTo>
                    <a:pt x="3291840" y="108076"/>
                  </a:lnTo>
                  <a:lnTo>
                    <a:pt x="3283346" y="66008"/>
                  </a:lnTo>
                  <a:lnTo>
                    <a:pt x="3260185" y="31654"/>
                  </a:lnTo>
                  <a:lnTo>
                    <a:pt x="3225831" y="8493"/>
                  </a:lnTo>
                  <a:lnTo>
                    <a:pt x="318376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85110" y="511302"/>
              <a:ext cx="3291840" cy="1080770"/>
            </a:xfrm>
            <a:custGeom>
              <a:avLst/>
              <a:gdLst/>
              <a:ahLst/>
              <a:cxnLst/>
              <a:rect l="l" t="t" r="r" b="b"/>
              <a:pathLst>
                <a:path w="3291840" h="1080770">
                  <a:moveTo>
                    <a:pt x="0" y="108076"/>
                  </a:moveTo>
                  <a:lnTo>
                    <a:pt x="8493" y="66008"/>
                  </a:lnTo>
                  <a:lnTo>
                    <a:pt x="31654" y="31654"/>
                  </a:lnTo>
                  <a:lnTo>
                    <a:pt x="66008" y="8493"/>
                  </a:lnTo>
                  <a:lnTo>
                    <a:pt x="108076" y="0"/>
                  </a:lnTo>
                  <a:lnTo>
                    <a:pt x="3183763" y="0"/>
                  </a:lnTo>
                  <a:lnTo>
                    <a:pt x="3225831" y="8493"/>
                  </a:lnTo>
                  <a:lnTo>
                    <a:pt x="3260185" y="31654"/>
                  </a:lnTo>
                  <a:lnTo>
                    <a:pt x="3283346" y="66008"/>
                  </a:lnTo>
                  <a:lnTo>
                    <a:pt x="3291840" y="108076"/>
                  </a:lnTo>
                  <a:lnTo>
                    <a:pt x="3291840" y="972438"/>
                  </a:lnTo>
                  <a:lnTo>
                    <a:pt x="3283346" y="1014507"/>
                  </a:lnTo>
                  <a:lnTo>
                    <a:pt x="3260185" y="1048861"/>
                  </a:lnTo>
                  <a:lnTo>
                    <a:pt x="3225831" y="1072022"/>
                  </a:lnTo>
                  <a:lnTo>
                    <a:pt x="3183763" y="1080515"/>
                  </a:lnTo>
                  <a:lnTo>
                    <a:pt x="108076" y="1080515"/>
                  </a:lnTo>
                  <a:lnTo>
                    <a:pt x="66008" y="1072022"/>
                  </a:lnTo>
                  <a:lnTo>
                    <a:pt x="31654" y="1048861"/>
                  </a:lnTo>
                  <a:lnTo>
                    <a:pt x="8493" y="1014507"/>
                  </a:lnTo>
                  <a:lnTo>
                    <a:pt x="0" y="972438"/>
                  </a:lnTo>
                  <a:lnTo>
                    <a:pt x="0" y="108076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48761" y="762762"/>
              <a:ext cx="3293745" cy="1080770"/>
            </a:xfrm>
            <a:custGeom>
              <a:avLst/>
              <a:gdLst/>
              <a:ahLst/>
              <a:cxnLst/>
              <a:rect l="l" t="t" r="r" b="b"/>
              <a:pathLst>
                <a:path w="3293745" h="1080770">
                  <a:moveTo>
                    <a:pt x="3185287" y="0"/>
                  </a:moveTo>
                  <a:lnTo>
                    <a:pt x="108076" y="0"/>
                  </a:lnTo>
                  <a:lnTo>
                    <a:pt x="66008" y="8493"/>
                  </a:lnTo>
                  <a:lnTo>
                    <a:pt x="31654" y="31654"/>
                  </a:lnTo>
                  <a:lnTo>
                    <a:pt x="8493" y="66008"/>
                  </a:lnTo>
                  <a:lnTo>
                    <a:pt x="0" y="108076"/>
                  </a:lnTo>
                  <a:lnTo>
                    <a:pt x="0" y="972438"/>
                  </a:lnTo>
                  <a:lnTo>
                    <a:pt x="8493" y="1014507"/>
                  </a:lnTo>
                  <a:lnTo>
                    <a:pt x="31654" y="1048861"/>
                  </a:lnTo>
                  <a:lnTo>
                    <a:pt x="66008" y="1072022"/>
                  </a:lnTo>
                  <a:lnTo>
                    <a:pt x="108076" y="1080515"/>
                  </a:lnTo>
                  <a:lnTo>
                    <a:pt x="3185287" y="1080515"/>
                  </a:lnTo>
                  <a:lnTo>
                    <a:pt x="3227355" y="1072022"/>
                  </a:lnTo>
                  <a:lnTo>
                    <a:pt x="3261709" y="1048861"/>
                  </a:lnTo>
                  <a:lnTo>
                    <a:pt x="3284870" y="1014507"/>
                  </a:lnTo>
                  <a:lnTo>
                    <a:pt x="3293364" y="972438"/>
                  </a:lnTo>
                  <a:lnTo>
                    <a:pt x="3293364" y="108076"/>
                  </a:lnTo>
                  <a:lnTo>
                    <a:pt x="3284870" y="66008"/>
                  </a:lnTo>
                  <a:lnTo>
                    <a:pt x="3261709" y="31654"/>
                  </a:lnTo>
                  <a:lnTo>
                    <a:pt x="3227355" y="8493"/>
                  </a:lnTo>
                  <a:lnTo>
                    <a:pt x="318528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8761" y="762762"/>
              <a:ext cx="3293745" cy="1080770"/>
            </a:xfrm>
            <a:custGeom>
              <a:avLst/>
              <a:gdLst/>
              <a:ahLst/>
              <a:cxnLst/>
              <a:rect l="l" t="t" r="r" b="b"/>
              <a:pathLst>
                <a:path w="3293745" h="1080770">
                  <a:moveTo>
                    <a:pt x="0" y="108076"/>
                  </a:moveTo>
                  <a:lnTo>
                    <a:pt x="8493" y="66008"/>
                  </a:lnTo>
                  <a:lnTo>
                    <a:pt x="31654" y="31654"/>
                  </a:lnTo>
                  <a:lnTo>
                    <a:pt x="66008" y="8493"/>
                  </a:lnTo>
                  <a:lnTo>
                    <a:pt x="108076" y="0"/>
                  </a:lnTo>
                  <a:lnTo>
                    <a:pt x="3185287" y="0"/>
                  </a:lnTo>
                  <a:lnTo>
                    <a:pt x="3227355" y="8493"/>
                  </a:lnTo>
                  <a:lnTo>
                    <a:pt x="3261709" y="31654"/>
                  </a:lnTo>
                  <a:lnTo>
                    <a:pt x="3284870" y="66008"/>
                  </a:lnTo>
                  <a:lnTo>
                    <a:pt x="3293364" y="108076"/>
                  </a:lnTo>
                  <a:lnTo>
                    <a:pt x="3293364" y="972438"/>
                  </a:lnTo>
                  <a:lnTo>
                    <a:pt x="3284870" y="1014507"/>
                  </a:lnTo>
                  <a:lnTo>
                    <a:pt x="3261709" y="1048861"/>
                  </a:lnTo>
                  <a:lnTo>
                    <a:pt x="3227355" y="1072022"/>
                  </a:lnTo>
                  <a:lnTo>
                    <a:pt x="3185287" y="1080515"/>
                  </a:lnTo>
                  <a:lnTo>
                    <a:pt x="108076" y="1080515"/>
                  </a:lnTo>
                  <a:lnTo>
                    <a:pt x="66008" y="1072022"/>
                  </a:lnTo>
                  <a:lnTo>
                    <a:pt x="31654" y="1048861"/>
                  </a:lnTo>
                  <a:lnTo>
                    <a:pt x="8493" y="1014507"/>
                  </a:lnTo>
                  <a:lnTo>
                    <a:pt x="0" y="972438"/>
                  </a:lnTo>
                  <a:lnTo>
                    <a:pt x="0" y="108076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64382" y="798067"/>
            <a:ext cx="2259965" cy="9601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4195" marR="5080" indent="-532130">
              <a:lnSpc>
                <a:spcPts val="3760"/>
              </a:lnSpc>
              <a:spcBef>
                <a:spcPts val="90"/>
              </a:spcBef>
            </a:pPr>
            <a:r>
              <a:rPr sz="3000" spc="-5" dirty="0">
                <a:latin typeface="Comic Sans MS"/>
                <a:cs typeface="Comic Sans MS"/>
              </a:rPr>
              <a:t>Haem</a:t>
            </a:r>
            <a:r>
              <a:rPr sz="3000" spc="-10" dirty="0">
                <a:latin typeface="Comic Sans MS"/>
                <a:cs typeface="Comic Sans MS"/>
              </a:rPr>
              <a:t>o</a:t>
            </a:r>
            <a:r>
              <a:rPr sz="3000" dirty="0">
                <a:latin typeface="Comic Sans MS"/>
                <a:cs typeface="Comic Sans MS"/>
              </a:rPr>
              <a:t>sta</a:t>
            </a:r>
            <a:r>
              <a:rPr sz="3000" spc="5" dirty="0">
                <a:latin typeface="Comic Sans MS"/>
                <a:cs typeface="Comic Sans MS"/>
              </a:rPr>
              <a:t>t</a:t>
            </a:r>
            <a:r>
              <a:rPr sz="3000" spc="-5" dirty="0">
                <a:latin typeface="Comic Sans MS"/>
                <a:cs typeface="Comic Sans MS"/>
              </a:rPr>
              <a:t>ic  </a:t>
            </a:r>
            <a:r>
              <a:rPr sz="3000" dirty="0">
                <a:latin typeface="Comic Sans MS"/>
                <a:cs typeface="Comic Sans MS"/>
              </a:rPr>
              <a:t>agents</a:t>
            </a:r>
            <a:endParaRPr sz="3000">
              <a:latin typeface="Comic Sans MS"/>
              <a:cs typeface="Comic Sans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7492" y="2618168"/>
            <a:ext cx="2668905" cy="1053465"/>
            <a:chOff x="257492" y="2618168"/>
            <a:chExt cx="2668905" cy="1053465"/>
          </a:xfrm>
        </p:grpSpPr>
        <p:sp>
          <p:nvSpPr>
            <p:cNvPr id="12" name="object 12"/>
            <p:cNvSpPr/>
            <p:nvPr/>
          </p:nvSpPr>
          <p:spPr>
            <a:xfrm>
              <a:off x="270509" y="2631185"/>
              <a:ext cx="2377440" cy="775970"/>
            </a:xfrm>
            <a:custGeom>
              <a:avLst/>
              <a:gdLst/>
              <a:ahLst/>
              <a:cxnLst/>
              <a:rect l="l" t="t" r="r" b="b"/>
              <a:pathLst>
                <a:path w="2377440" h="775970">
                  <a:moveTo>
                    <a:pt x="2299842" y="0"/>
                  </a:moveTo>
                  <a:lnTo>
                    <a:pt x="77571" y="0"/>
                  </a:lnTo>
                  <a:lnTo>
                    <a:pt x="47379" y="6088"/>
                  </a:lnTo>
                  <a:lnTo>
                    <a:pt x="22721" y="22701"/>
                  </a:lnTo>
                  <a:lnTo>
                    <a:pt x="6096" y="47363"/>
                  </a:lnTo>
                  <a:lnTo>
                    <a:pt x="0" y="77597"/>
                  </a:lnTo>
                  <a:lnTo>
                    <a:pt x="0" y="698118"/>
                  </a:lnTo>
                  <a:lnTo>
                    <a:pt x="6096" y="728352"/>
                  </a:lnTo>
                  <a:lnTo>
                    <a:pt x="22721" y="753014"/>
                  </a:lnTo>
                  <a:lnTo>
                    <a:pt x="47379" y="769627"/>
                  </a:lnTo>
                  <a:lnTo>
                    <a:pt x="77571" y="775715"/>
                  </a:lnTo>
                  <a:lnTo>
                    <a:pt x="2299842" y="775715"/>
                  </a:lnTo>
                  <a:lnTo>
                    <a:pt x="2330076" y="769627"/>
                  </a:lnTo>
                  <a:lnTo>
                    <a:pt x="2354738" y="753014"/>
                  </a:lnTo>
                  <a:lnTo>
                    <a:pt x="2371351" y="728352"/>
                  </a:lnTo>
                  <a:lnTo>
                    <a:pt x="2377440" y="698118"/>
                  </a:lnTo>
                  <a:lnTo>
                    <a:pt x="2377440" y="77597"/>
                  </a:lnTo>
                  <a:lnTo>
                    <a:pt x="2371351" y="47363"/>
                  </a:lnTo>
                  <a:lnTo>
                    <a:pt x="2354738" y="22701"/>
                  </a:lnTo>
                  <a:lnTo>
                    <a:pt x="2330076" y="6088"/>
                  </a:lnTo>
                  <a:lnTo>
                    <a:pt x="229984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0509" y="2631185"/>
              <a:ext cx="2377440" cy="775970"/>
            </a:xfrm>
            <a:custGeom>
              <a:avLst/>
              <a:gdLst/>
              <a:ahLst/>
              <a:cxnLst/>
              <a:rect l="l" t="t" r="r" b="b"/>
              <a:pathLst>
                <a:path w="2377440" h="775970">
                  <a:moveTo>
                    <a:pt x="0" y="77597"/>
                  </a:moveTo>
                  <a:lnTo>
                    <a:pt x="6096" y="47363"/>
                  </a:lnTo>
                  <a:lnTo>
                    <a:pt x="22721" y="22701"/>
                  </a:lnTo>
                  <a:lnTo>
                    <a:pt x="47379" y="6088"/>
                  </a:lnTo>
                  <a:lnTo>
                    <a:pt x="77571" y="0"/>
                  </a:lnTo>
                  <a:lnTo>
                    <a:pt x="2299842" y="0"/>
                  </a:lnTo>
                  <a:lnTo>
                    <a:pt x="2330076" y="6088"/>
                  </a:lnTo>
                  <a:lnTo>
                    <a:pt x="2354738" y="22701"/>
                  </a:lnTo>
                  <a:lnTo>
                    <a:pt x="2371351" y="47363"/>
                  </a:lnTo>
                  <a:lnTo>
                    <a:pt x="2377440" y="77597"/>
                  </a:lnTo>
                  <a:lnTo>
                    <a:pt x="2377440" y="698118"/>
                  </a:lnTo>
                  <a:lnTo>
                    <a:pt x="2371351" y="728352"/>
                  </a:lnTo>
                  <a:lnTo>
                    <a:pt x="2354738" y="753014"/>
                  </a:lnTo>
                  <a:lnTo>
                    <a:pt x="2330076" y="769627"/>
                  </a:lnTo>
                  <a:lnTo>
                    <a:pt x="2299842" y="775715"/>
                  </a:lnTo>
                  <a:lnTo>
                    <a:pt x="77571" y="775715"/>
                  </a:lnTo>
                  <a:lnTo>
                    <a:pt x="47379" y="769627"/>
                  </a:lnTo>
                  <a:lnTo>
                    <a:pt x="22721" y="753014"/>
                  </a:lnTo>
                  <a:lnTo>
                    <a:pt x="6096" y="728352"/>
                  </a:lnTo>
                  <a:lnTo>
                    <a:pt x="0" y="698118"/>
                  </a:lnTo>
                  <a:lnTo>
                    <a:pt x="0" y="7759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4161" y="2882645"/>
              <a:ext cx="2379345" cy="775970"/>
            </a:xfrm>
            <a:custGeom>
              <a:avLst/>
              <a:gdLst/>
              <a:ahLst/>
              <a:cxnLst/>
              <a:rect l="l" t="t" r="r" b="b"/>
              <a:pathLst>
                <a:path w="2379345" h="775970">
                  <a:moveTo>
                    <a:pt x="2301367" y="0"/>
                  </a:moveTo>
                  <a:lnTo>
                    <a:pt x="77571" y="0"/>
                  </a:lnTo>
                  <a:lnTo>
                    <a:pt x="47379" y="6088"/>
                  </a:lnTo>
                  <a:lnTo>
                    <a:pt x="22721" y="22701"/>
                  </a:lnTo>
                  <a:lnTo>
                    <a:pt x="6096" y="47363"/>
                  </a:lnTo>
                  <a:lnTo>
                    <a:pt x="0" y="77596"/>
                  </a:lnTo>
                  <a:lnTo>
                    <a:pt x="0" y="698118"/>
                  </a:lnTo>
                  <a:lnTo>
                    <a:pt x="6096" y="728352"/>
                  </a:lnTo>
                  <a:lnTo>
                    <a:pt x="22721" y="753014"/>
                  </a:lnTo>
                  <a:lnTo>
                    <a:pt x="47379" y="769627"/>
                  </a:lnTo>
                  <a:lnTo>
                    <a:pt x="77571" y="775715"/>
                  </a:lnTo>
                  <a:lnTo>
                    <a:pt x="2301367" y="775715"/>
                  </a:lnTo>
                  <a:lnTo>
                    <a:pt x="2331600" y="769627"/>
                  </a:lnTo>
                  <a:lnTo>
                    <a:pt x="2356262" y="753014"/>
                  </a:lnTo>
                  <a:lnTo>
                    <a:pt x="2372875" y="728352"/>
                  </a:lnTo>
                  <a:lnTo>
                    <a:pt x="2378964" y="698118"/>
                  </a:lnTo>
                  <a:lnTo>
                    <a:pt x="2378964" y="77596"/>
                  </a:lnTo>
                  <a:lnTo>
                    <a:pt x="2372875" y="47363"/>
                  </a:lnTo>
                  <a:lnTo>
                    <a:pt x="2356262" y="22701"/>
                  </a:lnTo>
                  <a:lnTo>
                    <a:pt x="2331600" y="6088"/>
                  </a:lnTo>
                  <a:lnTo>
                    <a:pt x="230136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4161" y="2882645"/>
              <a:ext cx="2379345" cy="775970"/>
            </a:xfrm>
            <a:custGeom>
              <a:avLst/>
              <a:gdLst/>
              <a:ahLst/>
              <a:cxnLst/>
              <a:rect l="l" t="t" r="r" b="b"/>
              <a:pathLst>
                <a:path w="2379345" h="775970">
                  <a:moveTo>
                    <a:pt x="0" y="77596"/>
                  </a:moveTo>
                  <a:lnTo>
                    <a:pt x="6096" y="47363"/>
                  </a:lnTo>
                  <a:lnTo>
                    <a:pt x="22721" y="22701"/>
                  </a:lnTo>
                  <a:lnTo>
                    <a:pt x="47379" y="6088"/>
                  </a:lnTo>
                  <a:lnTo>
                    <a:pt x="77571" y="0"/>
                  </a:lnTo>
                  <a:lnTo>
                    <a:pt x="2301367" y="0"/>
                  </a:lnTo>
                  <a:lnTo>
                    <a:pt x="2331600" y="6088"/>
                  </a:lnTo>
                  <a:lnTo>
                    <a:pt x="2356262" y="22701"/>
                  </a:lnTo>
                  <a:lnTo>
                    <a:pt x="2372875" y="47363"/>
                  </a:lnTo>
                  <a:lnTo>
                    <a:pt x="2378964" y="77596"/>
                  </a:lnTo>
                  <a:lnTo>
                    <a:pt x="2378964" y="698118"/>
                  </a:lnTo>
                  <a:lnTo>
                    <a:pt x="2372875" y="728352"/>
                  </a:lnTo>
                  <a:lnTo>
                    <a:pt x="2356262" y="753014"/>
                  </a:lnTo>
                  <a:lnTo>
                    <a:pt x="2331600" y="769627"/>
                  </a:lnTo>
                  <a:lnTo>
                    <a:pt x="2301367" y="775715"/>
                  </a:lnTo>
                  <a:lnTo>
                    <a:pt x="77571" y="775715"/>
                  </a:lnTo>
                  <a:lnTo>
                    <a:pt x="47379" y="769627"/>
                  </a:lnTo>
                  <a:lnTo>
                    <a:pt x="22721" y="753014"/>
                  </a:lnTo>
                  <a:lnTo>
                    <a:pt x="6096" y="728352"/>
                  </a:lnTo>
                  <a:lnTo>
                    <a:pt x="0" y="698118"/>
                  </a:lnTo>
                  <a:lnTo>
                    <a:pt x="0" y="77596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66266" y="2956052"/>
            <a:ext cx="11125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70" dirty="0">
                <a:latin typeface="Carlito"/>
                <a:cs typeface="Carlito"/>
              </a:rPr>
              <a:t>L</a:t>
            </a:r>
            <a:r>
              <a:rPr sz="3300" b="0" spc="-5" dirty="0">
                <a:latin typeface="Carlito"/>
                <a:cs typeface="Carlito"/>
              </a:rPr>
              <a:t>OCAL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5155" y="4194047"/>
            <a:ext cx="2668905" cy="1788160"/>
            <a:chOff x="105155" y="4194047"/>
            <a:chExt cx="2668905" cy="1788160"/>
          </a:xfrm>
        </p:grpSpPr>
        <p:sp>
          <p:nvSpPr>
            <p:cNvPr id="18" name="object 18"/>
            <p:cNvSpPr/>
            <p:nvPr/>
          </p:nvSpPr>
          <p:spPr>
            <a:xfrm>
              <a:off x="118109" y="4207001"/>
              <a:ext cx="2377440" cy="1510665"/>
            </a:xfrm>
            <a:custGeom>
              <a:avLst/>
              <a:gdLst/>
              <a:ahLst/>
              <a:cxnLst/>
              <a:rect l="l" t="t" r="r" b="b"/>
              <a:pathLst>
                <a:path w="2377440" h="1510664">
                  <a:moveTo>
                    <a:pt x="2226437" y="0"/>
                  </a:moveTo>
                  <a:lnTo>
                    <a:pt x="151028" y="0"/>
                  </a:lnTo>
                  <a:lnTo>
                    <a:pt x="103290" y="7694"/>
                  </a:lnTo>
                  <a:lnTo>
                    <a:pt x="61831" y="29122"/>
                  </a:lnTo>
                  <a:lnTo>
                    <a:pt x="29138" y="61804"/>
                  </a:lnTo>
                  <a:lnTo>
                    <a:pt x="7699" y="103258"/>
                  </a:lnTo>
                  <a:lnTo>
                    <a:pt x="0" y="151003"/>
                  </a:lnTo>
                  <a:lnTo>
                    <a:pt x="0" y="1359281"/>
                  </a:lnTo>
                  <a:lnTo>
                    <a:pt x="7699" y="1407006"/>
                  </a:lnTo>
                  <a:lnTo>
                    <a:pt x="29138" y="1448457"/>
                  </a:lnTo>
                  <a:lnTo>
                    <a:pt x="61831" y="1481146"/>
                  </a:lnTo>
                  <a:lnTo>
                    <a:pt x="103290" y="1502584"/>
                  </a:lnTo>
                  <a:lnTo>
                    <a:pt x="151028" y="1510284"/>
                  </a:lnTo>
                  <a:lnTo>
                    <a:pt x="2226437" y="1510284"/>
                  </a:lnTo>
                  <a:lnTo>
                    <a:pt x="2274181" y="1502584"/>
                  </a:lnTo>
                  <a:lnTo>
                    <a:pt x="2315635" y="1481146"/>
                  </a:lnTo>
                  <a:lnTo>
                    <a:pt x="2348317" y="1448457"/>
                  </a:lnTo>
                  <a:lnTo>
                    <a:pt x="2369745" y="1407006"/>
                  </a:lnTo>
                  <a:lnTo>
                    <a:pt x="2377440" y="1359281"/>
                  </a:lnTo>
                  <a:lnTo>
                    <a:pt x="2377440" y="151003"/>
                  </a:lnTo>
                  <a:lnTo>
                    <a:pt x="2369745" y="103258"/>
                  </a:lnTo>
                  <a:lnTo>
                    <a:pt x="2348317" y="61804"/>
                  </a:lnTo>
                  <a:lnTo>
                    <a:pt x="2315635" y="29122"/>
                  </a:lnTo>
                  <a:lnTo>
                    <a:pt x="2274181" y="7694"/>
                  </a:lnTo>
                  <a:lnTo>
                    <a:pt x="222643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109" y="4207001"/>
              <a:ext cx="2377440" cy="1510665"/>
            </a:xfrm>
            <a:custGeom>
              <a:avLst/>
              <a:gdLst/>
              <a:ahLst/>
              <a:cxnLst/>
              <a:rect l="l" t="t" r="r" b="b"/>
              <a:pathLst>
                <a:path w="2377440" h="1510664">
                  <a:moveTo>
                    <a:pt x="0" y="151003"/>
                  </a:moveTo>
                  <a:lnTo>
                    <a:pt x="7699" y="103258"/>
                  </a:lnTo>
                  <a:lnTo>
                    <a:pt x="29138" y="61804"/>
                  </a:lnTo>
                  <a:lnTo>
                    <a:pt x="61831" y="29122"/>
                  </a:lnTo>
                  <a:lnTo>
                    <a:pt x="103290" y="7694"/>
                  </a:lnTo>
                  <a:lnTo>
                    <a:pt x="151028" y="0"/>
                  </a:lnTo>
                  <a:lnTo>
                    <a:pt x="2226437" y="0"/>
                  </a:lnTo>
                  <a:lnTo>
                    <a:pt x="2274181" y="7694"/>
                  </a:lnTo>
                  <a:lnTo>
                    <a:pt x="2315635" y="29122"/>
                  </a:lnTo>
                  <a:lnTo>
                    <a:pt x="2348317" y="61804"/>
                  </a:lnTo>
                  <a:lnTo>
                    <a:pt x="2369745" y="103258"/>
                  </a:lnTo>
                  <a:lnTo>
                    <a:pt x="2377440" y="151003"/>
                  </a:lnTo>
                  <a:lnTo>
                    <a:pt x="2377440" y="1359281"/>
                  </a:lnTo>
                  <a:lnTo>
                    <a:pt x="2369745" y="1407006"/>
                  </a:lnTo>
                  <a:lnTo>
                    <a:pt x="2348317" y="1448457"/>
                  </a:lnTo>
                  <a:lnTo>
                    <a:pt x="2315635" y="1481146"/>
                  </a:lnTo>
                  <a:lnTo>
                    <a:pt x="2274181" y="1502584"/>
                  </a:lnTo>
                  <a:lnTo>
                    <a:pt x="2226437" y="1510284"/>
                  </a:lnTo>
                  <a:lnTo>
                    <a:pt x="151028" y="1510284"/>
                  </a:lnTo>
                  <a:lnTo>
                    <a:pt x="103290" y="1502584"/>
                  </a:lnTo>
                  <a:lnTo>
                    <a:pt x="61831" y="1481146"/>
                  </a:lnTo>
                  <a:lnTo>
                    <a:pt x="29138" y="1448457"/>
                  </a:lnTo>
                  <a:lnTo>
                    <a:pt x="7699" y="1407006"/>
                  </a:lnTo>
                  <a:lnTo>
                    <a:pt x="0" y="1359281"/>
                  </a:lnTo>
                  <a:lnTo>
                    <a:pt x="0" y="15100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1762" y="4458461"/>
              <a:ext cx="2379345" cy="1510665"/>
            </a:xfrm>
            <a:custGeom>
              <a:avLst/>
              <a:gdLst/>
              <a:ahLst/>
              <a:cxnLst/>
              <a:rect l="l" t="t" r="r" b="b"/>
              <a:pathLst>
                <a:path w="2379345" h="1510664">
                  <a:moveTo>
                    <a:pt x="2227961" y="0"/>
                  </a:moveTo>
                  <a:lnTo>
                    <a:pt x="151028" y="0"/>
                  </a:lnTo>
                  <a:lnTo>
                    <a:pt x="103290" y="7694"/>
                  </a:lnTo>
                  <a:lnTo>
                    <a:pt x="61831" y="29122"/>
                  </a:lnTo>
                  <a:lnTo>
                    <a:pt x="29138" y="61804"/>
                  </a:lnTo>
                  <a:lnTo>
                    <a:pt x="7699" y="103258"/>
                  </a:lnTo>
                  <a:lnTo>
                    <a:pt x="0" y="151002"/>
                  </a:lnTo>
                  <a:lnTo>
                    <a:pt x="0" y="1359255"/>
                  </a:lnTo>
                  <a:lnTo>
                    <a:pt x="7699" y="1406993"/>
                  </a:lnTo>
                  <a:lnTo>
                    <a:pt x="29138" y="1448452"/>
                  </a:lnTo>
                  <a:lnTo>
                    <a:pt x="61831" y="1481145"/>
                  </a:lnTo>
                  <a:lnTo>
                    <a:pt x="103290" y="1502584"/>
                  </a:lnTo>
                  <a:lnTo>
                    <a:pt x="151028" y="1510284"/>
                  </a:lnTo>
                  <a:lnTo>
                    <a:pt x="2227961" y="1510284"/>
                  </a:lnTo>
                  <a:lnTo>
                    <a:pt x="2275705" y="1502584"/>
                  </a:lnTo>
                  <a:lnTo>
                    <a:pt x="2317159" y="1481145"/>
                  </a:lnTo>
                  <a:lnTo>
                    <a:pt x="2349841" y="1448452"/>
                  </a:lnTo>
                  <a:lnTo>
                    <a:pt x="2371269" y="1406993"/>
                  </a:lnTo>
                  <a:lnTo>
                    <a:pt x="2378964" y="1359255"/>
                  </a:lnTo>
                  <a:lnTo>
                    <a:pt x="2378964" y="151002"/>
                  </a:lnTo>
                  <a:lnTo>
                    <a:pt x="2371269" y="103258"/>
                  </a:lnTo>
                  <a:lnTo>
                    <a:pt x="2349841" y="61804"/>
                  </a:lnTo>
                  <a:lnTo>
                    <a:pt x="2317159" y="29122"/>
                  </a:lnTo>
                  <a:lnTo>
                    <a:pt x="2275705" y="7694"/>
                  </a:lnTo>
                  <a:lnTo>
                    <a:pt x="2227961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1762" y="4458461"/>
              <a:ext cx="2379345" cy="1510665"/>
            </a:xfrm>
            <a:custGeom>
              <a:avLst/>
              <a:gdLst/>
              <a:ahLst/>
              <a:cxnLst/>
              <a:rect l="l" t="t" r="r" b="b"/>
              <a:pathLst>
                <a:path w="2379345" h="1510664">
                  <a:moveTo>
                    <a:pt x="0" y="151002"/>
                  </a:moveTo>
                  <a:lnTo>
                    <a:pt x="7699" y="103258"/>
                  </a:lnTo>
                  <a:lnTo>
                    <a:pt x="29138" y="61804"/>
                  </a:lnTo>
                  <a:lnTo>
                    <a:pt x="61831" y="29122"/>
                  </a:lnTo>
                  <a:lnTo>
                    <a:pt x="103290" y="7694"/>
                  </a:lnTo>
                  <a:lnTo>
                    <a:pt x="151028" y="0"/>
                  </a:lnTo>
                  <a:lnTo>
                    <a:pt x="2227961" y="0"/>
                  </a:lnTo>
                  <a:lnTo>
                    <a:pt x="2275705" y="7694"/>
                  </a:lnTo>
                  <a:lnTo>
                    <a:pt x="2317159" y="29122"/>
                  </a:lnTo>
                  <a:lnTo>
                    <a:pt x="2349841" y="61804"/>
                  </a:lnTo>
                  <a:lnTo>
                    <a:pt x="2371269" y="103258"/>
                  </a:lnTo>
                  <a:lnTo>
                    <a:pt x="2378964" y="151002"/>
                  </a:lnTo>
                  <a:lnTo>
                    <a:pt x="2378964" y="1359255"/>
                  </a:lnTo>
                  <a:lnTo>
                    <a:pt x="2371269" y="1406993"/>
                  </a:lnTo>
                  <a:lnTo>
                    <a:pt x="2349841" y="1448452"/>
                  </a:lnTo>
                  <a:lnTo>
                    <a:pt x="2317159" y="1481145"/>
                  </a:lnTo>
                  <a:lnTo>
                    <a:pt x="2275705" y="1502584"/>
                  </a:lnTo>
                  <a:lnTo>
                    <a:pt x="2227961" y="1510284"/>
                  </a:lnTo>
                  <a:lnTo>
                    <a:pt x="151028" y="1510284"/>
                  </a:lnTo>
                  <a:lnTo>
                    <a:pt x="103290" y="1502584"/>
                  </a:lnTo>
                  <a:lnTo>
                    <a:pt x="61831" y="1481145"/>
                  </a:lnTo>
                  <a:lnTo>
                    <a:pt x="29138" y="1448452"/>
                  </a:lnTo>
                  <a:lnTo>
                    <a:pt x="7699" y="1406993"/>
                  </a:lnTo>
                  <a:lnTo>
                    <a:pt x="0" y="1359255"/>
                  </a:lnTo>
                  <a:lnTo>
                    <a:pt x="0" y="151002"/>
                  </a:lnTo>
                  <a:close/>
                </a:path>
              </a:pathLst>
            </a:custGeom>
            <a:ln w="25907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2574" y="4898593"/>
            <a:ext cx="197612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Carlito"/>
                <a:cs typeface="Carlito"/>
              </a:rPr>
              <a:t>Mec</a:t>
            </a:r>
            <a:r>
              <a:rPr sz="3300" spc="-15" dirty="0">
                <a:latin typeface="Carlito"/>
                <a:cs typeface="Carlito"/>
              </a:rPr>
              <a:t>h</a:t>
            </a:r>
            <a:r>
              <a:rPr sz="3300" dirty="0">
                <a:latin typeface="Carlito"/>
                <a:cs typeface="Carlito"/>
              </a:rPr>
              <a:t>ani</a:t>
            </a:r>
            <a:r>
              <a:rPr sz="3300" spc="-40" dirty="0">
                <a:latin typeface="Carlito"/>
                <a:cs typeface="Carlito"/>
              </a:rPr>
              <a:t>c</a:t>
            </a:r>
            <a:r>
              <a:rPr sz="3300" dirty="0">
                <a:latin typeface="Carlito"/>
                <a:cs typeface="Carlito"/>
              </a:rPr>
              <a:t>al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200400" y="4194047"/>
            <a:ext cx="2668905" cy="1788160"/>
            <a:chOff x="3200400" y="4194047"/>
            <a:chExt cx="2668905" cy="1788160"/>
          </a:xfrm>
        </p:grpSpPr>
        <p:sp>
          <p:nvSpPr>
            <p:cNvPr id="24" name="object 24"/>
            <p:cNvSpPr/>
            <p:nvPr/>
          </p:nvSpPr>
          <p:spPr>
            <a:xfrm>
              <a:off x="3213353" y="4207001"/>
              <a:ext cx="2379345" cy="1510665"/>
            </a:xfrm>
            <a:custGeom>
              <a:avLst/>
              <a:gdLst/>
              <a:ahLst/>
              <a:cxnLst/>
              <a:rect l="l" t="t" r="r" b="b"/>
              <a:pathLst>
                <a:path w="2379345" h="1510664">
                  <a:moveTo>
                    <a:pt x="2227960" y="0"/>
                  </a:moveTo>
                  <a:lnTo>
                    <a:pt x="151003" y="0"/>
                  </a:lnTo>
                  <a:lnTo>
                    <a:pt x="103258" y="7694"/>
                  </a:lnTo>
                  <a:lnTo>
                    <a:pt x="61804" y="29122"/>
                  </a:lnTo>
                  <a:lnTo>
                    <a:pt x="29122" y="61804"/>
                  </a:lnTo>
                  <a:lnTo>
                    <a:pt x="7694" y="103258"/>
                  </a:lnTo>
                  <a:lnTo>
                    <a:pt x="0" y="151003"/>
                  </a:lnTo>
                  <a:lnTo>
                    <a:pt x="0" y="1359281"/>
                  </a:lnTo>
                  <a:lnTo>
                    <a:pt x="7694" y="1407006"/>
                  </a:lnTo>
                  <a:lnTo>
                    <a:pt x="29122" y="1448457"/>
                  </a:lnTo>
                  <a:lnTo>
                    <a:pt x="61804" y="1481146"/>
                  </a:lnTo>
                  <a:lnTo>
                    <a:pt x="103258" y="1502584"/>
                  </a:lnTo>
                  <a:lnTo>
                    <a:pt x="151003" y="1510284"/>
                  </a:lnTo>
                  <a:lnTo>
                    <a:pt x="2227960" y="1510284"/>
                  </a:lnTo>
                  <a:lnTo>
                    <a:pt x="2275705" y="1502584"/>
                  </a:lnTo>
                  <a:lnTo>
                    <a:pt x="2317159" y="1481146"/>
                  </a:lnTo>
                  <a:lnTo>
                    <a:pt x="2349841" y="1448457"/>
                  </a:lnTo>
                  <a:lnTo>
                    <a:pt x="2371269" y="1407006"/>
                  </a:lnTo>
                  <a:lnTo>
                    <a:pt x="2378963" y="1359281"/>
                  </a:lnTo>
                  <a:lnTo>
                    <a:pt x="2378963" y="151003"/>
                  </a:lnTo>
                  <a:lnTo>
                    <a:pt x="2371269" y="103258"/>
                  </a:lnTo>
                  <a:lnTo>
                    <a:pt x="2349841" y="61804"/>
                  </a:lnTo>
                  <a:lnTo>
                    <a:pt x="2317159" y="29122"/>
                  </a:lnTo>
                  <a:lnTo>
                    <a:pt x="2275705" y="7694"/>
                  </a:lnTo>
                  <a:lnTo>
                    <a:pt x="222796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13353" y="4207001"/>
              <a:ext cx="2379345" cy="1510665"/>
            </a:xfrm>
            <a:custGeom>
              <a:avLst/>
              <a:gdLst/>
              <a:ahLst/>
              <a:cxnLst/>
              <a:rect l="l" t="t" r="r" b="b"/>
              <a:pathLst>
                <a:path w="2379345" h="1510664">
                  <a:moveTo>
                    <a:pt x="0" y="151003"/>
                  </a:moveTo>
                  <a:lnTo>
                    <a:pt x="7694" y="103258"/>
                  </a:lnTo>
                  <a:lnTo>
                    <a:pt x="29122" y="61804"/>
                  </a:lnTo>
                  <a:lnTo>
                    <a:pt x="61804" y="29122"/>
                  </a:lnTo>
                  <a:lnTo>
                    <a:pt x="103258" y="7694"/>
                  </a:lnTo>
                  <a:lnTo>
                    <a:pt x="151003" y="0"/>
                  </a:lnTo>
                  <a:lnTo>
                    <a:pt x="2227960" y="0"/>
                  </a:lnTo>
                  <a:lnTo>
                    <a:pt x="2275705" y="7694"/>
                  </a:lnTo>
                  <a:lnTo>
                    <a:pt x="2317159" y="29122"/>
                  </a:lnTo>
                  <a:lnTo>
                    <a:pt x="2349841" y="61804"/>
                  </a:lnTo>
                  <a:lnTo>
                    <a:pt x="2371269" y="103258"/>
                  </a:lnTo>
                  <a:lnTo>
                    <a:pt x="2378963" y="151003"/>
                  </a:lnTo>
                  <a:lnTo>
                    <a:pt x="2378963" y="1359281"/>
                  </a:lnTo>
                  <a:lnTo>
                    <a:pt x="2371269" y="1407006"/>
                  </a:lnTo>
                  <a:lnTo>
                    <a:pt x="2349841" y="1448457"/>
                  </a:lnTo>
                  <a:lnTo>
                    <a:pt x="2317159" y="1481146"/>
                  </a:lnTo>
                  <a:lnTo>
                    <a:pt x="2275705" y="1502584"/>
                  </a:lnTo>
                  <a:lnTo>
                    <a:pt x="2227960" y="1510284"/>
                  </a:lnTo>
                  <a:lnTo>
                    <a:pt x="151003" y="1510284"/>
                  </a:lnTo>
                  <a:lnTo>
                    <a:pt x="103258" y="1502584"/>
                  </a:lnTo>
                  <a:lnTo>
                    <a:pt x="61804" y="1481146"/>
                  </a:lnTo>
                  <a:lnTo>
                    <a:pt x="29122" y="1448457"/>
                  </a:lnTo>
                  <a:lnTo>
                    <a:pt x="7694" y="1407006"/>
                  </a:lnTo>
                  <a:lnTo>
                    <a:pt x="0" y="1359281"/>
                  </a:lnTo>
                  <a:lnTo>
                    <a:pt x="0" y="15100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77006" y="4458461"/>
              <a:ext cx="2379345" cy="1510665"/>
            </a:xfrm>
            <a:custGeom>
              <a:avLst/>
              <a:gdLst/>
              <a:ahLst/>
              <a:cxnLst/>
              <a:rect l="l" t="t" r="r" b="b"/>
              <a:pathLst>
                <a:path w="2379345" h="1510664">
                  <a:moveTo>
                    <a:pt x="2227961" y="0"/>
                  </a:moveTo>
                  <a:lnTo>
                    <a:pt x="151003" y="0"/>
                  </a:lnTo>
                  <a:lnTo>
                    <a:pt x="103258" y="7694"/>
                  </a:lnTo>
                  <a:lnTo>
                    <a:pt x="61804" y="29122"/>
                  </a:lnTo>
                  <a:lnTo>
                    <a:pt x="29122" y="61804"/>
                  </a:lnTo>
                  <a:lnTo>
                    <a:pt x="7694" y="103258"/>
                  </a:lnTo>
                  <a:lnTo>
                    <a:pt x="0" y="151002"/>
                  </a:lnTo>
                  <a:lnTo>
                    <a:pt x="0" y="1359255"/>
                  </a:lnTo>
                  <a:lnTo>
                    <a:pt x="7694" y="1406993"/>
                  </a:lnTo>
                  <a:lnTo>
                    <a:pt x="29122" y="1448452"/>
                  </a:lnTo>
                  <a:lnTo>
                    <a:pt x="61804" y="1481145"/>
                  </a:lnTo>
                  <a:lnTo>
                    <a:pt x="103258" y="1502584"/>
                  </a:lnTo>
                  <a:lnTo>
                    <a:pt x="151003" y="1510284"/>
                  </a:lnTo>
                  <a:lnTo>
                    <a:pt x="2227961" y="1510284"/>
                  </a:lnTo>
                  <a:lnTo>
                    <a:pt x="2275705" y="1502584"/>
                  </a:lnTo>
                  <a:lnTo>
                    <a:pt x="2317159" y="1481145"/>
                  </a:lnTo>
                  <a:lnTo>
                    <a:pt x="2349841" y="1448452"/>
                  </a:lnTo>
                  <a:lnTo>
                    <a:pt x="2371269" y="1406993"/>
                  </a:lnTo>
                  <a:lnTo>
                    <a:pt x="2378964" y="1359255"/>
                  </a:lnTo>
                  <a:lnTo>
                    <a:pt x="2378964" y="151002"/>
                  </a:lnTo>
                  <a:lnTo>
                    <a:pt x="2371269" y="103258"/>
                  </a:lnTo>
                  <a:lnTo>
                    <a:pt x="2349841" y="61804"/>
                  </a:lnTo>
                  <a:lnTo>
                    <a:pt x="2317159" y="29122"/>
                  </a:lnTo>
                  <a:lnTo>
                    <a:pt x="2275705" y="7694"/>
                  </a:lnTo>
                  <a:lnTo>
                    <a:pt x="2227961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77006" y="4458461"/>
              <a:ext cx="2379345" cy="1510665"/>
            </a:xfrm>
            <a:custGeom>
              <a:avLst/>
              <a:gdLst/>
              <a:ahLst/>
              <a:cxnLst/>
              <a:rect l="l" t="t" r="r" b="b"/>
              <a:pathLst>
                <a:path w="2379345" h="1510664">
                  <a:moveTo>
                    <a:pt x="0" y="151002"/>
                  </a:moveTo>
                  <a:lnTo>
                    <a:pt x="7694" y="103258"/>
                  </a:lnTo>
                  <a:lnTo>
                    <a:pt x="29122" y="61804"/>
                  </a:lnTo>
                  <a:lnTo>
                    <a:pt x="61804" y="29122"/>
                  </a:lnTo>
                  <a:lnTo>
                    <a:pt x="103258" y="7694"/>
                  </a:lnTo>
                  <a:lnTo>
                    <a:pt x="151003" y="0"/>
                  </a:lnTo>
                  <a:lnTo>
                    <a:pt x="2227961" y="0"/>
                  </a:lnTo>
                  <a:lnTo>
                    <a:pt x="2275705" y="7694"/>
                  </a:lnTo>
                  <a:lnTo>
                    <a:pt x="2317159" y="29122"/>
                  </a:lnTo>
                  <a:lnTo>
                    <a:pt x="2349841" y="61804"/>
                  </a:lnTo>
                  <a:lnTo>
                    <a:pt x="2371269" y="103258"/>
                  </a:lnTo>
                  <a:lnTo>
                    <a:pt x="2378964" y="151002"/>
                  </a:lnTo>
                  <a:lnTo>
                    <a:pt x="2378964" y="1359255"/>
                  </a:lnTo>
                  <a:lnTo>
                    <a:pt x="2371269" y="1406993"/>
                  </a:lnTo>
                  <a:lnTo>
                    <a:pt x="2349841" y="1448452"/>
                  </a:lnTo>
                  <a:lnTo>
                    <a:pt x="2317159" y="1481145"/>
                  </a:lnTo>
                  <a:lnTo>
                    <a:pt x="2275705" y="1502584"/>
                  </a:lnTo>
                  <a:lnTo>
                    <a:pt x="2227961" y="1510284"/>
                  </a:lnTo>
                  <a:lnTo>
                    <a:pt x="151003" y="1510284"/>
                  </a:lnTo>
                  <a:lnTo>
                    <a:pt x="103258" y="1502584"/>
                  </a:lnTo>
                  <a:lnTo>
                    <a:pt x="61804" y="1481145"/>
                  </a:lnTo>
                  <a:lnTo>
                    <a:pt x="29122" y="1448452"/>
                  </a:lnTo>
                  <a:lnTo>
                    <a:pt x="7694" y="1406993"/>
                  </a:lnTo>
                  <a:lnTo>
                    <a:pt x="0" y="1359255"/>
                  </a:lnTo>
                  <a:lnTo>
                    <a:pt x="0" y="151002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948429" y="4898593"/>
            <a:ext cx="143637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latin typeface="Carlito"/>
                <a:cs typeface="Carlito"/>
              </a:rPr>
              <a:t>Thermal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08191" y="4194047"/>
            <a:ext cx="2668905" cy="1788160"/>
            <a:chOff x="6108191" y="4194047"/>
            <a:chExt cx="2668905" cy="1788160"/>
          </a:xfrm>
        </p:grpSpPr>
        <p:sp>
          <p:nvSpPr>
            <p:cNvPr id="30" name="object 30"/>
            <p:cNvSpPr/>
            <p:nvPr/>
          </p:nvSpPr>
          <p:spPr>
            <a:xfrm>
              <a:off x="6121145" y="4207001"/>
              <a:ext cx="2379345" cy="1510665"/>
            </a:xfrm>
            <a:custGeom>
              <a:avLst/>
              <a:gdLst/>
              <a:ahLst/>
              <a:cxnLst/>
              <a:rect l="l" t="t" r="r" b="b"/>
              <a:pathLst>
                <a:path w="2379345" h="1510664">
                  <a:moveTo>
                    <a:pt x="2227960" y="0"/>
                  </a:moveTo>
                  <a:lnTo>
                    <a:pt x="151002" y="0"/>
                  </a:lnTo>
                  <a:lnTo>
                    <a:pt x="103258" y="7694"/>
                  </a:lnTo>
                  <a:lnTo>
                    <a:pt x="61804" y="29122"/>
                  </a:lnTo>
                  <a:lnTo>
                    <a:pt x="29122" y="61804"/>
                  </a:lnTo>
                  <a:lnTo>
                    <a:pt x="7694" y="103258"/>
                  </a:lnTo>
                  <a:lnTo>
                    <a:pt x="0" y="151003"/>
                  </a:lnTo>
                  <a:lnTo>
                    <a:pt x="0" y="1359281"/>
                  </a:lnTo>
                  <a:lnTo>
                    <a:pt x="7694" y="1407006"/>
                  </a:lnTo>
                  <a:lnTo>
                    <a:pt x="29122" y="1448457"/>
                  </a:lnTo>
                  <a:lnTo>
                    <a:pt x="61804" y="1481146"/>
                  </a:lnTo>
                  <a:lnTo>
                    <a:pt x="103258" y="1502584"/>
                  </a:lnTo>
                  <a:lnTo>
                    <a:pt x="151002" y="1510284"/>
                  </a:lnTo>
                  <a:lnTo>
                    <a:pt x="2227960" y="1510284"/>
                  </a:lnTo>
                  <a:lnTo>
                    <a:pt x="2275705" y="1502584"/>
                  </a:lnTo>
                  <a:lnTo>
                    <a:pt x="2317159" y="1481146"/>
                  </a:lnTo>
                  <a:lnTo>
                    <a:pt x="2349841" y="1448457"/>
                  </a:lnTo>
                  <a:lnTo>
                    <a:pt x="2371269" y="1407006"/>
                  </a:lnTo>
                  <a:lnTo>
                    <a:pt x="2378963" y="1359281"/>
                  </a:lnTo>
                  <a:lnTo>
                    <a:pt x="2378963" y="151003"/>
                  </a:lnTo>
                  <a:lnTo>
                    <a:pt x="2371269" y="103258"/>
                  </a:lnTo>
                  <a:lnTo>
                    <a:pt x="2349841" y="61804"/>
                  </a:lnTo>
                  <a:lnTo>
                    <a:pt x="2317159" y="29122"/>
                  </a:lnTo>
                  <a:lnTo>
                    <a:pt x="2275705" y="7694"/>
                  </a:lnTo>
                  <a:lnTo>
                    <a:pt x="222796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21145" y="4207001"/>
              <a:ext cx="2379345" cy="1510665"/>
            </a:xfrm>
            <a:custGeom>
              <a:avLst/>
              <a:gdLst/>
              <a:ahLst/>
              <a:cxnLst/>
              <a:rect l="l" t="t" r="r" b="b"/>
              <a:pathLst>
                <a:path w="2379345" h="1510664">
                  <a:moveTo>
                    <a:pt x="0" y="151003"/>
                  </a:moveTo>
                  <a:lnTo>
                    <a:pt x="7694" y="103258"/>
                  </a:lnTo>
                  <a:lnTo>
                    <a:pt x="29122" y="61804"/>
                  </a:lnTo>
                  <a:lnTo>
                    <a:pt x="61804" y="29122"/>
                  </a:lnTo>
                  <a:lnTo>
                    <a:pt x="103258" y="7694"/>
                  </a:lnTo>
                  <a:lnTo>
                    <a:pt x="151002" y="0"/>
                  </a:lnTo>
                  <a:lnTo>
                    <a:pt x="2227960" y="0"/>
                  </a:lnTo>
                  <a:lnTo>
                    <a:pt x="2275705" y="7694"/>
                  </a:lnTo>
                  <a:lnTo>
                    <a:pt x="2317159" y="29122"/>
                  </a:lnTo>
                  <a:lnTo>
                    <a:pt x="2349841" y="61804"/>
                  </a:lnTo>
                  <a:lnTo>
                    <a:pt x="2371269" y="103258"/>
                  </a:lnTo>
                  <a:lnTo>
                    <a:pt x="2378963" y="151003"/>
                  </a:lnTo>
                  <a:lnTo>
                    <a:pt x="2378963" y="1359281"/>
                  </a:lnTo>
                  <a:lnTo>
                    <a:pt x="2371269" y="1407006"/>
                  </a:lnTo>
                  <a:lnTo>
                    <a:pt x="2349841" y="1448457"/>
                  </a:lnTo>
                  <a:lnTo>
                    <a:pt x="2317159" y="1481146"/>
                  </a:lnTo>
                  <a:lnTo>
                    <a:pt x="2275705" y="1502584"/>
                  </a:lnTo>
                  <a:lnTo>
                    <a:pt x="2227960" y="1510284"/>
                  </a:lnTo>
                  <a:lnTo>
                    <a:pt x="151002" y="1510284"/>
                  </a:lnTo>
                  <a:lnTo>
                    <a:pt x="103258" y="1502584"/>
                  </a:lnTo>
                  <a:lnTo>
                    <a:pt x="61804" y="1481146"/>
                  </a:lnTo>
                  <a:lnTo>
                    <a:pt x="29122" y="1448457"/>
                  </a:lnTo>
                  <a:lnTo>
                    <a:pt x="7694" y="1407006"/>
                  </a:lnTo>
                  <a:lnTo>
                    <a:pt x="0" y="1359281"/>
                  </a:lnTo>
                  <a:lnTo>
                    <a:pt x="0" y="15100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84797" y="4458461"/>
              <a:ext cx="2379345" cy="1510665"/>
            </a:xfrm>
            <a:custGeom>
              <a:avLst/>
              <a:gdLst/>
              <a:ahLst/>
              <a:cxnLst/>
              <a:rect l="l" t="t" r="r" b="b"/>
              <a:pathLst>
                <a:path w="2379345" h="1510664">
                  <a:moveTo>
                    <a:pt x="2227960" y="0"/>
                  </a:moveTo>
                  <a:lnTo>
                    <a:pt x="151002" y="0"/>
                  </a:lnTo>
                  <a:lnTo>
                    <a:pt x="103258" y="7694"/>
                  </a:lnTo>
                  <a:lnTo>
                    <a:pt x="61804" y="29122"/>
                  </a:lnTo>
                  <a:lnTo>
                    <a:pt x="29122" y="61804"/>
                  </a:lnTo>
                  <a:lnTo>
                    <a:pt x="7694" y="103258"/>
                  </a:lnTo>
                  <a:lnTo>
                    <a:pt x="0" y="151002"/>
                  </a:lnTo>
                  <a:lnTo>
                    <a:pt x="0" y="1359255"/>
                  </a:lnTo>
                  <a:lnTo>
                    <a:pt x="7694" y="1406993"/>
                  </a:lnTo>
                  <a:lnTo>
                    <a:pt x="29122" y="1448452"/>
                  </a:lnTo>
                  <a:lnTo>
                    <a:pt x="61804" y="1481145"/>
                  </a:lnTo>
                  <a:lnTo>
                    <a:pt x="103258" y="1502584"/>
                  </a:lnTo>
                  <a:lnTo>
                    <a:pt x="151002" y="1510284"/>
                  </a:lnTo>
                  <a:lnTo>
                    <a:pt x="2227960" y="1510284"/>
                  </a:lnTo>
                  <a:lnTo>
                    <a:pt x="2275705" y="1502584"/>
                  </a:lnTo>
                  <a:lnTo>
                    <a:pt x="2317159" y="1481145"/>
                  </a:lnTo>
                  <a:lnTo>
                    <a:pt x="2349841" y="1448452"/>
                  </a:lnTo>
                  <a:lnTo>
                    <a:pt x="2371269" y="1406993"/>
                  </a:lnTo>
                  <a:lnTo>
                    <a:pt x="2378963" y="1359255"/>
                  </a:lnTo>
                  <a:lnTo>
                    <a:pt x="2378963" y="151002"/>
                  </a:lnTo>
                  <a:lnTo>
                    <a:pt x="2371269" y="103258"/>
                  </a:lnTo>
                  <a:lnTo>
                    <a:pt x="2349841" y="61804"/>
                  </a:lnTo>
                  <a:lnTo>
                    <a:pt x="2317159" y="29122"/>
                  </a:lnTo>
                  <a:lnTo>
                    <a:pt x="2275705" y="7694"/>
                  </a:lnTo>
                  <a:lnTo>
                    <a:pt x="222796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84797" y="4458461"/>
              <a:ext cx="2379345" cy="1510665"/>
            </a:xfrm>
            <a:custGeom>
              <a:avLst/>
              <a:gdLst/>
              <a:ahLst/>
              <a:cxnLst/>
              <a:rect l="l" t="t" r="r" b="b"/>
              <a:pathLst>
                <a:path w="2379345" h="1510664">
                  <a:moveTo>
                    <a:pt x="0" y="151002"/>
                  </a:moveTo>
                  <a:lnTo>
                    <a:pt x="7694" y="103258"/>
                  </a:lnTo>
                  <a:lnTo>
                    <a:pt x="29122" y="61804"/>
                  </a:lnTo>
                  <a:lnTo>
                    <a:pt x="61804" y="29122"/>
                  </a:lnTo>
                  <a:lnTo>
                    <a:pt x="103258" y="7694"/>
                  </a:lnTo>
                  <a:lnTo>
                    <a:pt x="151002" y="0"/>
                  </a:lnTo>
                  <a:lnTo>
                    <a:pt x="2227960" y="0"/>
                  </a:lnTo>
                  <a:lnTo>
                    <a:pt x="2275705" y="7694"/>
                  </a:lnTo>
                  <a:lnTo>
                    <a:pt x="2317159" y="29122"/>
                  </a:lnTo>
                  <a:lnTo>
                    <a:pt x="2349841" y="61804"/>
                  </a:lnTo>
                  <a:lnTo>
                    <a:pt x="2371269" y="103258"/>
                  </a:lnTo>
                  <a:lnTo>
                    <a:pt x="2378963" y="151002"/>
                  </a:lnTo>
                  <a:lnTo>
                    <a:pt x="2378963" y="1359255"/>
                  </a:lnTo>
                  <a:lnTo>
                    <a:pt x="2371269" y="1406993"/>
                  </a:lnTo>
                  <a:lnTo>
                    <a:pt x="2349841" y="1448452"/>
                  </a:lnTo>
                  <a:lnTo>
                    <a:pt x="2317159" y="1481145"/>
                  </a:lnTo>
                  <a:lnTo>
                    <a:pt x="2275705" y="1502584"/>
                  </a:lnTo>
                  <a:lnTo>
                    <a:pt x="2227960" y="1510284"/>
                  </a:lnTo>
                  <a:lnTo>
                    <a:pt x="151002" y="1510284"/>
                  </a:lnTo>
                  <a:lnTo>
                    <a:pt x="103258" y="1502584"/>
                  </a:lnTo>
                  <a:lnTo>
                    <a:pt x="61804" y="1481145"/>
                  </a:lnTo>
                  <a:lnTo>
                    <a:pt x="29122" y="1448452"/>
                  </a:lnTo>
                  <a:lnTo>
                    <a:pt x="7694" y="1406993"/>
                  </a:lnTo>
                  <a:lnTo>
                    <a:pt x="0" y="1359255"/>
                  </a:lnTo>
                  <a:lnTo>
                    <a:pt x="0" y="151002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784975" y="4898593"/>
            <a:ext cx="157924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latin typeface="Carlito"/>
                <a:cs typeface="Carlito"/>
              </a:rPr>
              <a:t>Chemical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108191" y="2618232"/>
            <a:ext cx="2668905" cy="1053465"/>
            <a:chOff x="6108191" y="2618232"/>
            <a:chExt cx="2668905" cy="1053465"/>
          </a:xfrm>
        </p:grpSpPr>
        <p:sp>
          <p:nvSpPr>
            <p:cNvPr id="36" name="object 36"/>
            <p:cNvSpPr/>
            <p:nvPr/>
          </p:nvSpPr>
          <p:spPr>
            <a:xfrm>
              <a:off x="6121145" y="2631186"/>
              <a:ext cx="2379345" cy="775970"/>
            </a:xfrm>
            <a:custGeom>
              <a:avLst/>
              <a:gdLst/>
              <a:ahLst/>
              <a:cxnLst/>
              <a:rect l="l" t="t" r="r" b="b"/>
              <a:pathLst>
                <a:path w="2379345" h="775970">
                  <a:moveTo>
                    <a:pt x="2301367" y="0"/>
                  </a:moveTo>
                  <a:lnTo>
                    <a:pt x="77596" y="0"/>
                  </a:lnTo>
                  <a:lnTo>
                    <a:pt x="47363" y="6088"/>
                  </a:lnTo>
                  <a:lnTo>
                    <a:pt x="22701" y="22701"/>
                  </a:lnTo>
                  <a:lnTo>
                    <a:pt x="6088" y="47363"/>
                  </a:lnTo>
                  <a:lnTo>
                    <a:pt x="0" y="77597"/>
                  </a:lnTo>
                  <a:lnTo>
                    <a:pt x="0" y="698118"/>
                  </a:lnTo>
                  <a:lnTo>
                    <a:pt x="6088" y="728352"/>
                  </a:lnTo>
                  <a:lnTo>
                    <a:pt x="22701" y="753014"/>
                  </a:lnTo>
                  <a:lnTo>
                    <a:pt x="47363" y="769627"/>
                  </a:lnTo>
                  <a:lnTo>
                    <a:pt x="77596" y="775715"/>
                  </a:lnTo>
                  <a:lnTo>
                    <a:pt x="2301367" y="775715"/>
                  </a:lnTo>
                  <a:lnTo>
                    <a:pt x="2331600" y="769627"/>
                  </a:lnTo>
                  <a:lnTo>
                    <a:pt x="2356262" y="753014"/>
                  </a:lnTo>
                  <a:lnTo>
                    <a:pt x="2372875" y="728352"/>
                  </a:lnTo>
                  <a:lnTo>
                    <a:pt x="2378963" y="698118"/>
                  </a:lnTo>
                  <a:lnTo>
                    <a:pt x="2378963" y="77597"/>
                  </a:lnTo>
                  <a:lnTo>
                    <a:pt x="2372875" y="47363"/>
                  </a:lnTo>
                  <a:lnTo>
                    <a:pt x="2356262" y="22701"/>
                  </a:lnTo>
                  <a:lnTo>
                    <a:pt x="2331600" y="6088"/>
                  </a:lnTo>
                  <a:lnTo>
                    <a:pt x="230136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21145" y="2631186"/>
              <a:ext cx="2379345" cy="775970"/>
            </a:xfrm>
            <a:custGeom>
              <a:avLst/>
              <a:gdLst/>
              <a:ahLst/>
              <a:cxnLst/>
              <a:rect l="l" t="t" r="r" b="b"/>
              <a:pathLst>
                <a:path w="2379345" h="775970">
                  <a:moveTo>
                    <a:pt x="0" y="77597"/>
                  </a:moveTo>
                  <a:lnTo>
                    <a:pt x="6088" y="47363"/>
                  </a:lnTo>
                  <a:lnTo>
                    <a:pt x="22701" y="22701"/>
                  </a:lnTo>
                  <a:lnTo>
                    <a:pt x="47363" y="6088"/>
                  </a:lnTo>
                  <a:lnTo>
                    <a:pt x="77596" y="0"/>
                  </a:lnTo>
                  <a:lnTo>
                    <a:pt x="2301367" y="0"/>
                  </a:lnTo>
                  <a:lnTo>
                    <a:pt x="2331600" y="6088"/>
                  </a:lnTo>
                  <a:lnTo>
                    <a:pt x="2356262" y="22701"/>
                  </a:lnTo>
                  <a:lnTo>
                    <a:pt x="2372875" y="47363"/>
                  </a:lnTo>
                  <a:lnTo>
                    <a:pt x="2378963" y="77597"/>
                  </a:lnTo>
                  <a:lnTo>
                    <a:pt x="2378963" y="698118"/>
                  </a:lnTo>
                  <a:lnTo>
                    <a:pt x="2372875" y="728352"/>
                  </a:lnTo>
                  <a:lnTo>
                    <a:pt x="2356262" y="753014"/>
                  </a:lnTo>
                  <a:lnTo>
                    <a:pt x="2331600" y="769627"/>
                  </a:lnTo>
                  <a:lnTo>
                    <a:pt x="2301367" y="775715"/>
                  </a:lnTo>
                  <a:lnTo>
                    <a:pt x="77596" y="775715"/>
                  </a:lnTo>
                  <a:lnTo>
                    <a:pt x="47363" y="769627"/>
                  </a:lnTo>
                  <a:lnTo>
                    <a:pt x="22701" y="753014"/>
                  </a:lnTo>
                  <a:lnTo>
                    <a:pt x="6088" y="728352"/>
                  </a:lnTo>
                  <a:lnTo>
                    <a:pt x="0" y="698118"/>
                  </a:lnTo>
                  <a:lnTo>
                    <a:pt x="0" y="77597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84797" y="2882646"/>
              <a:ext cx="2379345" cy="775970"/>
            </a:xfrm>
            <a:custGeom>
              <a:avLst/>
              <a:gdLst/>
              <a:ahLst/>
              <a:cxnLst/>
              <a:rect l="l" t="t" r="r" b="b"/>
              <a:pathLst>
                <a:path w="2379345" h="775970">
                  <a:moveTo>
                    <a:pt x="2301367" y="0"/>
                  </a:moveTo>
                  <a:lnTo>
                    <a:pt x="77597" y="0"/>
                  </a:lnTo>
                  <a:lnTo>
                    <a:pt x="47363" y="6088"/>
                  </a:lnTo>
                  <a:lnTo>
                    <a:pt x="22701" y="22701"/>
                  </a:lnTo>
                  <a:lnTo>
                    <a:pt x="6088" y="47363"/>
                  </a:lnTo>
                  <a:lnTo>
                    <a:pt x="0" y="77596"/>
                  </a:lnTo>
                  <a:lnTo>
                    <a:pt x="0" y="698118"/>
                  </a:lnTo>
                  <a:lnTo>
                    <a:pt x="6088" y="728352"/>
                  </a:lnTo>
                  <a:lnTo>
                    <a:pt x="22701" y="753014"/>
                  </a:lnTo>
                  <a:lnTo>
                    <a:pt x="47363" y="769627"/>
                  </a:lnTo>
                  <a:lnTo>
                    <a:pt x="77597" y="775715"/>
                  </a:lnTo>
                  <a:lnTo>
                    <a:pt x="2301367" y="775715"/>
                  </a:lnTo>
                  <a:lnTo>
                    <a:pt x="2331600" y="769627"/>
                  </a:lnTo>
                  <a:lnTo>
                    <a:pt x="2356262" y="753014"/>
                  </a:lnTo>
                  <a:lnTo>
                    <a:pt x="2372875" y="728352"/>
                  </a:lnTo>
                  <a:lnTo>
                    <a:pt x="2378963" y="698118"/>
                  </a:lnTo>
                  <a:lnTo>
                    <a:pt x="2378963" y="77596"/>
                  </a:lnTo>
                  <a:lnTo>
                    <a:pt x="2372875" y="47363"/>
                  </a:lnTo>
                  <a:lnTo>
                    <a:pt x="2356262" y="22701"/>
                  </a:lnTo>
                  <a:lnTo>
                    <a:pt x="2331600" y="6088"/>
                  </a:lnTo>
                  <a:lnTo>
                    <a:pt x="230136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84797" y="2882646"/>
              <a:ext cx="2379345" cy="775970"/>
            </a:xfrm>
            <a:custGeom>
              <a:avLst/>
              <a:gdLst/>
              <a:ahLst/>
              <a:cxnLst/>
              <a:rect l="l" t="t" r="r" b="b"/>
              <a:pathLst>
                <a:path w="2379345" h="775970">
                  <a:moveTo>
                    <a:pt x="0" y="77596"/>
                  </a:moveTo>
                  <a:lnTo>
                    <a:pt x="6088" y="47363"/>
                  </a:lnTo>
                  <a:lnTo>
                    <a:pt x="22701" y="22701"/>
                  </a:lnTo>
                  <a:lnTo>
                    <a:pt x="47363" y="6088"/>
                  </a:lnTo>
                  <a:lnTo>
                    <a:pt x="77597" y="0"/>
                  </a:lnTo>
                  <a:lnTo>
                    <a:pt x="2301367" y="0"/>
                  </a:lnTo>
                  <a:lnTo>
                    <a:pt x="2331600" y="6088"/>
                  </a:lnTo>
                  <a:lnTo>
                    <a:pt x="2356262" y="22701"/>
                  </a:lnTo>
                  <a:lnTo>
                    <a:pt x="2372875" y="47363"/>
                  </a:lnTo>
                  <a:lnTo>
                    <a:pt x="2378963" y="77596"/>
                  </a:lnTo>
                  <a:lnTo>
                    <a:pt x="2378963" y="698118"/>
                  </a:lnTo>
                  <a:lnTo>
                    <a:pt x="2372875" y="728352"/>
                  </a:lnTo>
                  <a:lnTo>
                    <a:pt x="2356262" y="753014"/>
                  </a:lnTo>
                  <a:lnTo>
                    <a:pt x="2331600" y="769627"/>
                  </a:lnTo>
                  <a:lnTo>
                    <a:pt x="2301367" y="775715"/>
                  </a:lnTo>
                  <a:lnTo>
                    <a:pt x="77597" y="775715"/>
                  </a:lnTo>
                  <a:lnTo>
                    <a:pt x="47363" y="769627"/>
                  </a:lnTo>
                  <a:lnTo>
                    <a:pt x="22701" y="753014"/>
                  </a:lnTo>
                  <a:lnTo>
                    <a:pt x="6088" y="728352"/>
                  </a:lnTo>
                  <a:lnTo>
                    <a:pt x="0" y="698118"/>
                  </a:lnTo>
                  <a:lnTo>
                    <a:pt x="0" y="77596"/>
                  </a:lnTo>
                  <a:close/>
                </a:path>
              </a:pathLst>
            </a:custGeom>
            <a:ln w="25907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725157" y="2956052"/>
            <a:ext cx="16986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0" dirty="0">
                <a:latin typeface="Carlito"/>
                <a:cs typeface="Carlito"/>
              </a:rPr>
              <a:t>SYSTEMIC</a:t>
            </a:r>
            <a:endParaRPr sz="3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2055" y="239268"/>
            <a:ext cx="5433060" cy="993775"/>
            <a:chOff x="1972055" y="239268"/>
            <a:chExt cx="5433060" cy="993775"/>
          </a:xfrm>
        </p:grpSpPr>
        <p:sp>
          <p:nvSpPr>
            <p:cNvPr id="3" name="object 3"/>
            <p:cNvSpPr/>
            <p:nvPr/>
          </p:nvSpPr>
          <p:spPr>
            <a:xfrm>
              <a:off x="1985009" y="252222"/>
              <a:ext cx="5407660" cy="967740"/>
            </a:xfrm>
            <a:custGeom>
              <a:avLst/>
              <a:gdLst/>
              <a:ahLst/>
              <a:cxnLst/>
              <a:rect l="l" t="t" r="r" b="b"/>
              <a:pathLst>
                <a:path w="5407659" h="967740">
                  <a:moveTo>
                    <a:pt x="5245862" y="0"/>
                  </a:moveTo>
                  <a:lnTo>
                    <a:pt x="161289" y="0"/>
                  </a:lnTo>
                  <a:lnTo>
                    <a:pt x="118430" y="5764"/>
                  </a:lnTo>
                  <a:lnTo>
                    <a:pt x="79906" y="22032"/>
                  </a:lnTo>
                  <a:lnTo>
                    <a:pt x="47259" y="47259"/>
                  </a:lnTo>
                  <a:lnTo>
                    <a:pt x="22032" y="79906"/>
                  </a:lnTo>
                  <a:lnTo>
                    <a:pt x="5764" y="118430"/>
                  </a:lnTo>
                  <a:lnTo>
                    <a:pt x="0" y="161289"/>
                  </a:lnTo>
                  <a:lnTo>
                    <a:pt x="0" y="806450"/>
                  </a:lnTo>
                  <a:lnTo>
                    <a:pt x="5764" y="849309"/>
                  </a:lnTo>
                  <a:lnTo>
                    <a:pt x="22032" y="887833"/>
                  </a:lnTo>
                  <a:lnTo>
                    <a:pt x="47259" y="920480"/>
                  </a:lnTo>
                  <a:lnTo>
                    <a:pt x="79906" y="945707"/>
                  </a:lnTo>
                  <a:lnTo>
                    <a:pt x="118430" y="961975"/>
                  </a:lnTo>
                  <a:lnTo>
                    <a:pt x="161289" y="967739"/>
                  </a:lnTo>
                  <a:lnTo>
                    <a:pt x="5245862" y="967739"/>
                  </a:lnTo>
                  <a:lnTo>
                    <a:pt x="5288721" y="961975"/>
                  </a:lnTo>
                  <a:lnTo>
                    <a:pt x="5327245" y="945707"/>
                  </a:lnTo>
                  <a:lnTo>
                    <a:pt x="5359892" y="920480"/>
                  </a:lnTo>
                  <a:lnTo>
                    <a:pt x="5385119" y="887833"/>
                  </a:lnTo>
                  <a:lnTo>
                    <a:pt x="5401387" y="849309"/>
                  </a:lnTo>
                  <a:lnTo>
                    <a:pt x="5407151" y="806450"/>
                  </a:lnTo>
                  <a:lnTo>
                    <a:pt x="5407151" y="161289"/>
                  </a:lnTo>
                  <a:lnTo>
                    <a:pt x="5401387" y="118430"/>
                  </a:lnTo>
                  <a:lnTo>
                    <a:pt x="5385119" y="79906"/>
                  </a:lnTo>
                  <a:lnTo>
                    <a:pt x="5359892" y="47259"/>
                  </a:lnTo>
                  <a:lnTo>
                    <a:pt x="5327245" y="22032"/>
                  </a:lnTo>
                  <a:lnTo>
                    <a:pt x="5288721" y="5764"/>
                  </a:lnTo>
                  <a:lnTo>
                    <a:pt x="52458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85009" y="252222"/>
              <a:ext cx="5407660" cy="967740"/>
            </a:xfrm>
            <a:custGeom>
              <a:avLst/>
              <a:gdLst/>
              <a:ahLst/>
              <a:cxnLst/>
              <a:rect l="l" t="t" r="r" b="b"/>
              <a:pathLst>
                <a:path w="5407659" h="967740">
                  <a:moveTo>
                    <a:pt x="0" y="161289"/>
                  </a:moveTo>
                  <a:lnTo>
                    <a:pt x="5764" y="118430"/>
                  </a:lnTo>
                  <a:lnTo>
                    <a:pt x="22032" y="79906"/>
                  </a:lnTo>
                  <a:lnTo>
                    <a:pt x="47259" y="47259"/>
                  </a:lnTo>
                  <a:lnTo>
                    <a:pt x="79906" y="22032"/>
                  </a:lnTo>
                  <a:lnTo>
                    <a:pt x="118430" y="5764"/>
                  </a:lnTo>
                  <a:lnTo>
                    <a:pt x="161289" y="0"/>
                  </a:lnTo>
                  <a:lnTo>
                    <a:pt x="5245862" y="0"/>
                  </a:lnTo>
                  <a:lnTo>
                    <a:pt x="5288721" y="5764"/>
                  </a:lnTo>
                  <a:lnTo>
                    <a:pt x="5327245" y="22032"/>
                  </a:lnTo>
                  <a:lnTo>
                    <a:pt x="5359892" y="47259"/>
                  </a:lnTo>
                  <a:lnTo>
                    <a:pt x="5385119" y="79906"/>
                  </a:lnTo>
                  <a:lnTo>
                    <a:pt x="5401387" y="118430"/>
                  </a:lnTo>
                  <a:lnTo>
                    <a:pt x="5407151" y="161289"/>
                  </a:lnTo>
                  <a:lnTo>
                    <a:pt x="5407151" y="806450"/>
                  </a:lnTo>
                  <a:lnTo>
                    <a:pt x="5401387" y="849309"/>
                  </a:lnTo>
                  <a:lnTo>
                    <a:pt x="5385119" y="887833"/>
                  </a:lnTo>
                  <a:lnTo>
                    <a:pt x="5359892" y="920480"/>
                  </a:lnTo>
                  <a:lnTo>
                    <a:pt x="5327245" y="945707"/>
                  </a:lnTo>
                  <a:lnTo>
                    <a:pt x="5288721" y="961975"/>
                  </a:lnTo>
                  <a:lnTo>
                    <a:pt x="5245862" y="967739"/>
                  </a:lnTo>
                  <a:lnTo>
                    <a:pt x="161289" y="967739"/>
                  </a:lnTo>
                  <a:lnTo>
                    <a:pt x="118430" y="961975"/>
                  </a:lnTo>
                  <a:lnTo>
                    <a:pt x="79906" y="945707"/>
                  </a:lnTo>
                  <a:lnTo>
                    <a:pt x="47259" y="920480"/>
                  </a:lnTo>
                  <a:lnTo>
                    <a:pt x="22032" y="887833"/>
                  </a:lnTo>
                  <a:lnTo>
                    <a:pt x="5764" y="849309"/>
                  </a:lnTo>
                  <a:lnTo>
                    <a:pt x="0" y="806450"/>
                  </a:lnTo>
                  <a:lnTo>
                    <a:pt x="0" y="1612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0189" y="192151"/>
            <a:ext cx="3655060" cy="9810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89000" marR="5080" indent="-876300">
              <a:lnSpc>
                <a:spcPts val="3560"/>
              </a:lnSpc>
              <a:spcBef>
                <a:spcPts val="550"/>
              </a:spcBef>
            </a:pPr>
            <a:r>
              <a:rPr sz="3300" b="0" spc="-20" dirty="0">
                <a:solidFill>
                  <a:srgbClr val="FFFFFF"/>
                </a:solidFill>
                <a:latin typeface="Carlito"/>
                <a:cs typeface="Carlito"/>
              </a:rPr>
              <a:t>LOCAL </a:t>
            </a:r>
            <a:r>
              <a:rPr sz="3300" b="0" spc="-55" dirty="0">
                <a:solidFill>
                  <a:srgbClr val="FFFFFF"/>
                </a:solidFill>
                <a:latin typeface="Carlito"/>
                <a:cs typeface="Carlito"/>
              </a:rPr>
              <a:t>HAEMOSTATIC  </a:t>
            </a:r>
            <a:r>
              <a:rPr sz="3300" b="0" spc="-15" dirty="0">
                <a:solidFill>
                  <a:srgbClr val="FFFFFF"/>
                </a:solidFill>
                <a:latin typeface="Carlito"/>
                <a:cs typeface="Carlito"/>
              </a:rPr>
              <a:t>MEASURES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7868" y="1880616"/>
            <a:ext cx="8037830" cy="4514215"/>
            <a:chOff x="467868" y="1880616"/>
            <a:chExt cx="8037830" cy="4514215"/>
          </a:xfrm>
        </p:grpSpPr>
        <p:sp>
          <p:nvSpPr>
            <p:cNvPr id="7" name="object 7"/>
            <p:cNvSpPr/>
            <p:nvPr/>
          </p:nvSpPr>
          <p:spPr>
            <a:xfrm>
              <a:off x="562356" y="1880616"/>
              <a:ext cx="7943088" cy="45140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7868" y="2659380"/>
              <a:ext cx="7426452" cy="30388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" y="1905000"/>
              <a:ext cx="7848600" cy="4419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600" y="1905000"/>
              <a:ext cx="7848600" cy="4419600"/>
            </a:xfrm>
            <a:custGeom>
              <a:avLst/>
              <a:gdLst/>
              <a:ahLst/>
              <a:cxnLst/>
              <a:rect l="l" t="t" r="r" b="b"/>
              <a:pathLst>
                <a:path w="7848600" h="4419600">
                  <a:moveTo>
                    <a:pt x="0" y="0"/>
                  </a:moveTo>
                  <a:lnTo>
                    <a:pt x="7112000" y="0"/>
                  </a:lnTo>
                  <a:lnTo>
                    <a:pt x="7848600" y="736600"/>
                  </a:lnTo>
                  <a:lnTo>
                    <a:pt x="7848600" y="4419600"/>
                  </a:lnTo>
                  <a:lnTo>
                    <a:pt x="0" y="4419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8340" y="2751785"/>
            <a:ext cx="6663690" cy="2693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MECHANICAL</a:t>
            </a:r>
            <a:r>
              <a:rPr sz="2500" b="1" u="heavy" spc="-1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METHODS: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spcBef>
                <a:spcPts val="5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Pressure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Use of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Haemostats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Suture and</a:t>
            </a:r>
            <a:r>
              <a:rPr sz="2500" spc="1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Ligations</a:t>
            </a:r>
            <a:endParaRPr sz="2500">
              <a:latin typeface="Times New Roman"/>
              <a:cs typeface="Times New Roman"/>
            </a:endParaRPr>
          </a:p>
          <a:p>
            <a:pPr marL="124460" marR="5080" indent="-1244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Embolization of vessels using steel coils, polyvinyl  alcohol </a:t>
            </a:r>
            <a:r>
              <a:rPr sz="2500" spc="-10" dirty="0">
                <a:latin typeface="Times New Roman"/>
                <a:cs typeface="Times New Roman"/>
              </a:rPr>
              <a:t>foam, </a:t>
            </a:r>
            <a:r>
              <a:rPr sz="2500" spc="-5" dirty="0">
                <a:latin typeface="Times New Roman"/>
                <a:cs typeface="Times New Roman"/>
              </a:rPr>
              <a:t>gel </a:t>
            </a:r>
            <a:r>
              <a:rPr sz="2500" spc="-10" dirty="0">
                <a:latin typeface="Times New Roman"/>
                <a:cs typeface="Times New Roman"/>
              </a:rPr>
              <a:t>foam, </a:t>
            </a:r>
            <a:r>
              <a:rPr sz="2500" spc="-5" dirty="0">
                <a:latin typeface="Times New Roman"/>
                <a:cs typeface="Times New Roman"/>
              </a:rPr>
              <a:t>silicon spheres, and  </a:t>
            </a:r>
            <a:r>
              <a:rPr sz="2500" spc="-10" dirty="0">
                <a:latin typeface="Times New Roman"/>
                <a:cs typeface="Times New Roman"/>
              </a:rPr>
              <a:t>methyl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methacrylate.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204215"/>
            <a:ext cx="8037830" cy="6646545"/>
            <a:chOff x="315468" y="204215"/>
            <a:chExt cx="8037830" cy="6646545"/>
          </a:xfrm>
        </p:grpSpPr>
        <p:sp>
          <p:nvSpPr>
            <p:cNvPr id="3" name="object 3"/>
            <p:cNvSpPr/>
            <p:nvPr/>
          </p:nvSpPr>
          <p:spPr>
            <a:xfrm>
              <a:off x="409956" y="204215"/>
              <a:ext cx="7943088" cy="6571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5468" y="384046"/>
              <a:ext cx="7118604" cy="64663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228599"/>
              <a:ext cx="7848600" cy="6477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228599"/>
              <a:ext cx="7848600" cy="6477000"/>
            </a:xfrm>
            <a:custGeom>
              <a:avLst/>
              <a:gdLst/>
              <a:ahLst/>
              <a:cxnLst/>
              <a:rect l="l" t="t" r="r" b="b"/>
              <a:pathLst>
                <a:path w="7848600" h="6477000">
                  <a:moveTo>
                    <a:pt x="0" y="0"/>
                  </a:moveTo>
                  <a:lnTo>
                    <a:pt x="6769100" y="0"/>
                  </a:lnTo>
                  <a:lnTo>
                    <a:pt x="7848600" y="1079500"/>
                  </a:lnTo>
                  <a:lnTo>
                    <a:pt x="7848600" y="6477000"/>
                  </a:lnTo>
                  <a:lnTo>
                    <a:pt x="0" y="64770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475234"/>
            <a:ext cx="6678295" cy="6122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THERMAL</a:t>
            </a:r>
            <a:r>
              <a:rPr sz="2500" b="1" u="heavy" spc="-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METHODS: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Cautery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Electrocautery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10" dirty="0">
                <a:latin typeface="Times New Roman"/>
                <a:cs typeface="Times New Roman"/>
              </a:rPr>
              <a:t>Cryosurgery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15" dirty="0">
                <a:latin typeface="Times New Roman"/>
                <a:cs typeface="Times New Roman"/>
              </a:rPr>
              <a:t>Argon </a:t>
            </a:r>
            <a:r>
              <a:rPr sz="2500" spc="-5" dirty="0">
                <a:latin typeface="Times New Roman"/>
                <a:cs typeface="Times New Roman"/>
              </a:rPr>
              <a:t>beam</a:t>
            </a:r>
            <a:r>
              <a:rPr sz="2500" spc="5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coagulators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Lasers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CHEMICAL</a:t>
            </a:r>
            <a:r>
              <a:rPr sz="2500" b="1" u="heavy" spc="-1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METHODS: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Astringent agents: Monsel solution and </a:t>
            </a:r>
            <a:r>
              <a:rPr sz="2500" spc="-35" dirty="0">
                <a:latin typeface="Times New Roman"/>
                <a:cs typeface="Times New Roman"/>
              </a:rPr>
              <a:t>Tannic</a:t>
            </a:r>
            <a:r>
              <a:rPr sz="2500" spc="1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acid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Bone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wax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spcBef>
                <a:spcPts val="5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10" dirty="0">
                <a:latin typeface="Times New Roman"/>
                <a:cs typeface="Times New Roman"/>
              </a:rPr>
              <a:t>Thrombin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Gelfoam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Oxycel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10" dirty="0">
                <a:latin typeface="Times New Roman"/>
                <a:cs typeface="Times New Roman"/>
              </a:rPr>
              <a:t>Surgicel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Fibrin</a:t>
            </a:r>
            <a:r>
              <a:rPr sz="2500" spc="-6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glue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Adrenaline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2055" y="315468"/>
            <a:ext cx="5433060" cy="993775"/>
            <a:chOff x="1972055" y="315468"/>
            <a:chExt cx="5433060" cy="993775"/>
          </a:xfrm>
        </p:grpSpPr>
        <p:sp>
          <p:nvSpPr>
            <p:cNvPr id="3" name="object 3"/>
            <p:cNvSpPr/>
            <p:nvPr/>
          </p:nvSpPr>
          <p:spPr>
            <a:xfrm>
              <a:off x="1985009" y="328422"/>
              <a:ext cx="5407660" cy="967740"/>
            </a:xfrm>
            <a:custGeom>
              <a:avLst/>
              <a:gdLst/>
              <a:ahLst/>
              <a:cxnLst/>
              <a:rect l="l" t="t" r="r" b="b"/>
              <a:pathLst>
                <a:path w="5407659" h="967740">
                  <a:moveTo>
                    <a:pt x="5245862" y="0"/>
                  </a:moveTo>
                  <a:lnTo>
                    <a:pt x="161289" y="0"/>
                  </a:lnTo>
                  <a:lnTo>
                    <a:pt x="118430" y="5764"/>
                  </a:lnTo>
                  <a:lnTo>
                    <a:pt x="79906" y="22032"/>
                  </a:lnTo>
                  <a:lnTo>
                    <a:pt x="47259" y="47259"/>
                  </a:lnTo>
                  <a:lnTo>
                    <a:pt x="22032" y="79906"/>
                  </a:lnTo>
                  <a:lnTo>
                    <a:pt x="5764" y="118430"/>
                  </a:lnTo>
                  <a:lnTo>
                    <a:pt x="0" y="161289"/>
                  </a:lnTo>
                  <a:lnTo>
                    <a:pt x="0" y="806450"/>
                  </a:lnTo>
                  <a:lnTo>
                    <a:pt x="5764" y="849309"/>
                  </a:lnTo>
                  <a:lnTo>
                    <a:pt x="22032" y="887833"/>
                  </a:lnTo>
                  <a:lnTo>
                    <a:pt x="47259" y="920480"/>
                  </a:lnTo>
                  <a:lnTo>
                    <a:pt x="79906" y="945707"/>
                  </a:lnTo>
                  <a:lnTo>
                    <a:pt x="118430" y="961975"/>
                  </a:lnTo>
                  <a:lnTo>
                    <a:pt x="161289" y="967739"/>
                  </a:lnTo>
                  <a:lnTo>
                    <a:pt x="5245862" y="967739"/>
                  </a:lnTo>
                  <a:lnTo>
                    <a:pt x="5288721" y="961975"/>
                  </a:lnTo>
                  <a:lnTo>
                    <a:pt x="5327245" y="945707"/>
                  </a:lnTo>
                  <a:lnTo>
                    <a:pt x="5359892" y="920480"/>
                  </a:lnTo>
                  <a:lnTo>
                    <a:pt x="5385119" y="887833"/>
                  </a:lnTo>
                  <a:lnTo>
                    <a:pt x="5401387" y="849309"/>
                  </a:lnTo>
                  <a:lnTo>
                    <a:pt x="5407151" y="806450"/>
                  </a:lnTo>
                  <a:lnTo>
                    <a:pt x="5407151" y="161289"/>
                  </a:lnTo>
                  <a:lnTo>
                    <a:pt x="5401387" y="118430"/>
                  </a:lnTo>
                  <a:lnTo>
                    <a:pt x="5385119" y="79906"/>
                  </a:lnTo>
                  <a:lnTo>
                    <a:pt x="5359892" y="47259"/>
                  </a:lnTo>
                  <a:lnTo>
                    <a:pt x="5327245" y="22032"/>
                  </a:lnTo>
                  <a:lnTo>
                    <a:pt x="5288721" y="5764"/>
                  </a:lnTo>
                  <a:lnTo>
                    <a:pt x="52458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85009" y="328422"/>
              <a:ext cx="5407660" cy="967740"/>
            </a:xfrm>
            <a:custGeom>
              <a:avLst/>
              <a:gdLst/>
              <a:ahLst/>
              <a:cxnLst/>
              <a:rect l="l" t="t" r="r" b="b"/>
              <a:pathLst>
                <a:path w="5407659" h="967740">
                  <a:moveTo>
                    <a:pt x="0" y="161289"/>
                  </a:moveTo>
                  <a:lnTo>
                    <a:pt x="5764" y="118430"/>
                  </a:lnTo>
                  <a:lnTo>
                    <a:pt x="22032" y="79906"/>
                  </a:lnTo>
                  <a:lnTo>
                    <a:pt x="47259" y="47259"/>
                  </a:lnTo>
                  <a:lnTo>
                    <a:pt x="79906" y="22032"/>
                  </a:lnTo>
                  <a:lnTo>
                    <a:pt x="118430" y="5764"/>
                  </a:lnTo>
                  <a:lnTo>
                    <a:pt x="161289" y="0"/>
                  </a:lnTo>
                  <a:lnTo>
                    <a:pt x="5245862" y="0"/>
                  </a:lnTo>
                  <a:lnTo>
                    <a:pt x="5288721" y="5764"/>
                  </a:lnTo>
                  <a:lnTo>
                    <a:pt x="5327245" y="22032"/>
                  </a:lnTo>
                  <a:lnTo>
                    <a:pt x="5359892" y="47259"/>
                  </a:lnTo>
                  <a:lnTo>
                    <a:pt x="5385119" y="79906"/>
                  </a:lnTo>
                  <a:lnTo>
                    <a:pt x="5401387" y="118430"/>
                  </a:lnTo>
                  <a:lnTo>
                    <a:pt x="5407151" y="161289"/>
                  </a:lnTo>
                  <a:lnTo>
                    <a:pt x="5407151" y="806450"/>
                  </a:lnTo>
                  <a:lnTo>
                    <a:pt x="5401387" y="849309"/>
                  </a:lnTo>
                  <a:lnTo>
                    <a:pt x="5385119" y="887833"/>
                  </a:lnTo>
                  <a:lnTo>
                    <a:pt x="5359892" y="920480"/>
                  </a:lnTo>
                  <a:lnTo>
                    <a:pt x="5327245" y="945707"/>
                  </a:lnTo>
                  <a:lnTo>
                    <a:pt x="5288721" y="961975"/>
                  </a:lnTo>
                  <a:lnTo>
                    <a:pt x="5245862" y="967739"/>
                  </a:lnTo>
                  <a:lnTo>
                    <a:pt x="161289" y="967739"/>
                  </a:lnTo>
                  <a:lnTo>
                    <a:pt x="118430" y="961975"/>
                  </a:lnTo>
                  <a:lnTo>
                    <a:pt x="79906" y="945707"/>
                  </a:lnTo>
                  <a:lnTo>
                    <a:pt x="47259" y="920480"/>
                  </a:lnTo>
                  <a:lnTo>
                    <a:pt x="22032" y="887833"/>
                  </a:lnTo>
                  <a:lnTo>
                    <a:pt x="5764" y="849309"/>
                  </a:lnTo>
                  <a:lnTo>
                    <a:pt x="0" y="806450"/>
                  </a:lnTo>
                  <a:lnTo>
                    <a:pt x="0" y="1612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487" rIns="0" bIns="0" rtlCol="0">
            <a:spAutoFit/>
          </a:bodyPr>
          <a:lstStyle/>
          <a:p>
            <a:pPr marL="3116580" marR="5080" indent="-1170940">
              <a:lnSpc>
                <a:spcPts val="3560"/>
              </a:lnSpc>
              <a:spcBef>
                <a:spcPts val="550"/>
              </a:spcBef>
            </a:pPr>
            <a:r>
              <a:rPr sz="3300" b="0" spc="-15" dirty="0">
                <a:solidFill>
                  <a:srgbClr val="FFFFFF"/>
                </a:solidFill>
                <a:latin typeface="Carlito"/>
                <a:cs typeface="Carlito"/>
              </a:rPr>
              <a:t>SYSTEMIC </a:t>
            </a:r>
            <a:r>
              <a:rPr sz="3300" b="0" spc="-55" dirty="0">
                <a:solidFill>
                  <a:srgbClr val="FFFFFF"/>
                </a:solidFill>
                <a:latin typeface="Carlito"/>
                <a:cs typeface="Carlito"/>
              </a:rPr>
              <a:t>HAEMOSTATIC  </a:t>
            </a:r>
            <a:r>
              <a:rPr sz="3300" b="0" spc="-15" dirty="0">
                <a:solidFill>
                  <a:srgbClr val="FFFFFF"/>
                </a:solidFill>
                <a:latin typeface="Carlito"/>
                <a:cs typeface="Carlito"/>
              </a:rPr>
              <a:t>MEASURES</a:t>
            </a:r>
            <a:endParaRPr sz="33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0585" y="1728216"/>
            <a:ext cx="8404860" cy="4438015"/>
            <a:chOff x="100585" y="1728216"/>
            <a:chExt cx="8404860" cy="4438015"/>
          </a:xfrm>
        </p:grpSpPr>
        <p:sp>
          <p:nvSpPr>
            <p:cNvPr id="7" name="object 7"/>
            <p:cNvSpPr/>
            <p:nvPr/>
          </p:nvSpPr>
          <p:spPr>
            <a:xfrm>
              <a:off x="181356" y="1728216"/>
              <a:ext cx="8324088" cy="4437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585" y="2397252"/>
              <a:ext cx="7973568" cy="3610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8600" y="1752600"/>
              <a:ext cx="8229600" cy="4343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8600" y="1752600"/>
              <a:ext cx="8229600" cy="4343400"/>
            </a:xfrm>
            <a:custGeom>
              <a:avLst/>
              <a:gdLst/>
              <a:ahLst/>
              <a:cxnLst/>
              <a:rect l="l" t="t" r="r" b="b"/>
              <a:pathLst>
                <a:path w="8229600" h="4343400">
                  <a:moveTo>
                    <a:pt x="0" y="0"/>
                  </a:moveTo>
                  <a:lnTo>
                    <a:pt x="7505700" y="0"/>
                  </a:lnTo>
                  <a:lnTo>
                    <a:pt x="8229600" y="723900"/>
                  </a:lnTo>
                  <a:lnTo>
                    <a:pt x="82296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7340" y="2298852"/>
            <a:ext cx="7543800" cy="345567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3825" indent="-111760">
              <a:lnSpc>
                <a:spcPct val="100000"/>
              </a:lnSpc>
              <a:spcBef>
                <a:spcPts val="1600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Whole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Blood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spcBef>
                <a:spcPts val="1500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Platelet rich </a:t>
            </a:r>
            <a:r>
              <a:rPr sz="2500" spc="-10" dirty="0">
                <a:latin typeface="Times New Roman"/>
                <a:cs typeface="Times New Roman"/>
              </a:rPr>
              <a:t>plasma: </a:t>
            </a:r>
            <a:r>
              <a:rPr sz="2500" spc="-5" dirty="0">
                <a:latin typeface="Times New Roman"/>
                <a:cs typeface="Times New Roman"/>
              </a:rPr>
              <a:t>one unit </a:t>
            </a:r>
            <a:r>
              <a:rPr sz="2500" spc="-10" dirty="0">
                <a:latin typeface="Times New Roman"/>
                <a:cs typeface="Times New Roman"/>
              </a:rPr>
              <a:t>can </a:t>
            </a:r>
            <a:r>
              <a:rPr sz="2500" spc="-5" dirty="0">
                <a:latin typeface="Times New Roman"/>
                <a:cs typeface="Times New Roman"/>
              </a:rPr>
              <a:t>raise the platelet</a:t>
            </a:r>
            <a:r>
              <a:rPr sz="2500" spc="29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count</a:t>
            </a:r>
            <a:endParaRPr sz="2500">
              <a:latin typeface="Times New Roman"/>
              <a:cs typeface="Times New Roman"/>
            </a:endParaRPr>
          </a:p>
          <a:p>
            <a:pPr marL="2835275">
              <a:lnSpc>
                <a:spcPct val="100000"/>
              </a:lnSpc>
              <a:spcBef>
                <a:spcPts val="1500"/>
              </a:spcBef>
            </a:pPr>
            <a:r>
              <a:rPr sz="2500" spc="-5" dirty="0">
                <a:latin typeface="Times New Roman"/>
                <a:cs typeface="Times New Roman"/>
              </a:rPr>
              <a:t>by 7000-10,000 cells/cmm of</a:t>
            </a:r>
            <a:r>
              <a:rPr sz="2500" spc="7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blood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spcBef>
                <a:spcPts val="1500"/>
              </a:spcBef>
              <a:buSzPct val="96000"/>
              <a:buFont typeface="Arial"/>
              <a:buChar char="•"/>
              <a:tabLst>
                <a:tab pos="124460" algn="l"/>
              </a:tabLst>
            </a:pPr>
            <a:r>
              <a:rPr sz="2500" spc="-5" dirty="0">
                <a:latin typeface="Times New Roman"/>
                <a:cs typeface="Times New Roman"/>
              </a:rPr>
              <a:t>Fresh frozen </a:t>
            </a:r>
            <a:r>
              <a:rPr sz="2500" spc="-10" dirty="0">
                <a:latin typeface="Times New Roman"/>
                <a:cs typeface="Times New Roman"/>
              </a:rPr>
              <a:t>plasma: </a:t>
            </a:r>
            <a:r>
              <a:rPr sz="2500" spc="-5" dirty="0">
                <a:latin typeface="Times New Roman"/>
                <a:cs typeface="Times New Roman"/>
              </a:rPr>
              <a:t>It contain all the coagulation</a:t>
            </a:r>
            <a:r>
              <a:rPr sz="2500" spc="27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factors.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spcBef>
                <a:spcPts val="1500"/>
              </a:spcBef>
              <a:buSzPct val="96000"/>
              <a:buFont typeface="Arial"/>
              <a:buChar char="•"/>
              <a:tabLst>
                <a:tab pos="124460" algn="l"/>
                <a:tab pos="2349500" algn="l"/>
              </a:tabLst>
            </a:pPr>
            <a:r>
              <a:rPr sz="2500" spc="-5" dirty="0">
                <a:latin typeface="Times New Roman"/>
                <a:cs typeface="Times New Roman"/>
              </a:rPr>
              <a:t>Cryoprecipitate:	Contain factor VIII, XIII and</a:t>
            </a:r>
            <a:r>
              <a:rPr sz="2500" spc="5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vWB</a:t>
            </a:r>
            <a:endParaRPr sz="2500">
              <a:latin typeface="Times New Roman"/>
              <a:cs typeface="Times New Roman"/>
            </a:endParaRPr>
          </a:p>
          <a:p>
            <a:pPr marL="123825" indent="-111760">
              <a:lnSpc>
                <a:spcPct val="100000"/>
              </a:lnSpc>
              <a:spcBef>
                <a:spcPts val="1505"/>
              </a:spcBef>
              <a:buSzPct val="96000"/>
              <a:buFont typeface="Arial"/>
              <a:buChar char="•"/>
              <a:tabLst>
                <a:tab pos="124460" algn="l"/>
                <a:tab pos="2188845" algn="l"/>
              </a:tabLst>
            </a:pPr>
            <a:r>
              <a:rPr sz="2500" spc="-5" dirty="0">
                <a:latin typeface="Times New Roman"/>
                <a:cs typeface="Times New Roman"/>
              </a:rPr>
              <a:t>Adrenochrome	monosemicarbazon and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ethamsylate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944" y="368744"/>
            <a:ext cx="8484235" cy="1245235"/>
            <a:chOff x="444944" y="368744"/>
            <a:chExt cx="8484235" cy="1245235"/>
          </a:xfrm>
        </p:grpSpPr>
        <p:sp>
          <p:nvSpPr>
            <p:cNvPr id="3" name="object 3"/>
            <p:cNvSpPr/>
            <p:nvPr/>
          </p:nvSpPr>
          <p:spPr>
            <a:xfrm>
              <a:off x="457961" y="381761"/>
              <a:ext cx="8458200" cy="1219200"/>
            </a:xfrm>
            <a:custGeom>
              <a:avLst/>
              <a:gdLst/>
              <a:ahLst/>
              <a:cxnLst/>
              <a:rect l="l" t="t" r="r" b="b"/>
              <a:pathLst>
                <a:path w="8458200" h="1219200">
                  <a:moveTo>
                    <a:pt x="8255000" y="0"/>
                  </a:moveTo>
                  <a:lnTo>
                    <a:pt x="203200" y="0"/>
                  </a:lnTo>
                  <a:lnTo>
                    <a:pt x="156610" y="5364"/>
                  </a:lnTo>
                  <a:lnTo>
                    <a:pt x="113840" y="20645"/>
                  </a:lnTo>
                  <a:lnTo>
                    <a:pt x="76111" y="44626"/>
                  </a:lnTo>
                  <a:lnTo>
                    <a:pt x="44642" y="76090"/>
                  </a:lnTo>
                  <a:lnTo>
                    <a:pt x="20654" y="113818"/>
                  </a:lnTo>
                  <a:lnTo>
                    <a:pt x="5367" y="156594"/>
                  </a:lnTo>
                  <a:lnTo>
                    <a:pt x="0" y="203200"/>
                  </a:lnTo>
                  <a:lnTo>
                    <a:pt x="0" y="1016000"/>
                  </a:lnTo>
                  <a:lnTo>
                    <a:pt x="5367" y="1062605"/>
                  </a:lnTo>
                  <a:lnTo>
                    <a:pt x="20654" y="1105381"/>
                  </a:lnTo>
                  <a:lnTo>
                    <a:pt x="44642" y="1143109"/>
                  </a:lnTo>
                  <a:lnTo>
                    <a:pt x="76111" y="1174573"/>
                  </a:lnTo>
                  <a:lnTo>
                    <a:pt x="113840" y="1198554"/>
                  </a:lnTo>
                  <a:lnTo>
                    <a:pt x="156610" y="1213835"/>
                  </a:lnTo>
                  <a:lnTo>
                    <a:pt x="203200" y="1219200"/>
                  </a:lnTo>
                  <a:lnTo>
                    <a:pt x="8255000" y="1219200"/>
                  </a:lnTo>
                  <a:lnTo>
                    <a:pt x="8301605" y="1213835"/>
                  </a:lnTo>
                  <a:lnTo>
                    <a:pt x="8344381" y="1198554"/>
                  </a:lnTo>
                  <a:lnTo>
                    <a:pt x="8382109" y="1174573"/>
                  </a:lnTo>
                  <a:lnTo>
                    <a:pt x="8413573" y="1143109"/>
                  </a:lnTo>
                  <a:lnTo>
                    <a:pt x="8437554" y="1105381"/>
                  </a:lnTo>
                  <a:lnTo>
                    <a:pt x="8452835" y="1062605"/>
                  </a:lnTo>
                  <a:lnTo>
                    <a:pt x="8458200" y="1016000"/>
                  </a:lnTo>
                  <a:lnTo>
                    <a:pt x="8458200" y="203200"/>
                  </a:lnTo>
                  <a:lnTo>
                    <a:pt x="8452835" y="156594"/>
                  </a:lnTo>
                  <a:lnTo>
                    <a:pt x="8437554" y="113818"/>
                  </a:lnTo>
                  <a:lnTo>
                    <a:pt x="8413573" y="76090"/>
                  </a:lnTo>
                  <a:lnTo>
                    <a:pt x="8382109" y="44626"/>
                  </a:lnTo>
                  <a:lnTo>
                    <a:pt x="8344381" y="20645"/>
                  </a:lnTo>
                  <a:lnTo>
                    <a:pt x="8301605" y="5364"/>
                  </a:lnTo>
                  <a:lnTo>
                    <a:pt x="8255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961" y="381761"/>
              <a:ext cx="8458200" cy="1219200"/>
            </a:xfrm>
            <a:custGeom>
              <a:avLst/>
              <a:gdLst/>
              <a:ahLst/>
              <a:cxnLst/>
              <a:rect l="l" t="t" r="r" b="b"/>
              <a:pathLst>
                <a:path w="8458200" h="1219200">
                  <a:moveTo>
                    <a:pt x="0" y="203200"/>
                  </a:moveTo>
                  <a:lnTo>
                    <a:pt x="5367" y="156594"/>
                  </a:lnTo>
                  <a:lnTo>
                    <a:pt x="20654" y="113818"/>
                  </a:lnTo>
                  <a:lnTo>
                    <a:pt x="44642" y="76090"/>
                  </a:lnTo>
                  <a:lnTo>
                    <a:pt x="76111" y="44626"/>
                  </a:lnTo>
                  <a:lnTo>
                    <a:pt x="113840" y="20645"/>
                  </a:lnTo>
                  <a:lnTo>
                    <a:pt x="156610" y="5364"/>
                  </a:lnTo>
                  <a:lnTo>
                    <a:pt x="203200" y="0"/>
                  </a:lnTo>
                  <a:lnTo>
                    <a:pt x="8255000" y="0"/>
                  </a:lnTo>
                  <a:lnTo>
                    <a:pt x="8301605" y="5364"/>
                  </a:lnTo>
                  <a:lnTo>
                    <a:pt x="8344381" y="20645"/>
                  </a:lnTo>
                  <a:lnTo>
                    <a:pt x="8382109" y="44626"/>
                  </a:lnTo>
                  <a:lnTo>
                    <a:pt x="8413573" y="76090"/>
                  </a:lnTo>
                  <a:lnTo>
                    <a:pt x="8437554" y="113818"/>
                  </a:lnTo>
                  <a:lnTo>
                    <a:pt x="8452835" y="156594"/>
                  </a:lnTo>
                  <a:lnTo>
                    <a:pt x="8458200" y="203200"/>
                  </a:lnTo>
                  <a:lnTo>
                    <a:pt x="8458200" y="1016000"/>
                  </a:lnTo>
                  <a:lnTo>
                    <a:pt x="8452835" y="1062605"/>
                  </a:lnTo>
                  <a:lnTo>
                    <a:pt x="8437554" y="1105381"/>
                  </a:lnTo>
                  <a:lnTo>
                    <a:pt x="8413573" y="1143109"/>
                  </a:lnTo>
                  <a:lnTo>
                    <a:pt x="8382109" y="1174573"/>
                  </a:lnTo>
                  <a:lnTo>
                    <a:pt x="8344381" y="1198554"/>
                  </a:lnTo>
                  <a:lnTo>
                    <a:pt x="8301605" y="1213835"/>
                  </a:lnTo>
                  <a:lnTo>
                    <a:pt x="8255000" y="1219200"/>
                  </a:lnTo>
                  <a:lnTo>
                    <a:pt x="203200" y="1219200"/>
                  </a:lnTo>
                  <a:lnTo>
                    <a:pt x="156610" y="1213835"/>
                  </a:lnTo>
                  <a:lnTo>
                    <a:pt x="113840" y="1198554"/>
                  </a:lnTo>
                  <a:lnTo>
                    <a:pt x="76111" y="1174573"/>
                  </a:lnTo>
                  <a:lnTo>
                    <a:pt x="44642" y="1143109"/>
                  </a:lnTo>
                  <a:lnTo>
                    <a:pt x="20654" y="1105381"/>
                  </a:lnTo>
                  <a:lnTo>
                    <a:pt x="5367" y="1062605"/>
                  </a:lnTo>
                  <a:lnTo>
                    <a:pt x="0" y="1016000"/>
                  </a:lnTo>
                  <a:lnTo>
                    <a:pt x="0" y="203200"/>
                  </a:lnTo>
                  <a:close/>
                </a:path>
              </a:pathLst>
            </a:custGeom>
            <a:ln w="25908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837" rIns="0" bIns="0" rtlCol="0">
            <a:spAutoFit/>
          </a:bodyPr>
          <a:lstStyle/>
          <a:p>
            <a:pPr marL="954405" marR="5080" indent="-11303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90% of inherited haemostatic disorder consist of  Haemophilia A,B and </a:t>
            </a:r>
            <a:r>
              <a:rPr spc="-80" dirty="0"/>
              <a:t>Von </a:t>
            </a:r>
            <a:r>
              <a:rPr spc="-15" dirty="0"/>
              <a:t>Wilibrand’s</a:t>
            </a:r>
            <a:r>
              <a:rPr spc="-85" dirty="0"/>
              <a:t> </a:t>
            </a:r>
            <a:r>
              <a:rPr spc="-5" dirty="0"/>
              <a:t>disease.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09955" y="1652016"/>
            <a:ext cx="8552815" cy="5047615"/>
            <a:chOff x="409955" y="1652016"/>
            <a:chExt cx="8552815" cy="5047615"/>
          </a:xfrm>
        </p:grpSpPr>
        <p:sp>
          <p:nvSpPr>
            <p:cNvPr id="7" name="object 7"/>
            <p:cNvSpPr/>
            <p:nvPr/>
          </p:nvSpPr>
          <p:spPr>
            <a:xfrm>
              <a:off x="409955" y="1652016"/>
              <a:ext cx="8552688" cy="5047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5403" y="2023872"/>
              <a:ext cx="7027164" cy="43891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199" y="1676400"/>
              <a:ext cx="8458200" cy="4953000"/>
            </a:xfrm>
            <a:custGeom>
              <a:avLst/>
              <a:gdLst/>
              <a:ahLst/>
              <a:cxnLst/>
              <a:rect l="l" t="t" r="r" b="b"/>
              <a:pathLst>
                <a:path w="8458200" h="4953000">
                  <a:moveTo>
                    <a:pt x="7632700" y="0"/>
                  </a:moveTo>
                  <a:lnTo>
                    <a:pt x="825500" y="0"/>
                  </a:lnTo>
                  <a:lnTo>
                    <a:pt x="776996" y="1401"/>
                  </a:lnTo>
                  <a:lnTo>
                    <a:pt x="729230" y="5553"/>
                  </a:lnTo>
                  <a:lnTo>
                    <a:pt x="682280" y="12379"/>
                  </a:lnTo>
                  <a:lnTo>
                    <a:pt x="636222" y="21801"/>
                  </a:lnTo>
                  <a:lnTo>
                    <a:pt x="591135" y="33741"/>
                  </a:lnTo>
                  <a:lnTo>
                    <a:pt x="547095" y="48123"/>
                  </a:lnTo>
                  <a:lnTo>
                    <a:pt x="504180" y="64869"/>
                  </a:lnTo>
                  <a:lnTo>
                    <a:pt x="462468" y="83901"/>
                  </a:lnTo>
                  <a:lnTo>
                    <a:pt x="422036" y="105142"/>
                  </a:lnTo>
                  <a:lnTo>
                    <a:pt x="382962" y="128515"/>
                  </a:lnTo>
                  <a:lnTo>
                    <a:pt x="345322" y="153943"/>
                  </a:lnTo>
                  <a:lnTo>
                    <a:pt x="309194" y="181347"/>
                  </a:lnTo>
                  <a:lnTo>
                    <a:pt x="274656" y="210650"/>
                  </a:lnTo>
                  <a:lnTo>
                    <a:pt x="241785" y="241776"/>
                  </a:lnTo>
                  <a:lnTo>
                    <a:pt x="210659" y="274646"/>
                  </a:lnTo>
                  <a:lnTo>
                    <a:pt x="181355" y="309183"/>
                  </a:lnTo>
                  <a:lnTo>
                    <a:pt x="153950" y="345311"/>
                  </a:lnTo>
                  <a:lnTo>
                    <a:pt x="128522" y="382950"/>
                  </a:lnTo>
                  <a:lnTo>
                    <a:pt x="105148" y="422025"/>
                  </a:lnTo>
                  <a:lnTo>
                    <a:pt x="83905" y="462457"/>
                  </a:lnTo>
                  <a:lnTo>
                    <a:pt x="64872" y="504170"/>
                  </a:lnTo>
                  <a:lnTo>
                    <a:pt x="48126" y="547085"/>
                  </a:lnTo>
                  <a:lnTo>
                    <a:pt x="33743" y="591125"/>
                  </a:lnTo>
                  <a:lnTo>
                    <a:pt x="21802" y="636214"/>
                  </a:lnTo>
                  <a:lnTo>
                    <a:pt x="12379" y="682273"/>
                  </a:lnTo>
                  <a:lnTo>
                    <a:pt x="5553" y="729225"/>
                  </a:lnTo>
                  <a:lnTo>
                    <a:pt x="1401" y="776993"/>
                  </a:lnTo>
                  <a:lnTo>
                    <a:pt x="0" y="825500"/>
                  </a:lnTo>
                  <a:lnTo>
                    <a:pt x="0" y="4127487"/>
                  </a:lnTo>
                  <a:lnTo>
                    <a:pt x="1401" y="4175992"/>
                  </a:lnTo>
                  <a:lnTo>
                    <a:pt x="5553" y="4223759"/>
                  </a:lnTo>
                  <a:lnTo>
                    <a:pt x="12379" y="4270710"/>
                  </a:lnTo>
                  <a:lnTo>
                    <a:pt x="21802" y="4316769"/>
                  </a:lnTo>
                  <a:lnTo>
                    <a:pt x="33743" y="4361857"/>
                  </a:lnTo>
                  <a:lnTo>
                    <a:pt x="48126" y="4405898"/>
                  </a:lnTo>
                  <a:lnTo>
                    <a:pt x="64872" y="4448813"/>
                  </a:lnTo>
                  <a:lnTo>
                    <a:pt x="83905" y="4490526"/>
                  </a:lnTo>
                  <a:lnTo>
                    <a:pt x="105148" y="4530959"/>
                  </a:lnTo>
                  <a:lnTo>
                    <a:pt x="128522" y="4570034"/>
                  </a:lnTo>
                  <a:lnTo>
                    <a:pt x="153950" y="4607674"/>
                  </a:lnTo>
                  <a:lnTo>
                    <a:pt x="181355" y="4643803"/>
                  </a:lnTo>
                  <a:lnTo>
                    <a:pt x="210659" y="4678341"/>
                  </a:lnTo>
                  <a:lnTo>
                    <a:pt x="241785" y="4711212"/>
                  </a:lnTo>
                  <a:lnTo>
                    <a:pt x="274656" y="4742339"/>
                  </a:lnTo>
                  <a:lnTo>
                    <a:pt x="309194" y="4771643"/>
                  </a:lnTo>
                  <a:lnTo>
                    <a:pt x="345322" y="4799049"/>
                  </a:lnTo>
                  <a:lnTo>
                    <a:pt x="382962" y="4824477"/>
                  </a:lnTo>
                  <a:lnTo>
                    <a:pt x="422036" y="4847851"/>
                  </a:lnTo>
                  <a:lnTo>
                    <a:pt x="462468" y="4869093"/>
                  </a:lnTo>
                  <a:lnTo>
                    <a:pt x="504180" y="4888127"/>
                  </a:lnTo>
                  <a:lnTo>
                    <a:pt x="547095" y="4904873"/>
                  </a:lnTo>
                  <a:lnTo>
                    <a:pt x="591135" y="4919256"/>
                  </a:lnTo>
                  <a:lnTo>
                    <a:pt x="636222" y="4931197"/>
                  </a:lnTo>
                  <a:lnTo>
                    <a:pt x="682280" y="4940620"/>
                  </a:lnTo>
                  <a:lnTo>
                    <a:pt x="729230" y="4947446"/>
                  </a:lnTo>
                  <a:lnTo>
                    <a:pt x="776996" y="4951598"/>
                  </a:lnTo>
                  <a:lnTo>
                    <a:pt x="825500" y="4953000"/>
                  </a:lnTo>
                  <a:lnTo>
                    <a:pt x="7632700" y="4953000"/>
                  </a:lnTo>
                  <a:lnTo>
                    <a:pt x="7681206" y="4951598"/>
                  </a:lnTo>
                  <a:lnTo>
                    <a:pt x="7728974" y="4947446"/>
                  </a:lnTo>
                  <a:lnTo>
                    <a:pt x="7775926" y="4940620"/>
                  </a:lnTo>
                  <a:lnTo>
                    <a:pt x="7821985" y="4931197"/>
                  </a:lnTo>
                  <a:lnTo>
                    <a:pt x="7867074" y="4919256"/>
                  </a:lnTo>
                  <a:lnTo>
                    <a:pt x="7911114" y="4904873"/>
                  </a:lnTo>
                  <a:lnTo>
                    <a:pt x="7954029" y="4888127"/>
                  </a:lnTo>
                  <a:lnTo>
                    <a:pt x="7995742" y="4869093"/>
                  </a:lnTo>
                  <a:lnTo>
                    <a:pt x="8036174" y="4847851"/>
                  </a:lnTo>
                  <a:lnTo>
                    <a:pt x="8075249" y="4824477"/>
                  </a:lnTo>
                  <a:lnTo>
                    <a:pt x="8112888" y="4799049"/>
                  </a:lnTo>
                  <a:lnTo>
                    <a:pt x="8149016" y="4771643"/>
                  </a:lnTo>
                  <a:lnTo>
                    <a:pt x="8183553" y="4742339"/>
                  </a:lnTo>
                  <a:lnTo>
                    <a:pt x="8216423" y="4711212"/>
                  </a:lnTo>
                  <a:lnTo>
                    <a:pt x="8247549" y="4678341"/>
                  </a:lnTo>
                  <a:lnTo>
                    <a:pt x="8276852" y="4643803"/>
                  </a:lnTo>
                  <a:lnTo>
                    <a:pt x="8304256" y="4607674"/>
                  </a:lnTo>
                  <a:lnTo>
                    <a:pt x="8329684" y="4570034"/>
                  </a:lnTo>
                  <a:lnTo>
                    <a:pt x="8353057" y="4530959"/>
                  </a:lnTo>
                  <a:lnTo>
                    <a:pt x="8374298" y="4490526"/>
                  </a:lnTo>
                  <a:lnTo>
                    <a:pt x="8393330" y="4448813"/>
                  </a:lnTo>
                  <a:lnTo>
                    <a:pt x="8410076" y="4405898"/>
                  </a:lnTo>
                  <a:lnTo>
                    <a:pt x="8424458" y="4361857"/>
                  </a:lnTo>
                  <a:lnTo>
                    <a:pt x="8436398" y="4316769"/>
                  </a:lnTo>
                  <a:lnTo>
                    <a:pt x="8445820" y="4270710"/>
                  </a:lnTo>
                  <a:lnTo>
                    <a:pt x="8452646" y="4223759"/>
                  </a:lnTo>
                  <a:lnTo>
                    <a:pt x="8456798" y="4175992"/>
                  </a:lnTo>
                  <a:lnTo>
                    <a:pt x="8458200" y="4127487"/>
                  </a:lnTo>
                  <a:lnTo>
                    <a:pt x="8458200" y="825500"/>
                  </a:lnTo>
                  <a:lnTo>
                    <a:pt x="8456798" y="776993"/>
                  </a:lnTo>
                  <a:lnTo>
                    <a:pt x="8452646" y="729225"/>
                  </a:lnTo>
                  <a:lnTo>
                    <a:pt x="8445820" y="682273"/>
                  </a:lnTo>
                  <a:lnTo>
                    <a:pt x="8436398" y="636214"/>
                  </a:lnTo>
                  <a:lnTo>
                    <a:pt x="8424458" y="591125"/>
                  </a:lnTo>
                  <a:lnTo>
                    <a:pt x="8410076" y="547085"/>
                  </a:lnTo>
                  <a:lnTo>
                    <a:pt x="8393330" y="504170"/>
                  </a:lnTo>
                  <a:lnTo>
                    <a:pt x="8374298" y="462457"/>
                  </a:lnTo>
                  <a:lnTo>
                    <a:pt x="8353057" y="422025"/>
                  </a:lnTo>
                  <a:lnTo>
                    <a:pt x="8329684" y="382950"/>
                  </a:lnTo>
                  <a:lnTo>
                    <a:pt x="8304256" y="345311"/>
                  </a:lnTo>
                  <a:lnTo>
                    <a:pt x="8276852" y="309183"/>
                  </a:lnTo>
                  <a:lnTo>
                    <a:pt x="8247549" y="274646"/>
                  </a:lnTo>
                  <a:lnTo>
                    <a:pt x="8216423" y="241776"/>
                  </a:lnTo>
                  <a:lnTo>
                    <a:pt x="8183553" y="210650"/>
                  </a:lnTo>
                  <a:lnTo>
                    <a:pt x="8149016" y="181347"/>
                  </a:lnTo>
                  <a:lnTo>
                    <a:pt x="8112888" y="153943"/>
                  </a:lnTo>
                  <a:lnTo>
                    <a:pt x="8075249" y="128515"/>
                  </a:lnTo>
                  <a:lnTo>
                    <a:pt x="8036174" y="105142"/>
                  </a:lnTo>
                  <a:lnTo>
                    <a:pt x="7995742" y="83901"/>
                  </a:lnTo>
                  <a:lnTo>
                    <a:pt x="7954029" y="64869"/>
                  </a:lnTo>
                  <a:lnTo>
                    <a:pt x="7911114" y="48123"/>
                  </a:lnTo>
                  <a:lnTo>
                    <a:pt x="7867074" y="33741"/>
                  </a:lnTo>
                  <a:lnTo>
                    <a:pt x="7821985" y="21801"/>
                  </a:lnTo>
                  <a:lnTo>
                    <a:pt x="7775926" y="12379"/>
                  </a:lnTo>
                  <a:lnTo>
                    <a:pt x="7728974" y="5553"/>
                  </a:lnTo>
                  <a:lnTo>
                    <a:pt x="7681206" y="1401"/>
                  </a:lnTo>
                  <a:lnTo>
                    <a:pt x="76327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199" y="1676400"/>
              <a:ext cx="8458200" cy="4953000"/>
            </a:xfrm>
            <a:custGeom>
              <a:avLst/>
              <a:gdLst/>
              <a:ahLst/>
              <a:cxnLst/>
              <a:rect l="l" t="t" r="r" b="b"/>
              <a:pathLst>
                <a:path w="8458200" h="4953000">
                  <a:moveTo>
                    <a:pt x="0" y="825500"/>
                  </a:moveTo>
                  <a:lnTo>
                    <a:pt x="1401" y="776993"/>
                  </a:lnTo>
                  <a:lnTo>
                    <a:pt x="5553" y="729225"/>
                  </a:lnTo>
                  <a:lnTo>
                    <a:pt x="12379" y="682273"/>
                  </a:lnTo>
                  <a:lnTo>
                    <a:pt x="21802" y="636214"/>
                  </a:lnTo>
                  <a:lnTo>
                    <a:pt x="33743" y="591125"/>
                  </a:lnTo>
                  <a:lnTo>
                    <a:pt x="48126" y="547085"/>
                  </a:lnTo>
                  <a:lnTo>
                    <a:pt x="64872" y="504170"/>
                  </a:lnTo>
                  <a:lnTo>
                    <a:pt x="83905" y="462457"/>
                  </a:lnTo>
                  <a:lnTo>
                    <a:pt x="105148" y="422025"/>
                  </a:lnTo>
                  <a:lnTo>
                    <a:pt x="128522" y="382950"/>
                  </a:lnTo>
                  <a:lnTo>
                    <a:pt x="153950" y="345311"/>
                  </a:lnTo>
                  <a:lnTo>
                    <a:pt x="181355" y="309183"/>
                  </a:lnTo>
                  <a:lnTo>
                    <a:pt x="210659" y="274646"/>
                  </a:lnTo>
                  <a:lnTo>
                    <a:pt x="241785" y="241776"/>
                  </a:lnTo>
                  <a:lnTo>
                    <a:pt x="274656" y="210650"/>
                  </a:lnTo>
                  <a:lnTo>
                    <a:pt x="309194" y="181347"/>
                  </a:lnTo>
                  <a:lnTo>
                    <a:pt x="345322" y="153943"/>
                  </a:lnTo>
                  <a:lnTo>
                    <a:pt x="382962" y="128515"/>
                  </a:lnTo>
                  <a:lnTo>
                    <a:pt x="422036" y="105142"/>
                  </a:lnTo>
                  <a:lnTo>
                    <a:pt x="462468" y="83901"/>
                  </a:lnTo>
                  <a:lnTo>
                    <a:pt x="504180" y="64869"/>
                  </a:lnTo>
                  <a:lnTo>
                    <a:pt x="547095" y="48123"/>
                  </a:lnTo>
                  <a:lnTo>
                    <a:pt x="591135" y="33741"/>
                  </a:lnTo>
                  <a:lnTo>
                    <a:pt x="636222" y="21801"/>
                  </a:lnTo>
                  <a:lnTo>
                    <a:pt x="682280" y="12379"/>
                  </a:lnTo>
                  <a:lnTo>
                    <a:pt x="729230" y="5553"/>
                  </a:lnTo>
                  <a:lnTo>
                    <a:pt x="776996" y="1401"/>
                  </a:lnTo>
                  <a:lnTo>
                    <a:pt x="825500" y="0"/>
                  </a:lnTo>
                  <a:lnTo>
                    <a:pt x="7632700" y="0"/>
                  </a:lnTo>
                  <a:lnTo>
                    <a:pt x="7681206" y="1401"/>
                  </a:lnTo>
                  <a:lnTo>
                    <a:pt x="7728974" y="5553"/>
                  </a:lnTo>
                  <a:lnTo>
                    <a:pt x="7775926" y="12379"/>
                  </a:lnTo>
                  <a:lnTo>
                    <a:pt x="7821985" y="21801"/>
                  </a:lnTo>
                  <a:lnTo>
                    <a:pt x="7867074" y="33741"/>
                  </a:lnTo>
                  <a:lnTo>
                    <a:pt x="7911114" y="48123"/>
                  </a:lnTo>
                  <a:lnTo>
                    <a:pt x="7954029" y="64869"/>
                  </a:lnTo>
                  <a:lnTo>
                    <a:pt x="7995742" y="83901"/>
                  </a:lnTo>
                  <a:lnTo>
                    <a:pt x="8036174" y="105142"/>
                  </a:lnTo>
                  <a:lnTo>
                    <a:pt x="8075249" y="128515"/>
                  </a:lnTo>
                  <a:lnTo>
                    <a:pt x="8112888" y="153943"/>
                  </a:lnTo>
                  <a:lnTo>
                    <a:pt x="8149016" y="181347"/>
                  </a:lnTo>
                  <a:lnTo>
                    <a:pt x="8183553" y="210650"/>
                  </a:lnTo>
                  <a:lnTo>
                    <a:pt x="8216423" y="241776"/>
                  </a:lnTo>
                  <a:lnTo>
                    <a:pt x="8247549" y="274646"/>
                  </a:lnTo>
                  <a:lnTo>
                    <a:pt x="8276852" y="309183"/>
                  </a:lnTo>
                  <a:lnTo>
                    <a:pt x="8304256" y="345311"/>
                  </a:lnTo>
                  <a:lnTo>
                    <a:pt x="8329684" y="382950"/>
                  </a:lnTo>
                  <a:lnTo>
                    <a:pt x="8353057" y="422025"/>
                  </a:lnTo>
                  <a:lnTo>
                    <a:pt x="8374298" y="462457"/>
                  </a:lnTo>
                  <a:lnTo>
                    <a:pt x="8393330" y="504170"/>
                  </a:lnTo>
                  <a:lnTo>
                    <a:pt x="8410076" y="547085"/>
                  </a:lnTo>
                  <a:lnTo>
                    <a:pt x="8424458" y="591125"/>
                  </a:lnTo>
                  <a:lnTo>
                    <a:pt x="8436398" y="636214"/>
                  </a:lnTo>
                  <a:lnTo>
                    <a:pt x="8445820" y="682273"/>
                  </a:lnTo>
                  <a:lnTo>
                    <a:pt x="8452646" y="729225"/>
                  </a:lnTo>
                  <a:lnTo>
                    <a:pt x="8456798" y="776993"/>
                  </a:lnTo>
                  <a:lnTo>
                    <a:pt x="8458200" y="825500"/>
                  </a:lnTo>
                  <a:lnTo>
                    <a:pt x="8458200" y="4127487"/>
                  </a:lnTo>
                  <a:lnTo>
                    <a:pt x="8456798" y="4175992"/>
                  </a:lnTo>
                  <a:lnTo>
                    <a:pt x="8452646" y="4223759"/>
                  </a:lnTo>
                  <a:lnTo>
                    <a:pt x="8445820" y="4270710"/>
                  </a:lnTo>
                  <a:lnTo>
                    <a:pt x="8436398" y="4316769"/>
                  </a:lnTo>
                  <a:lnTo>
                    <a:pt x="8424458" y="4361857"/>
                  </a:lnTo>
                  <a:lnTo>
                    <a:pt x="8410076" y="4405898"/>
                  </a:lnTo>
                  <a:lnTo>
                    <a:pt x="8393330" y="4448813"/>
                  </a:lnTo>
                  <a:lnTo>
                    <a:pt x="8374298" y="4490526"/>
                  </a:lnTo>
                  <a:lnTo>
                    <a:pt x="8353057" y="4530959"/>
                  </a:lnTo>
                  <a:lnTo>
                    <a:pt x="8329684" y="4570034"/>
                  </a:lnTo>
                  <a:lnTo>
                    <a:pt x="8304256" y="4607674"/>
                  </a:lnTo>
                  <a:lnTo>
                    <a:pt x="8276852" y="4643803"/>
                  </a:lnTo>
                  <a:lnTo>
                    <a:pt x="8247549" y="4678341"/>
                  </a:lnTo>
                  <a:lnTo>
                    <a:pt x="8216423" y="4711212"/>
                  </a:lnTo>
                  <a:lnTo>
                    <a:pt x="8183553" y="4742339"/>
                  </a:lnTo>
                  <a:lnTo>
                    <a:pt x="8149016" y="4771643"/>
                  </a:lnTo>
                  <a:lnTo>
                    <a:pt x="8112888" y="4799049"/>
                  </a:lnTo>
                  <a:lnTo>
                    <a:pt x="8075249" y="4824477"/>
                  </a:lnTo>
                  <a:lnTo>
                    <a:pt x="8036174" y="4847851"/>
                  </a:lnTo>
                  <a:lnTo>
                    <a:pt x="7995742" y="4869093"/>
                  </a:lnTo>
                  <a:lnTo>
                    <a:pt x="7954029" y="4888127"/>
                  </a:lnTo>
                  <a:lnTo>
                    <a:pt x="7911114" y="4904873"/>
                  </a:lnTo>
                  <a:lnTo>
                    <a:pt x="7867074" y="4919256"/>
                  </a:lnTo>
                  <a:lnTo>
                    <a:pt x="7821985" y="4931197"/>
                  </a:lnTo>
                  <a:lnTo>
                    <a:pt x="7775926" y="4940620"/>
                  </a:lnTo>
                  <a:lnTo>
                    <a:pt x="7728974" y="4947446"/>
                  </a:lnTo>
                  <a:lnTo>
                    <a:pt x="7681206" y="4951598"/>
                  </a:lnTo>
                  <a:lnTo>
                    <a:pt x="7632700" y="4953000"/>
                  </a:lnTo>
                  <a:lnTo>
                    <a:pt x="825500" y="4953000"/>
                  </a:lnTo>
                  <a:lnTo>
                    <a:pt x="776996" y="4951598"/>
                  </a:lnTo>
                  <a:lnTo>
                    <a:pt x="729230" y="4947446"/>
                  </a:lnTo>
                  <a:lnTo>
                    <a:pt x="682280" y="4940620"/>
                  </a:lnTo>
                  <a:lnTo>
                    <a:pt x="636222" y="4931197"/>
                  </a:lnTo>
                  <a:lnTo>
                    <a:pt x="591135" y="4919256"/>
                  </a:lnTo>
                  <a:lnTo>
                    <a:pt x="547095" y="4904873"/>
                  </a:lnTo>
                  <a:lnTo>
                    <a:pt x="504180" y="4888127"/>
                  </a:lnTo>
                  <a:lnTo>
                    <a:pt x="462468" y="4869093"/>
                  </a:lnTo>
                  <a:lnTo>
                    <a:pt x="422036" y="4847851"/>
                  </a:lnTo>
                  <a:lnTo>
                    <a:pt x="382962" y="4824477"/>
                  </a:lnTo>
                  <a:lnTo>
                    <a:pt x="345322" y="4799049"/>
                  </a:lnTo>
                  <a:lnTo>
                    <a:pt x="309194" y="4771643"/>
                  </a:lnTo>
                  <a:lnTo>
                    <a:pt x="274656" y="4742339"/>
                  </a:lnTo>
                  <a:lnTo>
                    <a:pt x="241785" y="4711212"/>
                  </a:lnTo>
                  <a:lnTo>
                    <a:pt x="210659" y="4678341"/>
                  </a:lnTo>
                  <a:lnTo>
                    <a:pt x="181355" y="4643803"/>
                  </a:lnTo>
                  <a:lnTo>
                    <a:pt x="153950" y="4607674"/>
                  </a:lnTo>
                  <a:lnTo>
                    <a:pt x="128522" y="4570034"/>
                  </a:lnTo>
                  <a:lnTo>
                    <a:pt x="105148" y="4530959"/>
                  </a:lnTo>
                  <a:lnTo>
                    <a:pt x="83905" y="4490526"/>
                  </a:lnTo>
                  <a:lnTo>
                    <a:pt x="64872" y="4448813"/>
                  </a:lnTo>
                  <a:lnTo>
                    <a:pt x="48126" y="4405898"/>
                  </a:lnTo>
                  <a:lnTo>
                    <a:pt x="33743" y="4361857"/>
                  </a:lnTo>
                  <a:lnTo>
                    <a:pt x="21802" y="4316769"/>
                  </a:lnTo>
                  <a:lnTo>
                    <a:pt x="12379" y="4270710"/>
                  </a:lnTo>
                  <a:lnTo>
                    <a:pt x="5553" y="4223759"/>
                  </a:lnTo>
                  <a:lnTo>
                    <a:pt x="1401" y="4175992"/>
                  </a:lnTo>
                  <a:lnTo>
                    <a:pt x="0" y="4127487"/>
                  </a:lnTo>
                  <a:lnTo>
                    <a:pt x="0" y="8255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49111" y="2042160"/>
              <a:ext cx="1533143" cy="679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1991" y="2461260"/>
              <a:ext cx="1091184" cy="685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7951" y="2118486"/>
            <a:ext cx="6602095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003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MANAGEMENT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OF HAEMOPHILIA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and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B7DEE8"/>
                </a:solidFill>
                <a:latin typeface="Times New Roman"/>
                <a:cs typeface="Times New Roman"/>
              </a:rPr>
              <a:t>PATIENTS:</a:t>
            </a:r>
            <a:endParaRPr sz="2400">
              <a:latin typeface="Times New Roman"/>
              <a:cs typeface="Times New Roman"/>
            </a:endParaRPr>
          </a:p>
          <a:p>
            <a:pPr marL="243204" marR="3378200" indent="-243204" algn="r">
              <a:lnSpc>
                <a:spcPct val="100000"/>
              </a:lnSpc>
              <a:buSzPct val="95833"/>
              <a:buFont typeface="Wingdings"/>
              <a:buChar char=""/>
              <a:tabLst>
                <a:tab pos="243204" algn="l"/>
              </a:tabLst>
            </a:pPr>
            <a:r>
              <a:rPr sz="2400" b="1" dirty="0">
                <a:latin typeface="Times New Roman"/>
                <a:cs typeface="Times New Roman"/>
              </a:rPr>
              <a:t>Replacement therapy</a:t>
            </a:r>
            <a:r>
              <a:rPr sz="2400" b="1" spc="-1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305435" marR="3314700" lvl="1" indent="-305435" algn="r">
              <a:lnSpc>
                <a:spcPct val="100000"/>
              </a:lnSpc>
              <a:buAutoNum type="arabicPeriod"/>
              <a:tabLst>
                <a:tab pos="305435" algn="l"/>
              </a:tabLst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Platelet</a:t>
            </a:r>
            <a:r>
              <a:rPr sz="2400" b="1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concentrate</a:t>
            </a:r>
            <a:endParaRPr sz="2400">
              <a:latin typeface="Times New Roman"/>
              <a:cs typeface="Times New Roman"/>
            </a:endParaRPr>
          </a:p>
          <a:p>
            <a:pPr marL="304800" marR="3249295" lvl="1" indent="-304800" algn="r">
              <a:lnSpc>
                <a:spcPct val="100000"/>
              </a:lnSpc>
              <a:buAutoNum type="arabicPeriod"/>
              <a:tabLst>
                <a:tab pos="304800" algn="l"/>
              </a:tabLst>
            </a:pP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Fresh frozen</a:t>
            </a:r>
            <a:r>
              <a:rPr sz="2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plasma</a:t>
            </a:r>
            <a:endParaRPr sz="2400">
              <a:latin typeface="Times New Roman"/>
              <a:cs typeface="Times New Roman"/>
            </a:endParaRPr>
          </a:p>
          <a:p>
            <a:pPr marL="698500" lvl="1" indent="-304800">
              <a:lnSpc>
                <a:spcPct val="100000"/>
              </a:lnSpc>
              <a:buAutoNum type="arabicPeriod"/>
              <a:tabLst>
                <a:tab pos="698500" algn="l"/>
              </a:tabLst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Factor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VIII,IX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concentrate : Hemophilia</a:t>
            </a:r>
            <a:r>
              <a:rPr sz="2400" b="1" spc="-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698500" lvl="1" indent="-304800">
              <a:lnSpc>
                <a:spcPct val="100000"/>
              </a:lnSpc>
              <a:buAutoNum type="arabicPeriod"/>
              <a:tabLst>
                <a:tab pos="698500" algn="l"/>
              </a:tabLst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Factor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IX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concentrate : Hemophilia</a:t>
            </a:r>
            <a:r>
              <a:rPr sz="24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  <a:p>
            <a:pPr marL="698500" lvl="1" indent="-305435">
              <a:lnSpc>
                <a:spcPct val="100000"/>
              </a:lnSpc>
              <a:buAutoNum type="arabicPeriod"/>
              <a:tabLst>
                <a:tab pos="699135" algn="l"/>
              </a:tabLst>
            </a:pP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Desmopressin</a:t>
            </a:r>
            <a:endParaRPr sz="2400">
              <a:latin typeface="Times New Roman"/>
              <a:cs typeface="Times New Roman"/>
            </a:endParaRPr>
          </a:p>
          <a:p>
            <a:pPr marL="314325" indent="-302260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314960" algn="l"/>
              </a:tabLst>
            </a:pPr>
            <a:r>
              <a:rPr sz="2400" b="1" dirty="0">
                <a:latin typeface="Times New Roman"/>
                <a:cs typeface="Times New Roman"/>
              </a:rPr>
              <a:t>Antifibrinolytic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therapy:</a:t>
            </a:r>
            <a:endParaRPr sz="2400">
              <a:latin typeface="Times New Roman"/>
              <a:cs typeface="Times New Roman"/>
            </a:endParaRPr>
          </a:p>
          <a:p>
            <a:pPr marL="698500" lvl="1" indent="-304800">
              <a:lnSpc>
                <a:spcPct val="100000"/>
              </a:lnSpc>
              <a:buAutoNum type="arabicPeriod"/>
              <a:tabLst>
                <a:tab pos="698500" algn="l"/>
              </a:tabLst>
            </a:pP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Epsilon-aminocaproic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acid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(EACA,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Plaslloid)</a:t>
            </a:r>
            <a:endParaRPr sz="2400">
              <a:latin typeface="Times New Roman"/>
              <a:cs typeface="Times New Roman"/>
            </a:endParaRPr>
          </a:p>
          <a:p>
            <a:pPr marL="692150" lvl="1" indent="-299085">
              <a:lnSpc>
                <a:spcPct val="100000"/>
              </a:lnSpc>
              <a:buAutoNum type="arabicPeriod"/>
              <a:tabLst>
                <a:tab pos="692785" algn="l"/>
              </a:tabLst>
            </a:pP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Tranexamic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acid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(AMCA,</a:t>
            </a:r>
            <a:r>
              <a:rPr sz="2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Transamin)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955" y="356615"/>
            <a:ext cx="8552815" cy="5962015"/>
            <a:chOff x="409955" y="356615"/>
            <a:chExt cx="8552815" cy="5962015"/>
          </a:xfrm>
        </p:grpSpPr>
        <p:sp>
          <p:nvSpPr>
            <p:cNvPr id="3" name="object 3"/>
            <p:cNvSpPr/>
            <p:nvPr/>
          </p:nvSpPr>
          <p:spPr>
            <a:xfrm>
              <a:off x="409955" y="356615"/>
              <a:ext cx="8552688" cy="5961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199" y="380999"/>
              <a:ext cx="8458200" cy="5867400"/>
            </a:xfrm>
            <a:custGeom>
              <a:avLst/>
              <a:gdLst/>
              <a:ahLst/>
              <a:cxnLst/>
              <a:rect l="l" t="t" r="r" b="b"/>
              <a:pathLst>
                <a:path w="8458200" h="5867400">
                  <a:moveTo>
                    <a:pt x="7480300" y="0"/>
                  </a:moveTo>
                  <a:lnTo>
                    <a:pt x="977900" y="0"/>
                  </a:lnTo>
                  <a:lnTo>
                    <a:pt x="929093" y="1196"/>
                  </a:lnTo>
                  <a:lnTo>
                    <a:pt x="880907" y="4749"/>
                  </a:lnTo>
                  <a:lnTo>
                    <a:pt x="833395" y="10601"/>
                  </a:lnTo>
                  <a:lnTo>
                    <a:pt x="786615" y="18698"/>
                  </a:lnTo>
                  <a:lnTo>
                    <a:pt x="740623" y="28982"/>
                  </a:lnTo>
                  <a:lnTo>
                    <a:pt x="695473" y="41399"/>
                  </a:lnTo>
                  <a:lnTo>
                    <a:pt x="651224" y="55891"/>
                  </a:lnTo>
                  <a:lnTo>
                    <a:pt x="607929" y="72403"/>
                  </a:lnTo>
                  <a:lnTo>
                    <a:pt x="565647" y="90880"/>
                  </a:lnTo>
                  <a:lnTo>
                    <a:pt x="524431" y="111264"/>
                  </a:lnTo>
                  <a:lnTo>
                    <a:pt x="484340" y="133500"/>
                  </a:lnTo>
                  <a:lnTo>
                    <a:pt x="445428" y="157532"/>
                  </a:lnTo>
                  <a:lnTo>
                    <a:pt x="407752" y="183304"/>
                  </a:lnTo>
                  <a:lnTo>
                    <a:pt x="371367" y="210760"/>
                  </a:lnTo>
                  <a:lnTo>
                    <a:pt x="336330" y="239844"/>
                  </a:lnTo>
                  <a:lnTo>
                    <a:pt x="302697" y="270500"/>
                  </a:lnTo>
                  <a:lnTo>
                    <a:pt x="270523" y="302672"/>
                  </a:lnTo>
                  <a:lnTo>
                    <a:pt x="239866" y="336304"/>
                  </a:lnTo>
                  <a:lnTo>
                    <a:pt x="210780" y="371340"/>
                  </a:lnTo>
                  <a:lnTo>
                    <a:pt x="183322" y="407724"/>
                  </a:lnTo>
                  <a:lnTo>
                    <a:pt x="157548" y="445400"/>
                  </a:lnTo>
                  <a:lnTo>
                    <a:pt x="133514" y="484312"/>
                  </a:lnTo>
                  <a:lnTo>
                    <a:pt x="111276" y="524403"/>
                  </a:lnTo>
                  <a:lnTo>
                    <a:pt x="90890" y="565619"/>
                  </a:lnTo>
                  <a:lnTo>
                    <a:pt x="72412" y="607903"/>
                  </a:lnTo>
                  <a:lnTo>
                    <a:pt x="55898" y="651199"/>
                  </a:lnTo>
                  <a:lnTo>
                    <a:pt x="41404" y="695450"/>
                  </a:lnTo>
                  <a:lnTo>
                    <a:pt x="28986" y="740602"/>
                  </a:lnTo>
                  <a:lnTo>
                    <a:pt x="18700" y="786597"/>
                  </a:lnTo>
                  <a:lnTo>
                    <a:pt x="10603" y="833381"/>
                  </a:lnTo>
                  <a:lnTo>
                    <a:pt x="4749" y="880896"/>
                  </a:lnTo>
                  <a:lnTo>
                    <a:pt x="1196" y="929088"/>
                  </a:lnTo>
                  <a:lnTo>
                    <a:pt x="0" y="977900"/>
                  </a:lnTo>
                  <a:lnTo>
                    <a:pt x="0" y="4889500"/>
                  </a:lnTo>
                  <a:lnTo>
                    <a:pt x="1196" y="4938306"/>
                  </a:lnTo>
                  <a:lnTo>
                    <a:pt x="4749" y="4986492"/>
                  </a:lnTo>
                  <a:lnTo>
                    <a:pt x="10603" y="5034004"/>
                  </a:lnTo>
                  <a:lnTo>
                    <a:pt x="18700" y="5080784"/>
                  </a:lnTo>
                  <a:lnTo>
                    <a:pt x="28986" y="5126776"/>
                  </a:lnTo>
                  <a:lnTo>
                    <a:pt x="41404" y="5171926"/>
                  </a:lnTo>
                  <a:lnTo>
                    <a:pt x="55898" y="5216175"/>
                  </a:lnTo>
                  <a:lnTo>
                    <a:pt x="72412" y="5259470"/>
                  </a:lnTo>
                  <a:lnTo>
                    <a:pt x="90890" y="5301752"/>
                  </a:lnTo>
                  <a:lnTo>
                    <a:pt x="111276" y="5342968"/>
                  </a:lnTo>
                  <a:lnTo>
                    <a:pt x="133514" y="5383059"/>
                  </a:lnTo>
                  <a:lnTo>
                    <a:pt x="157548" y="5421971"/>
                  </a:lnTo>
                  <a:lnTo>
                    <a:pt x="183322" y="5459647"/>
                  </a:lnTo>
                  <a:lnTo>
                    <a:pt x="210780" y="5496032"/>
                  </a:lnTo>
                  <a:lnTo>
                    <a:pt x="239866" y="5531069"/>
                  </a:lnTo>
                  <a:lnTo>
                    <a:pt x="270523" y="5564702"/>
                  </a:lnTo>
                  <a:lnTo>
                    <a:pt x="302697" y="5596876"/>
                  </a:lnTo>
                  <a:lnTo>
                    <a:pt x="336330" y="5627533"/>
                  </a:lnTo>
                  <a:lnTo>
                    <a:pt x="371367" y="5656619"/>
                  </a:lnTo>
                  <a:lnTo>
                    <a:pt x="407752" y="5684077"/>
                  </a:lnTo>
                  <a:lnTo>
                    <a:pt x="445428" y="5709851"/>
                  </a:lnTo>
                  <a:lnTo>
                    <a:pt x="484340" y="5733885"/>
                  </a:lnTo>
                  <a:lnTo>
                    <a:pt x="524431" y="5756123"/>
                  </a:lnTo>
                  <a:lnTo>
                    <a:pt x="565647" y="5776509"/>
                  </a:lnTo>
                  <a:lnTo>
                    <a:pt x="607929" y="5794987"/>
                  </a:lnTo>
                  <a:lnTo>
                    <a:pt x="651224" y="5811501"/>
                  </a:lnTo>
                  <a:lnTo>
                    <a:pt x="695473" y="5825995"/>
                  </a:lnTo>
                  <a:lnTo>
                    <a:pt x="740623" y="5838413"/>
                  </a:lnTo>
                  <a:lnTo>
                    <a:pt x="786615" y="5848699"/>
                  </a:lnTo>
                  <a:lnTo>
                    <a:pt x="833395" y="5856796"/>
                  </a:lnTo>
                  <a:lnTo>
                    <a:pt x="880907" y="5862650"/>
                  </a:lnTo>
                  <a:lnTo>
                    <a:pt x="929093" y="5866203"/>
                  </a:lnTo>
                  <a:lnTo>
                    <a:pt x="977900" y="5867400"/>
                  </a:lnTo>
                  <a:lnTo>
                    <a:pt x="7480300" y="5867400"/>
                  </a:lnTo>
                  <a:lnTo>
                    <a:pt x="7529111" y="5866203"/>
                  </a:lnTo>
                  <a:lnTo>
                    <a:pt x="7577303" y="5862650"/>
                  </a:lnTo>
                  <a:lnTo>
                    <a:pt x="7624818" y="5856796"/>
                  </a:lnTo>
                  <a:lnTo>
                    <a:pt x="7671602" y="5848699"/>
                  </a:lnTo>
                  <a:lnTo>
                    <a:pt x="7717597" y="5838413"/>
                  </a:lnTo>
                  <a:lnTo>
                    <a:pt x="7762749" y="5825995"/>
                  </a:lnTo>
                  <a:lnTo>
                    <a:pt x="7807000" y="5811501"/>
                  </a:lnTo>
                  <a:lnTo>
                    <a:pt x="7850296" y="5794987"/>
                  </a:lnTo>
                  <a:lnTo>
                    <a:pt x="7892580" y="5776509"/>
                  </a:lnTo>
                  <a:lnTo>
                    <a:pt x="7933796" y="5756123"/>
                  </a:lnTo>
                  <a:lnTo>
                    <a:pt x="7973887" y="5733885"/>
                  </a:lnTo>
                  <a:lnTo>
                    <a:pt x="8012799" y="5709851"/>
                  </a:lnTo>
                  <a:lnTo>
                    <a:pt x="8050475" y="5684077"/>
                  </a:lnTo>
                  <a:lnTo>
                    <a:pt x="8086859" y="5656619"/>
                  </a:lnTo>
                  <a:lnTo>
                    <a:pt x="8121895" y="5627533"/>
                  </a:lnTo>
                  <a:lnTo>
                    <a:pt x="8155527" y="5596876"/>
                  </a:lnTo>
                  <a:lnTo>
                    <a:pt x="8187699" y="5564702"/>
                  </a:lnTo>
                  <a:lnTo>
                    <a:pt x="8218355" y="5531069"/>
                  </a:lnTo>
                  <a:lnTo>
                    <a:pt x="8247439" y="5496032"/>
                  </a:lnTo>
                  <a:lnTo>
                    <a:pt x="8274895" y="5459647"/>
                  </a:lnTo>
                  <a:lnTo>
                    <a:pt x="8300667" y="5421971"/>
                  </a:lnTo>
                  <a:lnTo>
                    <a:pt x="8324699" y="5383059"/>
                  </a:lnTo>
                  <a:lnTo>
                    <a:pt x="8346935" y="5342968"/>
                  </a:lnTo>
                  <a:lnTo>
                    <a:pt x="8367319" y="5301752"/>
                  </a:lnTo>
                  <a:lnTo>
                    <a:pt x="8385796" y="5259470"/>
                  </a:lnTo>
                  <a:lnTo>
                    <a:pt x="8402308" y="5216175"/>
                  </a:lnTo>
                  <a:lnTo>
                    <a:pt x="8416800" y="5171926"/>
                  </a:lnTo>
                  <a:lnTo>
                    <a:pt x="8429217" y="5126776"/>
                  </a:lnTo>
                  <a:lnTo>
                    <a:pt x="8439501" y="5080784"/>
                  </a:lnTo>
                  <a:lnTo>
                    <a:pt x="8447598" y="5034004"/>
                  </a:lnTo>
                  <a:lnTo>
                    <a:pt x="8453450" y="4986492"/>
                  </a:lnTo>
                  <a:lnTo>
                    <a:pt x="8457003" y="4938306"/>
                  </a:lnTo>
                  <a:lnTo>
                    <a:pt x="8458200" y="4889500"/>
                  </a:lnTo>
                  <a:lnTo>
                    <a:pt x="8458200" y="977900"/>
                  </a:lnTo>
                  <a:lnTo>
                    <a:pt x="8457003" y="929088"/>
                  </a:lnTo>
                  <a:lnTo>
                    <a:pt x="8453450" y="880896"/>
                  </a:lnTo>
                  <a:lnTo>
                    <a:pt x="8447598" y="833381"/>
                  </a:lnTo>
                  <a:lnTo>
                    <a:pt x="8439501" y="786597"/>
                  </a:lnTo>
                  <a:lnTo>
                    <a:pt x="8429217" y="740602"/>
                  </a:lnTo>
                  <a:lnTo>
                    <a:pt x="8416800" y="695450"/>
                  </a:lnTo>
                  <a:lnTo>
                    <a:pt x="8402308" y="651199"/>
                  </a:lnTo>
                  <a:lnTo>
                    <a:pt x="8385796" y="607903"/>
                  </a:lnTo>
                  <a:lnTo>
                    <a:pt x="8367319" y="565619"/>
                  </a:lnTo>
                  <a:lnTo>
                    <a:pt x="8346935" y="524403"/>
                  </a:lnTo>
                  <a:lnTo>
                    <a:pt x="8324699" y="484312"/>
                  </a:lnTo>
                  <a:lnTo>
                    <a:pt x="8300667" y="445400"/>
                  </a:lnTo>
                  <a:lnTo>
                    <a:pt x="8274895" y="407724"/>
                  </a:lnTo>
                  <a:lnTo>
                    <a:pt x="8247439" y="371340"/>
                  </a:lnTo>
                  <a:lnTo>
                    <a:pt x="8218355" y="336304"/>
                  </a:lnTo>
                  <a:lnTo>
                    <a:pt x="8187699" y="302672"/>
                  </a:lnTo>
                  <a:lnTo>
                    <a:pt x="8155527" y="270500"/>
                  </a:lnTo>
                  <a:lnTo>
                    <a:pt x="8121895" y="239844"/>
                  </a:lnTo>
                  <a:lnTo>
                    <a:pt x="8086859" y="210760"/>
                  </a:lnTo>
                  <a:lnTo>
                    <a:pt x="8050475" y="183304"/>
                  </a:lnTo>
                  <a:lnTo>
                    <a:pt x="8012799" y="157532"/>
                  </a:lnTo>
                  <a:lnTo>
                    <a:pt x="7973887" y="133500"/>
                  </a:lnTo>
                  <a:lnTo>
                    <a:pt x="7933796" y="111264"/>
                  </a:lnTo>
                  <a:lnTo>
                    <a:pt x="7892580" y="90880"/>
                  </a:lnTo>
                  <a:lnTo>
                    <a:pt x="7850296" y="72403"/>
                  </a:lnTo>
                  <a:lnTo>
                    <a:pt x="7807000" y="55891"/>
                  </a:lnTo>
                  <a:lnTo>
                    <a:pt x="7762749" y="41399"/>
                  </a:lnTo>
                  <a:lnTo>
                    <a:pt x="7717597" y="28982"/>
                  </a:lnTo>
                  <a:lnTo>
                    <a:pt x="7671602" y="18698"/>
                  </a:lnTo>
                  <a:lnTo>
                    <a:pt x="7624818" y="10601"/>
                  </a:lnTo>
                  <a:lnTo>
                    <a:pt x="7577303" y="4749"/>
                  </a:lnTo>
                  <a:lnTo>
                    <a:pt x="7529111" y="1196"/>
                  </a:lnTo>
                  <a:lnTo>
                    <a:pt x="74803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199" y="380999"/>
              <a:ext cx="8458200" cy="5867400"/>
            </a:xfrm>
            <a:custGeom>
              <a:avLst/>
              <a:gdLst/>
              <a:ahLst/>
              <a:cxnLst/>
              <a:rect l="l" t="t" r="r" b="b"/>
              <a:pathLst>
                <a:path w="8458200" h="5867400">
                  <a:moveTo>
                    <a:pt x="0" y="977900"/>
                  </a:moveTo>
                  <a:lnTo>
                    <a:pt x="1196" y="929088"/>
                  </a:lnTo>
                  <a:lnTo>
                    <a:pt x="4749" y="880896"/>
                  </a:lnTo>
                  <a:lnTo>
                    <a:pt x="10603" y="833381"/>
                  </a:lnTo>
                  <a:lnTo>
                    <a:pt x="18700" y="786597"/>
                  </a:lnTo>
                  <a:lnTo>
                    <a:pt x="28986" y="740602"/>
                  </a:lnTo>
                  <a:lnTo>
                    <a:pt x="41404" y="695450"/>
                  </a:lnTo>
                  <a:lnTo>
                    <a:pt x="55898" y="651199"/>
                  </a:lnTo>
                  <a:lnTo>
                    <a:pt x="72412" y="607903"/>
                  </a:lnTo>
                  <a:lnTo>
                    <a:pt x="90890" y="565619"/>
                  </a:lnTo>
                  <a:lnTo>
                    <a:pt x="111276" y="524403"/>
                  </a:lnTo>
                  <a:lnTo>
                    <a:pt x="133514" y="484312"/>
                  </a:lnTo>
                  <a:lnTo>
                    <a:pt x="157548" y="445400"/>
                  </a:lnTo>
                  <a:lnTo>
                    <a:pt x="183322" y="407724"/>
                  </a:lnTo>
                  <a:lnTo>
                    <a:pt x="210780" y="371340"/>
                  </a:lnTo>
                  <a:lnTo>
                    <a:pt x="239866" y="336304"/>
                  </a:lnTo>
                  <a:lnTo>
                    <a:pt x="270523" y="302672"/>
                  </a:lnTo>
                  <a:lnTo>
                    <a:pt x="302697" y="270500"/>
                  </a:lnTo>
                  <a:lnTo>
                    <a:pt x="336330" y="239844"/>
                  </a:lnTo>
                  <a:lnTo>
                    <a:pt x="371367" y="210760"/>
                  </a:lnTo>
                  <a:lnTo>
                    <a:pt x="407752" y="183304"/>
                  </a:lnTo>
                  <a:lnTo>
                    <a:pt x="445428" y="157532"/>
                  </a:lnTo>
                  <a:lnTo>
                    <a:pt x="484340" y="133500"/>
                  </a:lnTo>
                  <a:lnTo>
                    <a:pt x="524431" y="111264"/>
                  </a:lnTo>
                  <a:lnTo>
                    <a:pt x="565647" y="90880"/>
                  </a:lnTo>
                  <a:lnTo>
                    <a:pt x="607929" y="72403"/>
                  </a:lnTo>
                  <a:lnTo>
                    <a:pt x="651224" y="55891"/>
                  </a:lnTo>
                  <a:lnTo>
                    <a:pt x="695473" y="41399"/>
                  </a:lnTo>
                  <a:lnTo>
                    <a:pt x="740623" y="28982"/>
                  </a:lnTo>
                  <a:lnTo>
                    <a:pt x="786615" y="18698"/>
                  </a:lnTo>
                  <a:lnTo>
                    <a:pt x="833395" y="10601"/>
                  </a:lnTo>
                  <a:lnTo>
                    <a:pt x="880907" y="4749"/>
                  </a:lnTo>
                  <a:lnTo>
                    <a:pt x="929093" y="1196"/>
                  </a:lnTo>
                  <a:lnTo>
                    <a:pt x="977900" y="0"/>
                  </a:lnTo>
                  <a:lnTo>
                    <a:pt x="7480300" y="0"/>
                  </a:lnTo>
                  <a:lnTo>
                    <a:pt x="7529111" y="1196"/>
                  </a:lnTo>
                  <a:lnTo>
                    <a:pt x="7577303" y="4749"/>
                  </a:lnTo>
                  <a:lnTo>
                    <a:pt x="7624818" y="10601"/>
                  </a:lnTo>
                  <a:lnTo>
                    <a:pt x="7671602" y="18698"/>
                  </a:lnTo>
                  <a:lnTo>
                    <a:pt x="7717597" y="28982"/>
                  </a:lnTo>
                  <a:lnTo>
                    <a:pt x="7762749" y="41399"/>
                  </a:lnTo>
                  <a:lnTo>
                    <a:pt x="7807000" y="55891"/>
                  </a:lnTo>
                  <a:lnTo>
                    <a:pt x="7850296" y="72403"/>
                  </a:lnTo>
                  <a:lnTo>
                    <a:pt x="7892580" y="90880"/>
                  </a:lnTo>
                  <a:lnTo>
                    <a:pt x="7933796" y="111264"/>
                  </a:lnTo>
                  <a:lnTo>
                    <a:pt x="7973887" y="133500"/>
                  </a:lnTo>
                  <a:lnTo>
                    <a:pt x="8012799" y="157532"/>
                  </a:lnTo>
                  <a:lnTo>
                    <a:pt x="8050475" y="183304"/>
                  </a:lnTo>
                  <a:lnTo>
                    <a:pt x="8086859" y="210760"/>
                  </a:lnTo>
                  <a:lnTo>
                    <a:pt x="8121895" y="239844"/>
                  </a:lnTo>
                  <a:lnTo>
                    <a:pt x="8155527" y="270500"/>
                  </a:lnTo>
                  <a:lnTo>
                    <a:pt x="8187699" y="302672"/>
                  </a:lnTo>
                  <a:lnTo>
                    <a:pt x="8218355" y="336304"/>
                  </a:lnTo>
                  <a:lnTo>
                    <a:pt x="8247439" y="371340"/>
                  </a:lnTo>
                  <a:lnTo>
                    <a:pt x="8274895" y="407724"/>
                  </a:lnTo>
                  <a:lnTo>
                    <a:pt x="8300667" y="445400"/>
                  </a:lnTo>
                  <a:lnTo>
                    <a:pt x="8324699" y="484312"/>
                  </a:lnTo>
                  <a:lnTo>
                    <a:pt x="8346935" y="524403"/>
                  </a:lnTo>
                  <a:lnTo>
                    <a:pt x="8367319" y="565619"/>
                  </a:lnTo>
                  <a:lnTo>
                    <a:pt x="8385796" y="607903"/>
                  </a:lnTo>
                  <a:lnTo>
                    <a:pt x="8402308" y="651199"/>
                  </a:lnTo>
                  <a:lnTo>
                    <a:pt x="8416800" y="695450"/>
                  </a:lnTo>
                  <a:lnTo>
                    <a:pt x="8429217" y="740602"/>
                  </a:lnTo>
                  <a:lnTo>
                    <a:pt x="8439501" y="786597"/>
                  </a:lnTo>
                  <a:lnTo>
                    <a:pt x="8447598" y="833381"/>
                  </a:lnTo>
                  <a:lnTo>
                    <a:pt x="8453450" y="880896"/>
                  </a:lnTo>
                  <a:lnTo>
                    <a:pt x="8457003" y="929088"/>
                  </a:lnTo>
                  <a:lnTo>
                    <a:pt x="8458200" y="977900"/>
                  </a:lnTo>
                  <a:lnTo>
                    <a:pt x="8458200" y="4889500"/>
                  </a:lnTo>
                  <a:lnTo>
                    <a:pt x="8457003" y="4938306"/>
                  </a:lnTo>
                  <a:lnTo>
                    <a:pt x="8453450" y="4986492"/>
                  </a:lnTo>
                  <a:lnTo>
                    <a:pt x="8447598" y="5034004"/>
                  </a:lnTo>
                  <a:lnTo>
                    <a:pt x="8439501" y="5080784"/>
                  </a:lnTo>
                  <a:lnTo>
                    <a:pt x="8429217" y="5126776"/>
                  </a:lnTo>
                  <a:lnTo>
                    <a:pt x="8416800" y="5171926"/>
                  </a:lnTo>
                  <a:lnTo>
                    <a:pt x="8402308" y="5216175"/>
                  </a:lnTo>
                  <a:lnTo>
                    <a:pt x="8385796" y="5259470"/>
                  </a:lnTo>
                  <a:lnTo>
                    <a:pt x="8367319" y="5301752"/>
                  </a:lnTo>
                  <a:lnTo>
                    <a:pt x="8346935" y="5342968"/>
                  </a:lnTo>
                  <a:lnTo>
                    <a:pt x="8324699" y="5383059"/>
                  </a:lnTo>
                  <a:lnTo>
                    <a:pt x="8300667" y="5421971"/>
                  </a:lnTo>
                  <a:lnTo>
                    <a:pt x="8274895" y="5459647"/>
                  </a:lnTo>
                  <a:lnTo>
                    <a:pt x="8247439" y="5496032"/>
                  </a:lnTo>
                  <a:lnTo>
                    <a:pt x="8218355" y="5531069"/>
                  </a:lnTo>
                  <a:lnTo>
                    <a:pt x="8187699" y="5564702"/>
                  </a:lnTo>
                  <a:lnTo>
                    <a:pt x="8155527" y="5596876"/>
                  </a:lnTo>
                  <a:lnTo>
                    <a:pt x="8121895" y="5627533"/>
                  </a:lnTo>
                  <a:lnTo>
                    <a:pt x="8086859" y="5656619"/>
                  </a:lnTo>
                  <a:lnTo>
                    <a:pt x="8050475" y="5684077"/>
                  </a:lnTo>
                  <a:lnTo>
                    <a:pt x="8012799" y="5709851"/>
                  </a:lnTo>
                  <a:lnTo>
                    <a:pt x="7973887" y="5733885"/>
                  </a:lnTo>
                  <a:lnTo>
                    <a:pt x="7933796" y="5756123"/>
                  </a:lnTo>
                  <a:lnTo>
                    <a:pt x="7892580" y="5776509"/>
                  </a:lnTo>
                  <a:lnTo>
                    <a:pt x="7850296" y="5794987"/>
                  </a:lnTo>
                  <a:lnTo>
                    <a:pt x="7807000" y="5811501"/>
                  </a:lnTo>
                  <a:lnTo>
                    <a:pt x="7762749" y="5825995"/>
                  </a:lnTo>
                  <a:lnTo>
                    <a:pt x="7717597" y="5838413"/>
                  </a:lnTo>
                  <a:lnTo>
                    <a:pt x="7671602" y="5848699"/>
                  </a:lnTo>
                  <a:lnTo>
                    <a:pt x="7624818" y="5856796"/>
                  </a:lnTo>
                  <a:lnTo>
                    <a:pt x="7577303" y="5862650"/>
                  </a:lnTo>
                  <a:lnTo>
                    <a:pt x="7529111" y="5866203"/>
                  </a:lnTo>
                  <a:lnTo>
                    <a:pt x="7480300" y="5867400"/>
                  </a:lnTo>
                  <a:lnTo>
                    <a:pt x="977900" y="5867400"/>
                  </a:lnTo>
                  <a:lnTo>
                    <a:pt x="929093" y="5866203"/>
                  </a:lnTo>
                  <a:lnTo>
                    <a:pt x="880907" y="5862650"/>
                  </a:lnTo>
                  <a:lnTo>
                    <a:pt x="833395" y="5856796"/>
                  </a:lnTo>
                  <a:lnTo>
                    <a:pt x="786615" y="5848699"/>
                  </a:lnTo>
                  <a:lnTo>
                    <a:pt x="740623" y="5838413"/>
                  </a:lnTo>
                  <a:lnTo>
                    <a:pt x="695473" y="5825995"/>
                  </a:lnTo>
                  <a:lnTo>
                    <a:pt x="651224" y="5811501"/>
                  </a:lnTo>
                  <a:lnTo>
                    <a:pt x="607929" y="5794987"/>
                  </a:lnTo>
                  <a:lnTo>
                    <a:pt x="565647" y="5776509"/>
                  </a:lnTo>
                  <a:lnTo>
                    <a:pt x="524431" y="5756123"/>
                  </a:lnTo>
                  <a:lnTo>
                    <a:pt x="484340" y="5733885"/>
                  </a:lnTo>
                  <a:lnTo>
                    <a:pt x="445428" y="5709851"/>
                  </a:lnTo>
                  <a:lnTo>
                    <a:pt x="407752" y="5684077"/>
                  </a:lnTo>
                  <a:lnTo>
                    <a:pt x="371367" y="5656619"/>
                  </a:lnTo>
                  <a:lnTo>
                    <a:pt x="336330" y="5627533"/>
                  </a:lnTo>
                  <a:lnTo>
                    <a:pt x="302697" y="5596876"/>
                  </a:lnTo>
                  <a:lnTo>
                    <a:pt x="270523" y="5564702"/>
                  </a:lnTo>
                  <a:lnTo>
                    <a:pt x="239866" y="5531069"/>
                  </a:lnTo>
                  <a:lnTo>
                    <a:pt x="210780" y="5496032"/>
                  </a:lnTo>
                  <a:lnTo>
                    <a:pt x="183322" y="5459647"/>
                  </a:lnTo>
                  <a:lnTo>
                    <a:pt x="157548" y="5421971"/>
                  </a:lnTo>
                  <a:lnTo>
                    <a:pt x="133514" y="5383059"/>
                  </a:lnTo>
                  <a:lnTo>
                    <a:pt x="111276" y="5342968"/>
                  </a:lnTo>
                  <a:lnTo>
                    <a:pt x="90890" y="5301752"/>
                  </a:lnTo>
                  <a:lnTo>
                    <a:pt x="72412" y="5259470"/>
                  </a:lnTo>
                  <a:lnTo>
                    <a:pt x="55898" y="5216175"/>
                  </a:lnTo>
                  <a:lnTo>
                    <a:pt x="41404" y="5171926"/>
                  </a:lnTo>
                  <a:lnTo>
                    <a:pt x="28986" y="5126776"/>
                  </a:lnTo>
                  <a:lnTo>
                    <a:pt x="18700" y="5080784"/>
                  </a:lnTo>
                  <a:lnTo>
                    <a:pt x="10603" y="5034004"/>
                  </a:lnTo>
                  <a:lnTo>
                    <a:pt x="4749" y="4986492"/>
                  </a:lnTo>
                  <a:lnTo>
                    <a:pt x="1196" y="4938306"/>
                  </a:lnTo>
                  <a:lnTo>
                    <a:pt x="0" y="4889500"/>
                  </a:lnTo>
                  <a:lnTo>
                    <a:pt x="0" y="9779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22452" y="1279905"/>
            <a:ext cx="660273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515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MANAGEMENT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OF </a:t>
            </a:r>
            <a:r>
              <a:rPr sz="2400" b="1" spc="-50" dirty="0">
                <a:solidFill>
                  <a:srgbClr val="B7DEE8"/>
                </a:solidFill>
                <a:latin typeface="Times New Roman"/>
                <a:cs typeface="Times New Roman"/>
              </a:rPr>
              <a:t>PATIENTS </a:t>
            </a:r>
            <a:r>
              <a:rPr sz="2400" b="1" dirty="0">
                <a:solidFill>
                  <a:srgbClr val="B7DEE8"/>
                </a:solidFill>
                <a:latin typeface="Times New Roman"/>
                <a:cs typeface="Times New Roman"/>
              </a:rPr>
              <a:t>WITH</a:t>
            </a:r>
            <a:r>
              <a:rPr sz="2400" b="1" spc="-19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B7DEE8"/>
                </a:solidFill>
                <a:latin typeface="Times New Roman"/>
                <a:cs typeface="Times New Roman"/>
              </a:rPr>
              <a:t>VON 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WILLEBRAND</a:t>
            </a:r>
            <a:r>
              <a:rPr sz="2400" b="1" spc="45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DISEASE:</a:t>
            </a:r>
            <a:endParaRPr sz="2400">
              <a:latin typeface="Times New Roman"/>
              <a:cs typeface="Times New Roman"/>
            </a:endParaRPr>
          </a:p>
          <a:p>
            <a:pPr marL="255270" indent="-243204">
              <a:lnSpc>
                <a:spcPct val="100000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Desmopressin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2500">
              <a:latin typeface="Times New Roman"/>
              <a:cs typeface="Times New Roman"/>
            </a:endParaRPr>
          </a:p>
          <a:p>
            <a:pPr marL="255270" indent="-243204">
              <a:lnSpc>
                <a:spcPct val="100000"/>
              </a:lnSpc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b="1" dirty="0">
                <a:latin typeface="Times New Roman"/>
                <a:cs typeface="Times New Roman"/>
              </a:rPr>
              <a:t>Replacement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therapy</a:t>
            </a:r>
            <a:endParaRPr sz="2400">
              <a:latin typeface="Times New Roman"/>
              <a:cs typeface="Times New Roman"/>
            </a:endParaRPr>
          </a:p>
          <a:p>
            <a:pPr marL="698500" lvl="1" indent="-305435">
              <a:lnSpc>
                <a:spcPct val="100000"/>
              </a:lnSpc>
              <a:buAutoNum type="arabicPeriod"/>
              <a:tabLst>
                <a:tab pos="699135" algn="l"/>
              </a:tabLst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Platelet</a:t>
            </a:r>
            <a:r>
              <a:rPr sz="2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concentrate</a:t>
            </a:r>
            <a:endParaRPr sz="2400">
              <a:latin typeface="Times New Roman"/>
              <a:cs typeface="Times New Roman"/>
            </a:endParaRPr>
          </a:p>
          <a:p>
            <a:pPr marL="698500" lvl="1" indent="-3054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99135" algn="l"/>
              </a:tabLst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Fresh 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frozen</a:t>
            </a:r>
            <a:r>
              <a:rPr sz="24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plasma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Times New Roman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314325" indent="-302260">
              <a:lnSpc>
                <a:spcPct val="100000"/>
              </a:lnSpc>
              <a:buSzPct val="95833"/>
              <a:buFont typeface="Wingdings"/>
              <a:buChar char=""/>
              <a:tabLst>
                <a:tab pos="314960" algn="l"/>
              </a:tabLst>
            </a:pPr>
            <a:r>
              <a:rPr sz="2400" b="1" dirty="0">
                <a:latin typeface="Times New Roman"/>
                <a:cs typeface="Times New Roman"/>
              </a:rPr>
              <a:t>Antifibrinolytic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therapy:</a:t>
            </a:r>
            <a:endParaRPr sz="2400">
              <a:latin typeface="Times New Roman"/>
              <a:cs typeface="Times New Roman"/>
            </a:endParaRPr>
          </a:p>
          <a:p>
            <a:pPr marL="698500" lvl="1" indent="-305435">
              <a:lnSpc>
                <a:spcPct val="100000"/>
              </a:lnSpc>
              <a:buAutoNum type="arabicPeriod"/>
              <a:tabLst>
                <a:tab pos="699135" algn="l"/>
              </a:tabLst>
            </a:pP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Epsilon-aminocaproic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acid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(EACA,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Plaslloid)</a:t>
            </a:r>
            <a:endParaRPr sz="2400">
              <a:latin typeface="Times New Roman"/>
              <a:cs typeface="Times New Roman"/>
            </a:endParaRPr>
          </a:p>
          <a:p>
            <a:pPr marL="692150" lvl="1" indent="-299085">
              <a:lnSpc>
                <a:spcPct val="100000"/>
              </a:lnSpc>
              <a:buAutoNum type="arabicPeriod"/>
              <a:tabLst>
                <a:tab pos="692785" algn="l"/>
              </a:tabLst>
            </a:pP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Tranexamic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acid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(AMCA,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Transamin)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704" y="266700"/>
            <a:ext cx="7930896" cy="628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9555" y="167639"/>
            <a:ext cx="6952615" cy="885825"/>
            <a:chOff x="1019555" y="167639"/>
            <a:chExt cx="6952615" cy="885825"/>
          </a:xfrm>
        </p:grpSpPr>
        <p:sp>
          <p:nvSpPr>
            <p:cNvPr id="3" name="object 3"/>
            <p:cNvSpPr/>
            <p:nvPr/>
          </p:nvSpPr>
          <p:spPr>
            <a:xfrm>
              <a:off x="1019555" y="201167"/>
              <a:ext cx="6952488" cy="78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9447" y="167639"/>
              <a:ext cx="5632704" cy="8854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6799" y="228600"/>
              <a:ext cx="6858000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6799" y="228600"/>
              <a:ext cx="6858000" cy="685800"/>
            </a:xfrm>
            <a:custGeom>
              <a:avLst/>
              <a:gdLst/>
              <a:ahLst/>
              <a:cxnLst/>
              <a:rect l="l" t="t" r="r" b="b"/>
              <a:pathLst>
                <a:path w="6858000" h="685800">
                  <a:moveTo>
                    <a:pt x="0" y="101600"/>
                  </a:moveTo>
                  <a:lnTo>
                    <a:pt x="7984" y="62043"/>
                  </a:lnTo>
                  <a:lnTo>
                    <a:pt x="29759" y="29749"/>
                  </a:lnTo>
                  <a:lnTo>
                    <a:pt x="62054" y="7981"/>
                  </a:lnTo>
                  <a:lnTo>
                    <a:pt x="101600" y="0"/>
                  </a:lnTo>
                  <a:lnTo>
                    <a:pt x="1143000" y="0"/>
                  </a:lnTo>
                  <a:lnTo>
                    <a:pt x="2857500" y="0"/>
                  </a:lnTo>
                  <a:lnTo>
                    <a:pt x="6756400" y="0"/>
                  </a:lnTo>
                  <a:lnTo>
                    <a:pt x="6795956" y="7981"/>
                  </a:lnTo>
                  <a:lnTo>
                    <a:pt x="6828250" y="29749"/>
                  </a:lnTo>
                  <a:lnTo>
                    <a:pt x="6850018" y="62043"/>
                  </a:lnTo>
                  <a:lnTo>
                    <a:pt x="6858000" y="101600"/>
                  </a:lnTo>
                  <a:lnTo>
                    <a:pt x="6858000" y="355600"/>
                  </a:lnTo>
                  <a:lnTo>
                    <a:pt x="6858000" y="508000"/>
                  </a:lnTo>
                  <a:lnTo>
                    <a:pt x="6850018" y="547556"/>
                  </a:lnTo>
                  <a:lnTo>
                    <a:pt x="6828250" y="579850"/>
                  </a:lnTo>
                  <a:lnTo>
                    <a:pt x="6795956" y="601618"/>
                  </a:lnTo>
                  <a:lnTo>
                    <a:pt x="6756400" y="609600"/>
                  </a:lnTo>
                  <a:lnTo>
                    <a:pt x="2857500" y="609600"/>
                  </a:lnTo>
                  <a:lnTo>
                    <a:pt x="2000250" y="685800"/>
                  </a:lnTo>
                  <a:lnTo>
                    <a:pt x="1143000" y="609600"/>
                  </a:lnTo>
                  <a:lnTo>
                    <a:pt x="101600" y="609600"/>
                  </a:lnTo>
                  <a:lnTo>
                    <a:pt x="62054" y="601618"/>
                  </a:lnTo>
                  <a:lnTo>
                    <a:pt x="29759" y="579850"/>
                  </a:lnTo>
                  <a:lnTo>
                    <a:pt x="7984" y="547556"/>
                  </a:lnTo>
                  <a:lnTo>
                    <a:pt x="0" y="508000"/>
                  </a:lnTo>
                  <a:lnTo>
                    <a:pt x="0" y="355600"/>
                  </a:lnTo>
                  <a:lnTo>
                    <a:pt x="0" y="101600"/>
                  </a:lnTo>
                  <a:close/>
                </a:path>
              </a:pathLst>
            </a:custGeom>
            <a:ln w="9144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38020" y="271983"/>
            <a:ext cx="51168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0000"/>
                </a:solidFill>
                <a:latin typeface="Comic Sans MS"/>
                <a:cs typeface="Comic Sans MS"/>
              </a:rPr>
              <a:t>COMPLETE </a:t>
            </a:r>
            <a:r>
              <a:rPr sz="3000" spc="-5" dirty="0">
                <a:solidFill>
                  <a:srgbClr val="FF0000"/>
                </a:solidFill>
                <a:latin typeface="Comic Sans MS"/>
                <a:cs typeface="Comic Sans MS"/>
              </a:rPr>
              <a:t>BLOOD</a:t>
            </a:r>
            <a:r>
              <a:rPr sz="3000" spc="-10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3000" dirty="0">
                <a:solidFill>
                  <a:srgbClr val="FF0000"/>
                </a:solidFill>
                <a:latin typeface="Comic Sans MS"/>
                <a:cs typeface="Comic Sans MS"/>
              </a:rPr>
              <a:t>COUNT</a:t>
            </a:r>
            <a:endParaRPr sz="3000">
              <a:latin typeface="Comic Sans MS"/>
              <a:cs typeface="Comic Sans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6155" y="1118616"/>
            <a:ext cx="8248015" cy="1690370"/>
            <a:chOff x="486155" y="1118616"/>
            <a:chExt cx="8248015" cy="1690370"/>
          </a:xfrm>
        </p:grpSpPr>
        <p:sp>
          <p:nvSpPr>
            <p:cNvPr id="9" name="object 9"/>
            <p:cNvSpPr/>
            <p:nvPr/>
          </p:nvSpPr>
          <p:spPr>
            <a:xfrm>
              <a:off x="486155" y="1118616"/>
              <a:ext cx="8247888" cy="1618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9203" y="1130808"/>
              <a:ext cx="8176259" cy="16779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399" y="1143000"/>
              <a:ext cx="8153400" cy="1524000"/>
            </a:xfrm>
            <a:custGeom>
              <a:avLst/>
              <a:gdLst/>
              <a:ahLst/>
              <a:cxnLst/>
              <a:rect l="l" t="t" r="r" b="b"/>
              <a:pathLst>
                <a:path w="8153400" h="1524000">
                  <a:moveTo>
                    <a:pt x="7899400" y="0"/>
                  </a:moveTo>
                  <a:lnTo>
                    <a:pt x="254000" y="0"/>
                  </a:lnTo>
                  <a:lnTo>
                    <a:pt x="208342" y="4090"/>
                  </a:lnTo>
                  <a:lnTo>
                    <a:pt x="165369" y="15884"/>
                  </a:lnTo>
                  <a:lnTo>
                    <a:pt x="125799" y="34666"/>
                  </a:lnTo>
                  <a:lnTo>
                    <a:pt x="90349" y="59719"/>
                  </a:lnTo>
                  <a:lnTo>
                    <a:pt x="59736" y="90328"/>
                  </a:lnTo>
                  <a:lnTo>
                    <a:pt x="34677" y="125777"/>
                  </a:lnTo>
                  <a:lnTo>
                    <a:pt x="15890" y="165349"/>
                  </a:lnTo>
                  <a:lnTo>
                    <a:pt x="4092" y="208328"/>
                  </a:lnTo>
                  <a:lnTo>
                    <a:pt x="0" y="254000"/>
                  </a:lnTo>
                  <a:lnTo>
                    <a:pt x="0" y="1270000"/>
                  </a:lnTo>
                  <a:lnTo>
                    <a:pt x="4092" y="1315671"/>
                  </a:lnTo>
                  <a:lnTo>
                    <a:pt x="15890" y="1358650"/>
                  </a:lnTo>
                  <a:lnTo>
                    <a:pt x="34677" y="1398222"/>
                  </a:lnTo>
                  <a:lnTo>
                    <a:pt x="59736" y="1433671"/>
                  </a:lnTo>
                  <a:lnTo>
                    <a:pt x="90349" y="1464280"/>
                  </a:lnTo>
                  <a:lnTo>
                    <a:pt x="125799" y="1489333"/>
                  </a:lnTo>
                  <a:lnTo>
                    <a:pt x="165369" y="1508115"/>
                  </a:lnTo>
                  <a:lnTo>
                    <a:pt x="208342" y="1519909"/>
                  </a:lnTo>
                  <a:lnTo>
                    <a:pt x="254000" y="1524000"/>
                  </a:lnTo>
                  <a:lnTo>
                    <a:pt x="7899400" y="1524000"/>
                  </a:lnTo>
                  <a:lnTo>
                    <a:pt x="7945071" y="1519909"/>
                  </a:lnTo>
                  <a:lnTo>
                    <a:pt x="7988050" y="1508115"/>
                  </a:lnTo>
                  <a:lnTo>
                    <a:pt x="8027622" y="1489333"/>
                  </a:lnTo>
                  <a:lnTo>
                    <a:pt x="8063071" y="1464280"/>
                  </a:lnTo>
                  <a:lnTo>
                    <a:pt x="8093680" y="1433671"/>
                  </a:lnTo>
                  <a:lnTo>
                    <a:pt x="8118733" y="1398222"/>
                  </a:lnTo>
                  <a:lnTo>
                    <a:pt x="8137515" y="1358650"/>
                  </a:lnTo>
                  <a:lnTo>
                    <a:pt x="8149309" y="1315671"/>
                  </a:lnTo>
                  <a:lnTo>
                    <a:pt x="8153400" y="1270000"/>
                  </a:lnTo>
                  <a:lnTo>
                    <a:pt x="8153400" y="254000"/>
                  </a:lnTo>
                  <a:lnTo>
                    <a:pt x="8149309" y="208328"/>
                  </a:lnTo>
                  <a:lnTo>
                    <a:pt x="8137515" y="165349"/>
                  </a:lnTo>
                  <a:lnTo>
                    <a:pt x="8118733" y="125777"/>
                  </a:lnTo>
                  <a:lnTo>
                    <a:pt x="8093680" y="90328"/>
                  </a:lnTo>
                  <a:lnTo>
                    <a:pt x="8063071" y="59719"/>
                  </a:lnTo>
                  <a:lnTo>
                    <a:pt x="8027622" y="34666"/>
                  </a:lnTo>
                  <a:lnTo>
                    <a:pt x="7988050" y="15884"/>
                  </a:lnTo>
                  <a:lnTo>
                    <a:pt x="7945071" y="4090"/>
                  </a:lnTo>
                  <a:lnTo>
                    <a:pt x="78994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399" y="1143000"/>
              <a:ext cx="8153400" cy="1524000"/>
            </a:xfrm>
            <a:custGeom>
              <a:avLst/>
              <a:gdLst/>
              <a:ahLst/>
              <a:cxnLst/>
              <a:rect l="l" t="t" r="r" b="b"/>
              <a:pathLst>
                <a:path w="8153400" h="1524000">
                  <a:moveTo>
                    <a:pt x="0" y="254000"/>
                  </a:moveTo>
                  <a:lnTo>
                    <a:pt x="4092" y="208328"/>
                  </a:lnTo>
                  <a:lnTo>
                    <a:pt x="15890" y="165349"/>
                  </a:lnTo>
                  <a:lnTo>
                    <a:pt x="34677" y="125777"/>
                  </a:lnTo>
                  <a:lnTo>
                    <a:pt x="59736" y="90328"/>
                  </a:lnTo>
                  <a:lnTo>
                    <a:pt x="90349" y="59719"/>
                  </a:lnTo>
                  <a:lnTo>
                    <a:pt x="125799" y="34666"/>
                  </a:lnTo>
                  <a:lnTo>
                    <a:pt x="165369" y="15884"/>
                  </a:lnTo>
                  <a:lnTo>
                    <a:pt x="208342" y="4090"/>
                  </a:lnTo>
                  <a:lnTo>
                    <a:pt x="254000" y="0"/>
                  </a:lnTo>
                  <a:lnTo>
                    <a:pt x="7899400" y="0"/>
                  </a:lnTo>
                  <a:lnTo>
                    <a:pt x="7945071" y="4090"/>
                  </a:lnTo>
                  <a:lnTo>
                    <a:pt x="7988050" y="15884"/>
                  </a:lnTo>
                  <a:lnTo>
                    <a:pt x="8027622" y="34666"/>
                  </a:lnTo>
                  <a:lnTo>
                    <a:pt x="8063071" y="59719"/>
                  </a:lnTo>
                  <a:lnTo>
                    <a:pt x="8093680" y="90328"/>
                  </a:lnTo>
                  <a:lnTo>
                    <a:pt x="8118733" y="125777"/>
                  </a:lnTo>
                  <a:lnTo>
                    <a:pt x="8137515" y="165349"/>
                  </a:lnTo>
                  <a:lnTo>
                    <a:pt x="8149309" y="208328"/>
                  </a:lnTo>
                  <a:lnTo>
                    <a:pt x="8153400" y="254000"/>
                  </a:lnTo>
                  <a:lnTo>
                    <a:pt x="8153400" y="1270000"/>
                  </a:lnTo>
                  <a:lnTo>
                    <a:pt x="8149309" y="1315671"/>
                  </a:lnTo>
                  <a:lnTo>
                    <a:pt x="8137515" y="1358650"/>
                  </a:lnTo>
                  <a:lnTo>
                    <a:pt x="8118733" y="1398222"/>
                  </a:lnTo>
                  <a:lnTo>
                    <a:pt x="8093680" y="1433671"/>
                  </a:lnTo>
                  <a:lnTo>
                    <a:pt x="8063071" y="1464280"/>
                  </a:lnTo>
                  <a:lnTo>
                    <a:pt x="8027622" y="1489333"/>
                  </a:lnTo>
                  <a:lnTo>
                    <a:pt x="7988050" y="1508115"/>
                  </a:lnTo>
                  <a:lnTo>
                    <a:pt x="7945071" y="1519909"/>
                  </a:lnTo>
                  <a:lnTo>
                    <a:pt x="7899400" y="1524000"/>
                  </a:lnTo>
                  <a:lnTo>
                    <a:pt x="254000" y="1524000"/>
                  </a:lnTo>
                  <a:lnTo>
                    <a:pt x="208342" y="1519909"/>
                  </a:lnTo>
                  <a:lnTo>
                    <a:pt x="165369" y="1508115"/>
                  </a:lnTo>
                  <a:lnTo>
                    <a:pt x="125799" y="1489333"/>
                  </a:lnTo>
                  <a:lnTo>
                    <a:pt x="90349" y="1464280"/>
                  </a:lnTo>
                  <a:lnTo>
                    <a:pt x="59736" y="1433671"/>
                  </a:lnTo>
                  <a:lnTo>
                    <a:pt x="34677" y="1398222"/>
                  </a:lnTo>
                  <a:lnTo>
                    <a:pt x="15890" y="1358650"/>
                  </a:lnTo>
                  <a:lnTo>
                    <a:pt x="4092" y="1315671"/>
                  </a:lnTo>
                  <a:lnTo>
                    <a:pt x="0" y="1270000"/>
                  </a:lnTo>
                  <a:lnTo>
                    <a:pt x="0" y="2540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86816" y="1212849"/>
            <a:ext cx="7706359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B7DEE8"/>
                </a:solidFill>
                <a:latin typeface="Times New Roman"/>
                <a:cs typeface="Times New Roman"/>
              </a:rPr>
              <a:t>Complete blood count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(CBC) is one of 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the </a:t>
            </a:r>
            <a:r>
              <a:rPr sz="2200" spc="-10" dirty="0">
                <a:solidFill>
                  <a:srgbClr val="B7DEE8"/>
                </a:solidFill>
                <a:latin typeface="Times New Roman"/>
                <a:cs typeface="Times New Roman"/>
              </a:rPr>
              <a:t>most commonly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ordered  blood</a:t>
            </a:r>
            <a:r>
              <a:rPr sz="2200" spc="-10" dirty="0">
                <a:solidFill>
                  <a:srgbClr val="B7DEE8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tests.</a:t>
            </a:r>
            <a:endParaRPr sz="2200" dirty="0">
              <a:latin typeface="Times New Roman"/>
              <a:cs typeface="Times New Roman"/>
            </a:endParaRPr>
          </a:p>
          <a:p>
            <a:pPr marL="12700" marR="21209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The complete blood count is the calculation 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of the </a:t>
            </a:r>
            <a:r>
              <a:rPr sz="2200" spc="-5" dirty="0">
                <a:solidFill>
                  <a:srgbClr val="B7DEE8"/>
                </a:solidFill>
                <a:latin typeface="Times New Roman"/>
                <a:cs typeface="Times New Roman"/>
              </a:rPr>
              <a:t>cellular </a:t>
            </a:r>
            <a:r>
              <a:rPr sz="2200" dirty="0">
                <a:solidFill>
                  <a:srgbClr val="B7DEE8"/>
                </a:solidFill>
                <a:latin typeface="Times New Roman"/>
                <a:cs typeface="Times New Roman"/>
              </a:rPr>
              <a:t>blood.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400" y="2743198"/>
            <a:ext cx="8763000" cy="403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5572" y="204215"/>
            <a:ext cx="8577580" cy="1469390"/>
            <a:chOff x="385572" y="204215"/>
            <a:chExt cx="8577580" cy="1469390"/>
          </a:xfrm>
        </p:grpSpPr>
        <p:sp>
          <p:nvSpPr>
            <p:cNvPr id="3" name="object 3"/>
            <p:cNvSpPr/>
            <p:nvPr/>
          </p:nvSpPr>
          <p:spPr>
            <a:xfrm>
              <a:off x="409956" y="204215"/>
              <a:ext cx="8552688" cy="1389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85572" y="216407"/>
              <a:ext cx="8529828" cy="1456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228599"/>
              <a:ext cx="8458200" cy="1295400"/>
            </a:xfrm>
            <a:custGeom>
              <a:avLst/>
              <a:gdLst/>
              <a:ahLst/>
              <a:cxnLst/>
              <a:rect l="l" t="t" r="r" b="b"/>
              <a:pathLst>
                <a:path w="8458200" h="1295400">
                  <a:moveTo>
                    <a:pt x="8242300" y="0"/>
                  </a:moveTo>
                  <a:lnTo>
                    <a:pt x="215900" y="0"/>
                  </a:lnTo>
                  <a:lnTo>
                    <a:pt x="166395" y="5701"/>
                  </a:lnTo>
                  <a:lnTo>
                    <a:pt x="120951" y="21941"/>
                  </a:lnTo>
                  <a:lnTo>
                    <a:pt x="80864" y="47426"/>
                  </a:lnTo>
                  <a:lnTo>
                    <a:pt x="47430" y="80859"/>
                  </a:lnTo>
                  <a:lnTo>
                    <a:pt x="21943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500"/>
                  </a:lnTo>
                  <a:lnTo>
                    <a:pt x="5701" y="1129008"/>
                  </a:lnTo>
                  <a:lnTo>
                    <a:pt x="21943" y="1174453"/>
                  </a:lnTo>
                  <a:lnTo>
                    <a:pt x="47430" y="1214540"/>
                  </a:lnTo>
                  <a:lnTo>
                    <a:pt x="80864" y="1247973"/>
                  </a:lnTo>
                  <a:lnTo>
                    <a:pt x="120951" y="1273458"/>
                  </a:lnTo>
                  <a:lnTo>
                    <a:pt x="166395" y="1289698"/>
                  </a:lnTo>
                  <a:lnTo>
                    <a:pt x="215900" y="1295400"/>
                  </a:lnTo>
                  <a:lnTo>
                    <a:pt x="8242300" y="1295400"/>
                  </a:lnTo>
                  <a:lnTo>
                    <a:pt x="8291808" y="1289698"/>
                  </a:lnTo>
                  <a:lnTo>
                    <a:pt x="8337253" y="1273458"/>
                  </a:lnTo>
                  <a:lnTo>
                    <a:pt x="8377340" y="1247973"/>
                  </a:lnTo>
                  <a:lnTo>
                    <a:pt x="8410773" y="1214540"/>
                  </a:lnTo>
                  <a:lnTo>
                    <a:pt x="8436258" y="1174453"/>
                  </a:lnTo>
                  <a:lnTo>
                    <a:pt x="8452498" y="1129008"/>
                  </a:lnTo>
                  <a:lnTo>
                    <a:pt x="8458200" y="1079500"/>
                  </a:lnTo>
                  <a:lnTo>
                    <a:pt x="8458200" y="215900"/>
                  </a:lnTo>
                  <a:lnTo>
                    <a:pt x="8452498" y="166391"/>
                  </a:lnTo>
                  <a:lnTo>
                    <a:pt x="8436258" y="120946"/>
                  </a:lnTo>
                  <a:lnTo>
                    <a:pt x="8410773" y="80859"/>
                  </a:lnTo>
                  <a:lnTo>
                    <a:pt x="8377340" y="47426"/>
                  </a:lnTo>
                  <a:lnTo>
                    <a:pt x="8337253" y="21941"/>
                  </a:lnTo>
                  <a:lnTo>
                    <a:pt x="8291808" y="5701"/>
                  </a:lnTo>
                  <a:lnTo>
                    <a:pt x="82423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228599"/>
              <a:ext cx="8458200" cy="1295400"/>
            </a:xfrm>
            <a:custGeom>
              <a:avLst/>
              <a:gdLst/>
              <a:ahLst/>
              <a:cxnLst/>
              <a:rect l="l" t="t" r="r" b="b"/>
              <a:pathLst>
                <a:path w="84582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3" y="120946"/>
                  </a:lnTo>
                  <a:lnTo>
                    <a:pt x="47430" y="80859"/>
                  </a:lnTo>
                  <a:lnTo>
                    <a:pt x="80864" y="47426"/>
                  </a:lnTo>
                  <a:lnTo>
                    <a:pt x="120951" y="21941"/>
                  </a:lnTo>
                  <a:lnTo>
                    <a:pt x="166395" y="5701"/>
                  </a:lnTo>
                  <a:lnTo>
                    <a:pt x="215900" y="0"/>
                  </a:lnTo>
                  <a:lnTo>
                    <a:pt x="8242300" y="0"/>
                  </a:lnTo>
                  <a:lnTo>
                    <a:pt x="8291808" y="5701"/>
                  </a:lnTo>
                  <a:lnTo>
                    <a:pt x="8337253" y="21941"/>
                  </a:lnTo>
                  <a:lnTo>
                    <a:pt x="8377340" y="47426"/>
                  </a:lnTo>
                  <a:lnTo>
                    <a:pt x="8410773" y="80859"/>
                  </a:lnTo>
                  <a:lnTo>
                    <a:pt x="8436258" y="120946"/>
                  </a:lnTo>
                  <a:lnTo>
                    <a:pt x="8452498" y="166391"/>
                  </a:lnTo>
                  <a:lnTo>
                    <a:pt x="8458200" y="215900"/>
                  </a:lnTo>
                  <a:lnTo>
                    <a:pt x="8458200" y="1079500"/>
                  </a:lnTo>
                  <a:lnTo>
                    <a:pt x="8452498" y="1129008"/>
                  </a:lnTo>
                  <a:lnTo>
                    <a:pt x="8436258" y="1174453"/>
                  </a:lnTo>
                  <a:lnTo>
                    <a:pt x="8410773" y="1214540"/>
                  </a:lnTo>
                  <a:lnTo>
                    <a:pt x="8377340" y="1247973"/>
                  </a:lnTo>
                  <a:lnTo>
                    <a:pt x="8337253" y="1273458"/>
                  </a:lnTo>
                  <a:lnTo>
                    <a:pt x="8291808" y="1289698"/>
                  </a:lnTo>
                  <a:lnTo>
                    <a:pt x="8242300" y="1295400"/>
                  </a:lnTo>
                  <a:lnTo>
                    <a:pt x="215900" y="1295400"/>
                  </a:lnTo>
                  <a:lnTo>
                    <a:pt x="166395" y="1289698"/>
                  </a:lnTo>
                  <a:lnTo>
                    <a:pt x="120951" y="1273458"/>
                  </a:lnTo>
                  <a:lnTo>
                    <a:pt x="80864" y="1247973"/>
                  </a:lnTo>
                  <a:lnTo>
                    <a:pt x="47430" y="1214540"/>
                  </a:lnTo>
                  <a:lnTo>
                    <a:pt x="21943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9338" y="303987"/>
            <a:ext cx="81045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What </a:t>
            </a:r>
            <a:r>
              <a:rPr sz="24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are </a:t>
            </a:r>
            <a:r>
              <a:rPr sz="2400" b="1" dirty="0">
                <a:solidFill>
                  <a:schemeClr val="bg1"/>
                </a:solidFill>
                <a:latin typeface="Times New Roman"/>
                <a:cs typeface="Times New Roman"/>
              </a:rPr>
              <a:t>the components of the complete blood </a:t>
            </a:r>
            <a:r>
              <a:rPr sz="24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count (CBC)? 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complete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blood count, or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CBC,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lists a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many  important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values. </a:t>
            </a:r>
            <a:r>
              <a:rPr sz="2400" spc="-35" dirty="0">
                <a:solidFill>
                  <a:schemeClr val="bg1"/>
                </a:solidFill>
                <a:latin typeface="Times New Roman"/>
                <a:cs typeface="Times New Roman"/>
              </a:rPr>
              <a:t>Typically,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it includes the</a:t>
            </a:r>
            <a:r>
              <a:rPr sz="2400" spc="-1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bg1"/>
                </a:solidFill>
                <a:latin typeface="Times New Roman"/>
                <a:cs typeface="Times New Roman"/>
              </a:rPr>
              <a:t>following:</a:t>
            </a:r>
            <a:endParaRPr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1208" y="1671827"/>
            <a:ext cx="8103234" cy="1155700"/>
            <a:chOff x="521208" y="1671827"/>
            <a:chExt cx="8103234" cy="1155700"/>
          </a:xfrm>
        </p:grpSpPr>
        <p:sp>
          <p:nvSpPr>
            <p:cNvPr id="9" name="object 9"/>
            <p:cNvSpPr/>
            <p:nvPr/>
          </p:nvSpPr>
          <p:spPr>
            <a:xfrm>
              <a:off x="3441953" y="1684781"/>
              <a:ext cx="5169535" cy="1129665"/>
            </a:xfrm>
            <a:custGeom>
              <a:avLst/>
              <a:gdLst/>
              <a:ahLst/>
              <a:cxnLst/>
              <a:rect l="l" t="t" r="r" b="b"/>
              <a:pathLst>
                <a:path w="5169534" h="1129664">
                  <a:moveTo>
                    <a:pt x="4981194" y="0"/>
                  </a:moveTo>
                  <a:lnTo>
                    <a:pt x="0" y="0"/>
                  </a:lnTo>
                  <a:lnTo>
                    <a:pt x="0" y="1129283"/>
                  </a:lnTo>
                  <a:lnTo>
                    <a:pt x="4981194" y="1129283"/>
                  </a:lnTo>
                  <a:lnTo>
                    <a:pt x="5031207" y="1122556"/>
                  </a:lnTo>
                  <a:lnTo>
                    <a:pt x="5076161" y="1103573"/>
                  </a:lnTo>
                  <a:lnTo>
                    <a:pt x="5114258" y="1074134"/>
                  </a:lnTo>
                  <a:lnTo>
                    <a:pt x="5143697" y="1036037"/>
                  </a:lnTo>
                  <a:lnTo>
                    <a:pt x="5162680" y="991083"/>
                  </a:lnTo>
                  <a:lnTo>
                    <a:pt x="5169408" y="941069"/>
                  </a:lnTo>
                  <a:lnTo>
                    <a:pt x="5169408" y="188213"/>
                  </a:lnTo>
                  <a:lnTo>
                    <a:pt x="5162680" y="138200"/>
                  </a:lnTo>
                  <a:lnTo>
                    <a:pt x="5143697" y="93246"/>
                  </a:lnTo>
                  <a:lnTo>
                    <a:pt x="5114258" y="55149"/>
                  </a:lnTo>
                  <a:lnTo>
                    <a:pt x="5076161" y="25710"/>
                  </a:lnTo>
                  <a:lnTo>
                    <a:pt x="5031207" y="6727"/>
                  </a:lnTo>
                  <a:lnTo>
                    <a:pt x="4981194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41953" y="1684781"/>
              <a:ext cx="5169535" cy="1129665"/>
            </a:xfrm>
            <a:custGeom>
              <a:avLst/>
              <a:gdLst/>
              <a:ahLst/>
              <a:cxnLst/>
              <a:rect l="l" t="t" r="r" b="b"/>
              <a:pathLst>
                <a:path w="5169534" h="1129664">
                  <a:moveTo>
                    <a:pt x="5169408" y="188213"/>
                  </a:moveTo>
                  <a:lnTo>
                    <a:pt x="5169408" y="941069"/>
                  </a:lnTo>
                  <a:lnTo>
                    <a:pt x="5162680" y="991083"/>
                  </a:lnTo>
                  <a:lnTo>
                    <a:pt x="5143697" y="1036037"/>
                  </a:lnTo>
                  <a:lnTo>
                    <a:pt x="5114258" y="1074134"/>
                  </a:lnTo>
                  <a:lnTo>
                    <a:pt x="5076161" y="1103573"/>
                  </a:lnTo>
                  <a:lnTo>
                    <a:pt x="5031207" y="1122556"/>
                  </a:lnTo>
                  <a:lnTo>
                    <a:pt x="4981194" y="1129283"/>
                  </a:lnTo>
                  <a:lnTo>
                    <a:pt x="0" y="1129283"/>
                  </a:lnTo>
                  <a:lnTo>
                    <a:pt x="0" y="0"/>
                  </a:lnTo>
                  <a:lnTo>
                    <a:pt x="4981194" y="0"/>
                  </a:lnTo>
                  <a:lnTo>
                    <a:pt x="5031207" y="6727"/>
                  </a:lnTo>
                  <a:lnTo>
                    <a:pt x="5076161" y="25710"/>
                  </a:lnTo>
                  <a:lnTo>
                    <a:pt x="5114258" y="55149"/>
                  </a:lnTo>
                  <a:lnTo>
                    <a:pt x="5143697" y="93246"/>
                  </a:lnTo>
                  <a:lnTo>
                    <a:pt x="5162680" y="138200"/>
                  </a:lnTo>
                  <a:lnTo>
                    <a:pt x="5169408" y="188213"/>
                  </a:lnTo>
                  <a:close/>
                </a:path>
              </a:pathLst>
            </a:custGeom>
            <a:ln w="25908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34162" y="1905761"/>
              <a:ext cx="2908300" cy="662940"/>
            </a:xfrm>
            <a:custGeom>
              <a:avLst/>
              <a:gdLst/>
              <a:ahLst/>
              <a:cxnLst/>
              <a:rect l="l" t="t" r="r" b="b"/>
              <a:pathLst>
                <a:path w="2908300" h="662939">
                  <a:moveTo>
                    <a:pt x="2797302" y="0"/>
                  </a:moveTo>
                  <a:lnTo>
                    <a:pt x="110489" y="0"/>
                  </a:lnTo>
                  <a:lnTo>
                    <a:pt x="67481" y="8691"/>
                  </a:lnTo>
                  <a:lnTo>
                    <a:pt x="32361" y="32385"/>
                  </a:lnTo>
                  <a:lnTo>
                    <a:pt x="8682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82" y="595431"/>
                  </a:lnTo>
                  <a:lnTo>
                    <a:pt x="32361" y="630555"/>
                  </a:lnTo>
                  <a:lnTo>
                    <a:pt x="67481" y="654248"/>
                  </a:lnTo>
                  <a:lnTo>
                    <a:pt x="110489" y="662939"/>
                  </a:lnTo>
                  <a:lnTo>
                    <a:pt x="2797302" y="662939"/>
                  </a:lnTo>
                  <a:lnTo>
                    <a:pt x="2840283" y="654248"/>
                  </a:lnTo>
                  <a:lnTo>
                    <a:pt x="2875407" y="630554"/>
                  </a:lnTo>
                  <a:lnTo>
                    <a:pt x="2899100" y="595431"/>
                  </a:lnTo>
                  <a:lnTo>
                    <a:pt x="2907791" y="552450"/>
                  </a:lnTo>
                  <a:lnTo>
                    <a:pt x="2907791" y="110489"/>
                  </a:lnTo>
                  <a:lnTo>
                    <a:pt x="2899100" y="67508"/>
                  </a:lnTo>
                  <a:lnTo>
                    <a:pt x="2875406" y="32384"/>
                  </a:lnTo>
                  <a:lnTo>
                    <a:pt x="2840283" y="8691"/>
                  </a:lnTo>
                  <a:lnTo>
                    <a:pt x="27973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34162" y="1905761"/>
              <a:ext cx="2908300" cy="662940"/>
            </a:xfrm>
            <a:custGeom>
              <a:avLst/>
              <a:gdLst/>
              <a:ahLst/>
              <a:cxnLst/>
              <a:rect l="l" t="t" r="r" b="b"/>
              <a:pathLst>
                <a:path w="2908300" h="662939">
                  <a:moveTo>
                    <a:pt x="0" y="110489"/>
                  </a:moveTo>
                  <a:lnTo>
                    <a:pt x="8682" y="67508"/>
                  </a:lnTo>
                  <a:lnTo>
                    <a:pt x="32361" y="32385"/>
                  </a:lnTo>
                  <a:lnTo>
                    <a:pt x="67481" y="8691"/>
                  </a:lnTo>
                  <a:lnTo>
                    <a:pt x="110489" y="0"/>
                  </a:lnTo>
                  <a:lnTo>
                    <a:pt x="2797302" y="0"/>
                  </a:lnTo>
                  <a:lnTo>
                    <a:pt x="2840283" y="8691"/>
                  </a:lnTo>
                  <a:lnTo>
                    <a:pt x="2875406" y="32384"/>
                  </a:lnTo>
                  <a:lnTo>
                    <a:pt x="2899100" y="67508"/>
                  </a:lnTo>
                  <a:lnTo>
                    <a:pt x="2907791" y="110489"/>
                  </a:lnTo>
                  <a:lnTo>
                    <a:pt x="2907791" y="552450"/>
                  </a:lnTo>
                  <a:lnTo>
                    <a:pt x="2899100" y="595431"/>
                  </a:lnTo>
                  <a:lnTo>
                    <a:pt x="2875407" y="630554"/>
                  </a:lnTo>
                  <a:lnTo>
                    <a:pt x="2840283" y="654248"/>
                  </a:lnTo>
                  <a:lnTo>
                    <a:pt x="2797302" y="662939"/>
                  </a:lnTo>
                  <a:lnTo>
                    <a:pt x="110489" y="662939"/>
                  </a:lnTo>
                  <a:lnTo>
                    <a:pt x="67481" y="654248"/>
                  </a:lnTo>
                  <a:lnTo>
                    <a:pt x="32361" y="630555"/>
                  </a:lnTo>
                  <a:lnTo>
                    <a:pt x="8682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61591" y="1922779"/>
            <a:ext cx="8502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chemeClr val="bg1"/>
                </a:solidFill>
                <a:latin typeface="Carlito"/>
                <a:cs typeface="Carlito"/>
              </a:rPr>
              <a:t>WBC</a:t>
            </a:r>
            <a:endParaRPr sz="3300">
              <a:solidFill>
                <a:schemeClr val="bg1"/>
              </a:solidFill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28936" y="2916872"/>
            <a:ext cx="5195570" cy="2896235"/>
            <a:chOff x="3428936" y="2916872"/>
            <a:chExt cx="5195570" cy="2896235"/>
          </a:xfrm>
        </p:grpSpPr>
        <p:sp>
          <p:nvSpPr>
            <p:cNvPr id="15" name="object 15"/>
            <p:cNvSpPr/>
            <p:nvPr/>
          </p:nvSpPr>
          <p:spPr>
            <a:xfrm>
              <a:off x="3441953" y="2929890"/>
              <a:ext cx="5169535" cy="2870200"/>
            </a:xfrm>
            <a:custGeom>
              <a:avLst/>
              <a:gdLst/>
              <a:ahLst/>
              <a:cxnLst/>
              <a:rect l="l" t="t" r="r" b="b"/>
              <a:pathLst>
                <a:path w="5169534" h="2870200">
                  <a:moveTo>
                    <a:pt x="4691126" y="0"/>
                  </a:moveTo>
                  <a:lnTo>
                    <a:pt x="0" y="0"/>
                  </a:lnTo>
                  <a:lnTo>
                    <a:pt x="0" y="2869692"/>
                  </a:lnTo>
                  <a:lnTo>
                    <a:pt x="4691126" y="2869692"/>
                  </a:lnTo>
                  <a:lnTo>
                    <a:pt x="4740029" y="2867222"/>
                  </a:lnTo>
                  <a:lnTo>
                    <a:pt x="4787519" y="2859975"/>
                  </a:lnTo>
                  <a:lnTo>
                    <a:pt x="4833356" y="2848190"/>
                  </a:lnTo>
                  <a:lnTo>
                    <a:pt x="4877300" y="2832107"/>
                  </a:lnTo>
                  <a:lnTo>
                    <a:pt x="4919108" y="2811968"/>
                  </a:lnTo>
                  <a:lnTo>
                    <a:pt x="4958543" y="2788012"/>
                  </a:lnTo>
                  <a:lnTo>
                    <a:pt x="4995362" y="2760479"/>
                  </a:lnTo>
                  <a:lnTo>
                    <a:pt x="5029327" y="2729611"/>
                  </a:lnTo>
                  <a:lnTo>
                    <a:pt x="5060195" y="2695646"/>
                  </a:lnTo>
                  <a:lnTo>
                    <a:pt x="5087728" y="2658827"/>
                  </a:lnTo>
                  <a:lnTo>
                    <a:pt x="5111684" y="2619392"/>
                  </a:lnTo>
                  <a:lnTo>
                    <a:pt x="5131823" y="2577584"/>
                  </a:lnTo>
                  <a:lnTo>
                    <a:pt x="5147906" y="2533640"/>
                  </a:lnTo>
                  <a:lnTo>
                    <a:pt x="5159691" y="2487803"/>
                  </a:lnTo>
                  <a:lnTo>
                    <a:pt x="5166938" y="2440313"/>
                  </a:lnTo>
                  <a:lnTo>
                    <a:pt x="5169408" y="2391410"/>
                  </a:lnTo>
                  <a:lnTo>
                    <a:pt x="5169408" y="478282"/>
                  </a:lnTo>
                  <a:lnTo>
                    <a:pt x="5166938" y="429378"/>
                  </a:lnTo>
                  <a:lnTo>
                    <a:pt x="5159691" y="381888"/>
                  </a:lnTo>
                  <a:lnTo>
                    <a:pt x="5147906" y="336051"/>
                  </a:lnTo>
                  <a:lnTo>
                    <a:pt x="5131823" y="292107"/>
                  </a:lnTo>
                  <a:lnTo>
                    <a:pt x="5111684" y="250299"/>
                  </a:lnTo>
                  <a:lnTo>
                    <a:pt x="5087728" y="210864"/>
                  </a:lnTo>
                  <a:lnTo>
                    <a:pt x="5060195" y="174045"/>
                  </a:lnTo>
                  <a:lnTo>
                    <a:pt x="5029327" y="140080"/>
                  </a:lnTo>
                  <a:lnTo>
                    <a:pt x="4995362" y="109212"/>
                  </a:lnTo>
                  <a:lnTo>
                    <a:pt x="4958543" y="81679"/>
                  </a:lnTo>
                  <a:lnTo>
                    <a:pt x="4919108" y="57723"/>
                  </a:lnTo>
                  <a:lnTo>
                    <a:pt x="4877300" y="37584"/>
                  </a:lnTo>
                  <a:lnTo>
                    <a:pt x="4833356" y="21501"/>
                  </a:lnTo>
                  <a:lnTo>
                    <a:pt x="4787519" y="9716"/>
                  </a:lnTo>
                  <a:lnTo>
                    <a:pt x="4740029" y="2469"/>
                  </a:lnTo>
                  <a:lnTo>
                    <a:pt x="4691126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441953" y="2929890"/>
              <a:ext cx="5169535" cy="2870200"/>
            </a:xfrm>
            <a:custGeom>
              <a:avLst/>
              <a:gdLst/>
              <a:ahLst/>
              <a:cxnLst/>
              <a:rect l="l" t="t" r="r" b="b"/>
              <a:pathLst>
                <a:path w="5169534" h="2870200">
                  <a:moveTo>
                    <a:pt x="5169408" y="478282"/>
                  </a:moveTo>
                  <a:lnTo>
                    <a:pt x="5169408" y="2391410"/>
                  </a:lnTo>
                  <a:lnTo>
                    <a:pt x="5166938" y="2440313"/>
                  </a:lnTo>
                  <a:lnTo>
                    <a:pt x="5159691" y="2487803"/>
                  </a:lnTo>
                  <a:lnTo>
                    <a:pt x="5147906" y="2533640"/>
                  </a:lnTo>
                  <a:lnTo>
                    <a:pt x="5131823" y="2577584"/>
                  </a:lnTo>
                  <a:lnTo>
                    <a:pt x="5111684" y="2619392"/>
                  </a:lnTo>
                  <a:lnTo>
                    <a:pt x="5087728" y="2658827"/>
                  </a:lnTo>
                  <a:lnTo>
                    <a:pt x="5060195" y="2695646"/>
                  </a:lnTo>
                  <a:lnTo>
                    <a:pt x="5029327" y="2729611"/>
                  </a:lnTo>
                  <a:lnTo>
                    <a:pt x="4995362" y="2760479"/>
                  </a:lnTo>
                  <a:lnTo>
                    <a:pt x="4958543" y="2788012"/>
                  </a:lnTo>
                  <a:lnTo>
                    <a:pt x="4919108" y="2811968"/>
                  </a:lnTo>
                  <a:lnTo>
                    <a:pt x="4877300" y="2832107"/>
                  </a:lnTo>
                  <a:lnTo>
                    <a:pt x="4833356" y="2848190"/>
                  </a:lnTo>
                  <a:lnTo>
                    <a:pt x="4787519" y="2859975"/>
                  </a:lnTo>
                  <a:lnTo>
                    <a:pt x="4740029" y="2867222"/>
                  </a:lnTo>
                  <a:lnTo>
                    <a:pt x="4691126" y="2869692"/>
                  </a:lnTo>
                  <a:lnTo>
                    <a:pt x="0" y="2869692"/>
                  </a:lnTo>
                  <a:lnTo>
                    <a:pt x="0" y="0"/>
                  </a:lnTo>
                  <a:lnTo>
                    <a:pt x="4691126" y="0"/>
                  </a:lnTo>
                  <a:lnTo>
                    <a:pt x="4740029" y="2469"/>
                  </a:lnTo>
                  <a:lnTo>
                    <a:pt x="4787519" y="9716"/>
                  </a:lnTo>
                  <a:lnTo>
                    <a:pt x="4833356" y="21501"/>
                  </a:lnTo>
                  <a:lnTo>
                    <a:pt x="4877300" y="37584"/>
                  </a:lnTo>
                  <a:lnTo>
                    <a:pt x="4919108" y="57723"/>
                  </a:lnTo>
                  <a:lnTo>
                    <a:pt x="4958543" y="81679"/>
                  </a:lnTo>
                  <a:lnTo>
                    <a:pt x="4995362" y="109212"/>
                  </a:lnTo>
                  <a:lnTo>
                    <a:pt x="5029327" y="140080"/>
                  </a:lnTo>
                  <a:lnTo>
                    <a:pt x="5060195" y="174045"/>
                  </a:lnTo>
                  <a:lnTo>
                    <a:pt x="5087728" y="210864"/>
                  </a:lnTo>
                  <a:lnTo>
                    <a:pt x="5111684" y="250299"/>
                  </a:lnTo>
                  <a:lnTo>
                    <a:pt x="5131823" y="292107"/>
                  </a:lnTo>
                  <a:lnTo>
                    <a:pt x="5147906" y="336051"/>
                  </a:lnTo>
                  <a:lnTo>
                    <a:pt x="5159691" y="381888"/>
                  </a:lnTo>
                  <a:lnTo>
                    <a:pt x="5166938" y="429378"/>
                  </a:lnTo>
                  <a:lnTo>
                    <a:pt x="5169408" y="478282"/>
                  </a:lnTo>
                  <a:close/>
                </a:path>
              </a:pathLst>
            </a:custGeom>
            <a:ln w="25908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76903" y="1728597"/>
            <a:ext cx="4062729" cy="4199868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159385" indent="-228600">
              <a:lnSpc>
                <a:spcPts val="2280"/>
              </a:lnSpc>
              <a:spcBef>
                <a:spcPts val="47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White blood cell count</a:t>
            </a:r>
            <a:endParaRPr lang="en-US" sz="2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marR="159385" indent="-228600">
              <a:lnSpc>
                <a:spcPts val="2280"/>
              </a:lnSpc>
              <a:spcBef>
                <a:spcPts val="47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WBC differential</a:t>
            </a:r>
            <a:r>
              <a:rPr sz="22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chemeClr val="bg1"/>
                </a:solidFill>
                <a:latin typeface="Times New Roman"/>
                <a:cs typeface="Times New Roman"/>
              </a:rPr>
              <a:t>count</a:t>
            </a:r>
            <a:endParaRPr lang="en-US" sz="2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 marR="159385">
              <a:lnSpc>
                <a:spcPts val="2280"/>
              </a:lnSpc>
              <a:spcBef>
                <a:spcPts val="470"/>
              </a:spcBef>
              <a:tabLst>
                <a:tab pos="240665" algn="l"/>
                <a:tab pos="241300" algn="l"/>
              </a:tabLst>
            </a:pPr>
            <a:endParaRPr sz="2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marR="469900" indent="-228600">
              <a:lnSpc>
                <a:spcPts val="2280"/>
              </a:lnSpc>
              <a:spcBef>
                <a:spcPts val="187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Red blood cell count (RBC or  </a:t>
            </a:r>
            <a:r>
              <a:rPr sz="2200" dirty="0">
                <a:solidFill>
                  <a:schemeClr val="bg1"/>
                </a:solidFill>
                <a:latin typeface="Times New Roman"/>
                <a:cs typeface="Times New Roman"/>
              </a:rPr>
              <a:t>erythrocyte</a:t>
            </a:r>
            <a:r>
              <a:rPr sz="2200" spc="-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count)</a:t>
            </a:r>
            <a:endParaRPr sz="2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indent="-228600">
              <a:lnSpc>
                <a:spcPts val="2635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Hematocrit</a:t>
            </a:r>
            <a:r>
              <a:rPr sz="2200" spc="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(Hct)</a:t>
            </a:r>
            <a:endParaRPr sz="2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Hemoglobin</a:t>
            </a:r>
            <a:r>
              <a:rPr sz="22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(Hbg)</a:t>
            </a:r>
            <a:endParaRPr sz="2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Mean corpuscular volume</a:t>
            </a:r>
            <a:r>
              <a:rPr sz="22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(MCV)</a:t>
            </a:r>
            <a:endParaRPr sz="2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marR="1586865" indent="-228600">
              <a:lnSpc>
                <a:spcPts val="228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Mean corpuscular  hemoglobin</a:t>
            </a:r>
            <a:r>
              <a:rPr sz="2200" spc="-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(MCH)</a:t>
            </a:r>
            <a:endParaRPr sz="2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indent="-228600">
              <a:lnSpc>
                <a:spcPts val="2455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Mean corpuscular</a:t>
            </a:r>
            <a:r>
              <a:rPr sz="22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hemoglobin</a:t>
            </a:r>
            <a:endParaRPr sz="2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>
              <a:lnSpc>
                <a:spcPts val="2460"/>
              </a:lnSpc>
            </a:pP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concentration (MCHC)</a:t>
            </a:r>
            <a:endParaRPr sz="2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1208" y="3874008"/>
            <a:ext cx="2933700" cy="789940"/>
            <a:chOff x="521208" y="3874008"/>
            <a:chExt cx="2933700" cy="789940"/>
          </a:xfrm>
        </p:grpSpPr>
        <p:sp>
          <p:nvSpPr>
            <p:cNvPr id="19" name="object 19"/>
            <p:cNvSpPr/>
            <p:nvPr/>
          </p:nvSpPr>
          <p:spPr>
            <a:xfrm>
              <a:off x="534162" y="3886962"/>
              <a:ext cx="2908300" cy="763905"/>
            </a:xfrm>
            <a:custGeom>
              <a:avLst/>
              <a:gdLst/>
              <a:ahLst/>
              <a:cxnLst/>
              <a:rect l="l" t="t" r="r" b="b"/>
              <a:pathLst>
                <a:path w="2908300" h="763904">
                  <a:moveTo>
                    <a:pt x="2780538" y="0"/>
                  </a:moveTo>
                  <a:lnTo>
                    <a:pt x="127253" y="0"/>
                  </a:lnTo>
                  <a:lnTo>
                    <a:pt x="77720" y="10007"/>
                  </a:lnTo>
                  <a:lnTo>
                    <a:pt x="37271" y="37290"/>
                  </a:lnTo>
                  <a:lnTo>
                    <a:pt x="10000" y="77741"/>
                  </a:lnTo>
                  <a:lnTo>
                    <a:pt x="0" y="127254"/>
                  </a:lnTo>
                  <a:lnTo>
                    <a:pt x="0" y="636269"/>
                  </a:lnTo>
                  <a:lnTo>
                    <a:pt x="10000" y="685782"/>
                  </a:lnTo>
                  <a:lnTo>
                    <a:pt x="37271" y="726233"/>
                  </a:lnTo>
                  <a:lnTo>
                    <a:pt x="77720" y="753516"/>
                  </a:lnTo>
                  <a:lnTo>
                    <a:pt x="127253" y="763524"/>
                  </a:lnTo>
                  <a:lnTo>
                    <a:pt x="2780538" y="763524"/>
                  </a:lnTo>
                  <a:lnTo>
                    <a:pt x="2830050" y="753516"/>
                  </a:lnTo>
                  <a:lnTo>
                    <a:pt x="2870501" y="726233"/>
                  </a:lnTo>
                  <a:lnTo>
                    <a:pt x="2897784" y="685782"/>
                  </a:lnTo>
                  <a:lnTo>
                    <a:pt x="2907791" y="636269"/>
                  </a:lnTo>
                  <a:lnTo>
                    <a:pt x="2907791" y="127254"/>
                  </a:lnTo>
                  <a:lnTo>
                    <a:pt x="2897784" y="77741"/>
                  </a:lnTo>
                  <a:lnTo>
                    <a:pt x="2870501" y="37290"/>
                  </a:lnTo>
                  <a:lnTo>
                    <a:pt x="2830050" y="10007"/>
                  </a:lnTo>
                  <a:lnTo>
                    <a:pt x="278053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34162" y="3886962"/>
              <a:ext cx="2908300" cy="763905"/>
            </a:xfrm>
            <a:custGeom>
              <a:avLst/>
              <a:gdLst/>
              <a:ahLst/>
              <a:cxnLst/>
              <a:rect l="l" t="t" r="r" b="b"/>
              <a:pathLst>
                <a:path w="2908300" h="763904">
                  <a:moveTo>
                    <a:pt x="0" y="127254"/>
                  </a:moveTo>
                  <a:lnTo>
                    <a:pt x="10000" y="77741"/>
                  </a:lnTo>
                  <a:lnTo>
                    <a:pt x="37271" y="37290"/>
                  </a:lnTo>
                  <a:lnTo>
                    <a:pt x="77720" y="10007"/>
                  </a:lnTo>
                  <a:lnTo>
                    <a:pt x="127253" y="0"/>
                  </a:lnTo>
                  <a:lnTo>
                    <a:pt x="2780538" y="0"/>
                  </a:lnTo>
                  <a:lnTo>
                    <a:pt x="2830050" y="10007"/>
                  </a:lnTo>
                  <a:lnTo>
                    <a:pt x="2870501" y="37290"/>
                  </a:lnTo>
                  <a:lnTo>
                    <a:pt x="2897784" y="77741"/>
                  </a:lnTo>
                  <a:lnTo>
                    <a:pt x="2907791" y="127254"/>
                  </a:lnTo>
                  <a:lnTo>
                    <a:pt x="2907791" y="636269"/>
                  </a:lnTo>
                  <a:lnTo>
                    <a:pt x="2897784" y="685782"/>
                  </a:lnTo>
                  <a:lnTo>
                    <a:pt x="2870501" y="726233"/>
                  </a:lnTo>
                  <a:lnTo>
                    <a:pt x="2830050" y="753516"/>
                  </a:lnTo>
                  <a:lnTo>
                    <a:pt x="2780538" y="763524"/>
                  </a:lnTo>
                  <a:lnTo>
                    <a:pt x="127253" y="763524"/>
                  </a:lnTo>
                  <a:lnTo>
                    <a:pt x="77720" y="753516"/>
                  </a:lnTo>
                  <a:lnTo>
                    <a:pt x="37271" y="726233"/>
                  </a:lnTo>
                  <a:lnTo>
                    <a:pt x="10000" y="685782"/>
                  </a:lnTo>
                  <a:lnTo>
                    <a:pt x="0" y="636269"/>
                  </a:lnTo>
                  <a:lnTo>
                    <a:pt x="0" y="1272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34998" y="3953713"/>
            <a:ext cx="70548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chemeClr val="bg1"/>
                </a:solidFill>
                <a:latin typeface="Carlito"/>
                <a:cs typeface="Carlito"/>
              </a:rPr>
              <a:t>RBC</a:t>
            </a:r>
            <a:endParaRPr sz="3300">
              <a:solidFill>
                <a:schemeClr val="bg1"/>
              </a:solidFill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28936" y="5870384"/>
            <a:ext cx="5195570" cy="975994"/>
            <a:chOff x="3428936" y="5870384"/>
            <a:chExt cx="5195570" cy="975994"/>
          </a:xfrm>
        </p:grpSpPr>
        <p:sp>
          <p:nvSpPr>
            <p:cNvPr id="23" name="object 23"/>
            <p:cNvSpPr/>
            <p:nvPr/>
          </p:nvSpPr>
          <p:spPr>
            <a:xfrm>
              <a:off x="3441953" y="5883401"/>
              <a:ext cx="5169535" cy="949960"/>
            </a:xfrm>
            <a:custGeom>
              <a:avLst/>
              <a:gdLst/>
              <a:ahLst/>
              <a:cxnLst/>
              <a:rect l="l" t="t" r="r" b="b"/>
              <a:pathLst>
                <a:path w="5169534" h="949959">
                  <a:moveTo>
                    <a:pt x="5011166" y="0"/>
                  </a:moveTo>
                  <a:lnTo>
                    <a:pt x="0" y="0"/>
                  </a:lnTo>
                  <a:lnTo>
                    <a:pt x="0" y="949452"/>
                  </a:lnTo>
                  <a:lnTo>
                    <a:pt x="5011166" y="949452"/>
                  </a:lnTo>
                  <a:lnTo>
                    <a:pt x="5061175" y="941384"/>
                  </a:lnTo>
                  <a:lnTo>
                    <a:pt x="5104613" y="918920"/>
                  </a:lnTo>
                  <a:lnTo>
                    <a:pt x="5138871" y="884665"/>
                  </a:lnTo>
                  <a:lnTo>
                    <a:pt x="5161338" y="841226"/>
                  </a:lnTo>
                  <a:lnTo>
                    <a:pt x="5169408" y="791210"/>
                  </a:lnTo>
                  <a:lnTo>
                    <a:pt x="5169408" y="158242"/>
                  </a:lnTo>
                  <a:lnTo>
                    <a:pt x="5161338" y="108227"/>
                  </a:lnTo>
                  <a:lnTo>
                    <a:pt x="5138871" y="64788"/>
                  </a:lnTo>
                  <a:lnTo>
                    <a:pt x="5104613" y="30533"/>
                  </a:lnTo>
                  <a:lnTo>
                    <a:pt x="5061175" y="8067"/>
                  </a:lnTo>
                  <a:lnTo>
                    <a:pt x="5011166" y="0"/>
                  </a:lnTo>
                  <a:close/>
                </a:path>
              </a:pathLst>
            </a:custGeom>
            <a:solidFill>
              <a:srgbClr val="D0D7E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441953" y="5883401"/>
              <a:ext cx="5169535" cy="949960"/>
            </a:xfrm>
            <a:custGeom>
              <a:avLst/>
              <a:gdLst/>
              <a:ahLst/>
              <a:cxnLst/>
              <a:rect l="l" t="t" r="r" b="b"/>
              <a:pathLst>
                <a:path w="5169534" h="949959">
                  <a:moveTo>
                    <a:pt x="5169408" y="158242"/>
                  </a:moveTo>
                  <a:lnTo>
                    <a:pt x="5169408" y="791210"/>
                  </a:lnTo>
                  <a:lnTo>
                    <a:pt x="5161338" y="841226"/>
                  </a:lnTo>
                  <a:lnTo>
                    <a:pt x="5138871" y="884665"/>
                  </a:lnTo>
                  <a:lnTo>
                    <a:pt x="5104613" y="918920"/>
                  </a:lnTo>
                  <a:lnTo>
                    <a:pt x="5061175" y="941384"/>
                  </a:lnTo>
                  <a:lnTo>
                    <a:pt x="5011166" y="949452"/>
                  </a:lnTo>
                  <a:lnTo>
                    <a:pt x="0" y="949452"/>
                  </a:lnTo>
                  <a:lnTo>
                    <a:pt x="0" y="0"/>
                  </a:lnTo>
                  <a:lnTo>
                    <a:pt x="5011166" y="0"/>
                  </a:lnTo>
                  <a:lnTo>
                    <a:pt x="5061175" y="8067"/>
                  </a:lnTo>
                  <a:lnTo>
                    <a:pt x="5104613" y="30533"/>
                  </a:lnTo>
                  <a:lnTo>
                    <a:pt x="5138871" y="64788"/>
                  </a:lnTo>
                  <a:lnTo>
                    <a:pt x="5161338" y="108227"/>
                  </a:lnTo>
                  <a:lnTo>
                    <a:pt x="5169408" y="158242"/>
                  </a:lnTo>
                  <a:close/>
                </a:path>
              </a:pathLst>
            </a:custGeom>
            <a:ln w="25908">
              <a:solidFill>
                <a:srgbClr val="D0D7E8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76903" y="6150355"/>
            <a:ext cx="178371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chemeClr val="bg1"/>
                </a:solidFill>
                <a:latin typeface="Times New Roman"/>
                <a:cs typeface="Times New Roman"/>
              </a:rPr>
              <a:t>Platelet</a:t>
            </a:r>
            <a:r>
              <a:rPr sz="2200" spc="-5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chemeClr val="bg1"/>
                </a:solidFill>
                <a:latin typeface="Times New Roman"/>
                <a:cs typeface="Times New Roman"/>
              </a:rPr>
              <a:t>count</a:t>
            </a:r>
            <a:endParaRPr sz="22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21208" y="5960364"/>
            <a:ext cx="2933700" cy="795655"/>
            <a:chOff x="521208" y="5960364"/>
            <a:chExt cx="2933700" cy="795655"/>
          </a:xfrm>
        </p:grpSpPr>
        <p:sp>
          <p:nvSpPr>
            <p:cNvPr id="27" name="object 27"/>
            <p:cNvSpPr/>
            <p:nvPr/>
          </p:nvSpPr>
          <p:spPr>
            <a:xfrm>
              <a:off x="534162" y="5973318"/>
              <a:ext cx="2908300" cy="769620"/>
            </a:xfrm>
            <a:custGeom>
              <a:avLst/>
              <a:gdLst/>
              <a:ahLst/>
              <a:cxnLst/>
              <a:rect l="l" t="t" r="r" b="b"/>
              <a:pathLst>
                <a:path w="2908300" h="769620">
                  <a:moveTo>
                    <a:pt x="2779522" y="0"/>
                  </a:moveTo>
                  <a:lnTo>
                    <a:pt x="128269" y="0"/>
                  </a:lnTo>
                  <a:lnTo>
                    <a:pt x="78341" y="10080"/>
                  </a:lnTo>
                  <a:lnTo>
                    <a:pt x="37569" y="37569"/>
                  </a:lnTo>
                  <a:lnTo>
                    <a:pt x="10080" y="78341"/>
                  </a:lnTo>
                  <a:lnTo>
                    <a:pt x="0" y="128269"/>
                  </a:lnTo>
                  <a:lnTo>
                    <a:pt x="0" y="641349"/>
                  </a:lnTo>
                  <a:lnTo>
                    <a:pt x="10080" y="691277"/>
                  </a:lnTo>
                  <a:lnTo>
                    <a:pt x="37569" y="732049"/>
                  </a:lnTo>
                  <a:lnTo>
                    <a:pt x="78341" y="759538"/>
                  </a:lnTo>
                  <a:lnTo>
                    <a:pt x="128269" y="769618"/>
                  </a:lnTo>
                  <a:lnTo>
                    <a:pt x="2779522" y="769618"/>
                  </a:lnTo>
                  <a:lnTo>
                    <a:pt x="2829460" y="759538"/>
                  </a:lnTo>
                  <a:lnTo>
                    <a:pt x="2870231" y="732049"/>
                  </a:lnTo>
                  <a:lnTo>
                    <a:pt x="2897715" y="691277"/>
                  </a:lnTo>
                  <a:lnTo>
                    <a:pt x="2907791" y="641349"/>
                  </a:lnTo>
                  <a:lnTo>
                    <a:pt x="2907791" y="128269"/>
                  </a:lnTo>
                  <a:lnTo>
                    <a:pt x="2897715" y="78341"/>
                  </a:lnTo>
                  <a:lnTo>
                    <a:pt x="2870231" y="37569"/>
                  </a:lnTo>
                  <a:lnTo>
                    <a:pt x="2829460" y="10080"/>
                  </a:lnTo>
                  <a:lnTo>
                    <a:pt x="277952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34162" y="5973318"/>
              <a:ext cx="2908300" cy="769620"/>
            </a:xfrm>
            <a:custGeom>
              <a:avLst/>
              <a:gdLst/>
              <a:ahLst/>
              <a:cxnLst/>
              <a:rect l="l" t="t" r="r" b="b"/>
              <a:pathLst>
                <a:path w="2908300" h="769620">
                  <a:moveTo>
                    <a:pt x="0" y="128269"/>
                  </a:moveTo>
                  <a:lnTo>
                    <a:pt x="10080" y="78341"/>
                  </a:lnTo>
                  <a:lnTo>
                    <a:pt x="37569" y="37569"/>
                  </a:lnTo>
                  <a:lnTo>
                    <a:pt x="78341" y="10080"/>
                  </a:lnTo>
                  <a:lnTo>
                    <a:pt x="128269" y="0"/>
                  </a:lnTo>
                  <a:lnTo>
                    <a:pt x="2779522" y="0"/>
                  </a:lnTo>
                  <a:lnTo>
                    <a:pt x="2829460" y="10080"/>
                  </a:lnTo>
                  <a:lnTo>
                    <a:pt x="2870231" y="37569"/>
                  </a:lnTo>
                  <a:lnTo>
                    <a:pt x="2897715" y="78341"/>
                  </a:lnTo>
                  <a:lnTo>
                    <a:pt x="2907791" y="128269"/>
                  </a:lnTo>
                  <a:lnTo>
                    <a:pt x="2907791" y="641349"/>
                  </a:lnTo>
                  <a:lnTo>
                    <a:pt x="2897715" y="691277"/>
                  </a:lnTo>
                  <a:lnTo>
                    <a:pt x="2870231" y="732049"/>
                  </a:lnTo>
                  <a:lnTo>
                    <a:pt x="2829460" y="759538"/>
                  </a:lnTo>
                  <a:lnTo>
                    <a:pt x="2779522" y="769618"/>
                  </a:lnTo>
                  <a:lnTo>
                    <a:pt x="128269" y="769618"/>
                  </a:lnTo>
                  <a:lnTo>
                    <a:pt x="78341" y="759538"/>
                  </a:lnTo>
                  <a:lnTo>
                    <a:pt x="37569" y="732049"/>
                  </a:lnTo>
                  <a:lnTo>
                    <a:pt x="10080" y="691277"/>
                  </a:lnTo>
                  <a:lnTo>
                    <a:pt x="0" y="641349"/>
                  </a:lnTo>
                  <a:lnTo>
                    <a:pt x="0" y="12826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176629" y="6043980"/>
            <a:ext cx="16230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chemeClr val="bg1"/>
                </a:solidFill>
                <a:latin typeface="Carlito"/>
                <a:cs typeface="Carlito"/>
              </a:rPr>
              <a:t>PL</a:t>
            </a:r>
            <a:r>
              <a:rPr sz="3300" spc="-250" dirty="0">
                <a:solidFill>
                  <a:schemeClr val="bg1"/>
                </a:solidFill>
                <a:latin typeface="Carlito"/>
                <a:cs typeface="Carlito"/>
              </a:rPr>
              <a:t>A</a:t>
            </a:r>
            <a:r>
              <a:rPr sz="3300" spc="-5" dirty="0">
                <a:solidFill>
                  <a:schemeClr val="bg1"/>
                </a:solidFill>
                <a:latin typeface="Carlito"/>
                <a:cs typeface="Carlito"/>
              </a:rPr>
              <a:t>TELET</a:t>
            </a:r>
            <a:endParaRPr sz="3300">
              <a:solidFill>
                <a:schemeClr val="bg1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56" y="1042416"/>
            <a:ext cx="8400415" cy="5581015"/>
            <a:chOff x="333756" y="1042416"/>
            <a:chExt cx="8400415" cy="5581015"/>
          </a:xfrm>
        </p:grpSpPr>
        <p:sp>
          <p:nvSpPr>
            <p:cNvPr id="3" name="object 3"/>
            <p:cNvSpPr/>
            <p:nvPr/>
          </p:nvSpPr>
          <p:spPr>
            <a:xfrm>
              <a:off x="333756" y="1042416"/>
              <a:ext cx="8400288" cy="5580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5112" y="1504187"/>
              <a:ext cx="8037576" cy="4383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7391400" y="0"/>
                  </a:moveTo>
                  <a:lnTo>
                    <a:pt x="914400" y="0"/>
                  </a:lnTo>
                  <a:lnTo>
                    <a:pt x="865837" y="1267"/>
                  </a:lnTo>
                  <a:lnTo>
                    <a:pt x="817935" y="5028"/>
                  </a:lnTo>
                  <a:lnTo>
                    <a:pt x="770756" y="11219"/>
                  </a:lnTo>
                  <a:lnTo>
                    <a:pt x="724364" y="19776"/>
                  </a:lnTo>
                  <a:lnTo>
                    <a:pt x="678821" y="30637"/>
                  </a:lnTo>
                  <a:lnTo>
                    <a:pt x="634192" y="43738"/>
                  </a:lnTo>
                  <a:lnTo>
                    <a:pt x="590538" y="59016"/>
                  </a:lnTo>
                  <a:lnTo>
                    <a:pt x="547924" y="76408"/>
                  </a:lnTo>
                  <a:lnTo>
                    <a:pt x="506412" y="95851"/>
                  </a:lnTo>
                  <a:lnTo>
                    <a:pt x="466066" y="117281"/>
                  </a:lnTo>
                  <a:lnTo>
                    <a:pt x="426949" y="140635"/>
                  </a:lnTo>
                  <a:lnTo>
                    <a:pt x="389124" y="165849"/>
                  </a:lnTo>
                  <a:lnTo>
                    <a:pt x="352654" y="192862"/>
                  </a:lnTo>
                  <a:lnTo>
                    <a:pt x="317602" y="221609"/>
                  </a:lnTo>
                  <a:lnTo>
                    <a:pt x="284033" y="252027"/>
                  </a:lnTo>
                  <a:lnTo>
                    <a:pt x="252008" y="284053"/>
                  </a:lnTo>
                  <a:lnTo>
                    <a:pt x="221592" y="317623"/>
                  </a:lnTo>
                  <a:lnTo>
                    <a:pt x="192846" y="352675"/>
                  </a:lnTo>
                  <a:lnTo>
                    <a:pt x="165835" y="389146"/>
                  </a:lnTo>
                  <a:lnTo>
                    <a:pt x="140622" y="426971"/>
                  </a:lnTo>
                  <a:lnTo>
                    <a:pt x="117270" y="466088"/>
                  </a:lnTo>
                  <a:lnTo>
                    <a:pt x="95842" y="506434"/>
                  </a:lnTo>
                  <a:lnTo>
                    <a:pt x="76401" y="547945"/>
                  </a:lnTo>
                  <a:lnTo>
                    <a:pt x="59010" y="590559"/>
                  </a:lnTo>
                  <a:lnTo>
                    <a:pt x="43734" y="634211"/>
                  </a:lnTo>
                  <a:lnTo>
                    <a:pt x="30634" y="678839"/>
                  </a:lnTo>
                  <a:lnTo>
                    <a:pt x="19774" y="724379"/>
                  </a:lnTo>
                  <a:lnTo>
                    <a:pt x="11217" y="770768"/>
                  </a:lnTo>
                  <a:lnTo>
                    <a:pt x="5027" y="817944"/>
                  </a:lnTo>
                  <a:lnTo>
                    <a:pt x="1267" y="865842"/>
                  </a:lnTo>
                  <a:lnTo>
                    <a:pt x="0" y="914400"/>
                  </a:lnTo>
                  <a:lnTo>
                    <a:pt x="0" y="4571974"/>
                  </a:lnTo>
                  <a:lnTo>
                    <a:pt x="1267" y="4620539"/>
                  </a:lnTo>
                  <a:lnTo>
                    <a:pt x="5027" y="4668443"/>
                  </a:lnTo>
                  <a:lnTo>
                    <a:pt x="11217" y="4715624"/>
                  </a:lnTo>
                  <a:lnTo>
                    <a:pt x="19774" y="4762018"/>
                  </a:lnTo>
                  <a:lnTo>
                    <a:pt x="30634" y="4807563"/>
                  </a:lnTo>
                  <a:lnTo>
                    <a:pt x="43734" y="4852194"/>
                  </a:lnTo>
                  <a:lnTo>
                    <a:pt x="59010" y="4895849"/>
                  </a:lnTo>
                  <a:lnTo>
                    <a:pt x="76401" y="4938465"/>
                  </a:lnTo>
                  <a:lnTo>
                    <a:pt x="95842" y="4979978"/>
                  </a:lnTo>
                  <a:lnTo>
                    <a:pt x="117270" y="5020325"/>
                  </a:lnTo>
                  <a:lnTo>
                    <a:pt x="140622" y="5059443"/>
                  </a:lnTo>
                  <a:lnTo>
                    <a:pt x="165835" y="5097270"/>
                  </a:lnTo>
                  <a:lnTo>
                    <a:pt x="192846" y="5133740"/>
                  </a:lnTo>
                  <a:lnTo>
                    <a:pt x="221592" y="5168792"/>
                  </a:lnTo>
                  <a:lnTo>
                    <a:pt x="252008" y="5202363"/>
                  </a:lnTo>
                  <a:lnTo>
                    <a:pt x="284033" y="5234388"/>
                  </a:lnTo>
                  <a:lnTo>
                    <a:pt x="317602" y="5264805"/>
                  </a:lnTo>
                  <a:lnTo>
                    <a:pt x="352654" y="5293551"/>
                  </a:lnTo>
                  <a:lnTo>
                    <a:pt x="389124" y="5320562"/>
                  </a:lnTo>
                  <a:lnTo>
                    <a:pt x="426949" y="5345776"/>
                  </a:lnTo>
                  <a:lnTo>
                    <a:pt x="466066" y="5369128"/>
                  </a:lnTo>
                  <a:lnTo>
                    <a:pt x="506412" y="5390557"/>
                  </a:lnTo>
                  <a:lnTo>
                    <a:pt x="547924" y="5409998"/>
                  </a:lnTo>
                  <a:lnTo>
                    <a:pt x="590538" y="5427388"/>
                  </a:lnTo>
                  <a:lnTo>
                    <a:pt x="634192" y="5442665"/>
                  </a:lnTo>
                  <a:lnTo>
                    <a:pt x="678821" y="5455765"/>
                  </a:lnTo>
                  <a:lnTo>
                    <a:pt x="724364" y="5466625"/>
                  </a:lnTo>
                  <a:lnTo>
                    <a:pt x="770756" y="5475182"/>
                  </a:lnTo>
                  <a:lnTo>
                    <a:pt x="817935" y="5481372"/>
                  </a:lnTo>
                  <a:lnTo>
                    <a:pt x="865837" y="5485132"/>
                  </a:lnTo>
                  <a:lnTo>
                    <a:pt x="914400" y="5486400"/>
                  </a:lnTo>
                  <a:lnTo>
                    <a:pt x="7391400" y="5486400"/>
                  </a:lnTo>
                  <a:lnTo>
                    <a:pt x="7439957" y="5485132"/>
                  </a:lnTo>
                  <a:lnTo>
                    <a:pt x="7487855" y="5481372"/>
                  </a:lnTo>
                  <a:lnTo>
                    <a:pt x="7535031" y="5475182"/>
                  </a:lnTo>
                  <a:lnTo>
                    <a:pt x="7581420" y="5466625"/>
                  </a:lnTo>
                  <a:lnTo>
                    <a:pt x="7626960" y="5455765"/>
                  </a:lnTo>
                  <a:lnTo>
                    <a:pt x="7671588" y="5442665"/>
                  </a:lnTo>
                  <a:lnTo>
                    <a:pt x="7715240" y="5427388"/>
                  </a:lnTo>
                  <a:lnTo>
                    <a:pt x="7757854" y="5409998"/>
                  </a:lnTo>
                  <a:lnTo>
                    <a:pt x="7799365" y="5390557"/>
                  </a:lnTo>
                  <a:lnTo>
                    <a:pt x="7839711" y="5369128"/>
                  </a:lnTo>
                  <a:lnTo>
                    <a:pt x="7878828" y="5345776"/>
                  </a:lnTo>
                  <a:lnTo>
                    <a:pt x="7916653" y="5320562"/>
                  </a:lnTo>
                  <a:lnTo>
                    <a:pt x="7953124" y="5293551"/>
                  </a:lnTo>
                  <a:lnTo>
                    <a:pt x="7988176" y="5264805"/>
                  </a:lnTo>
                  <a:lnTo>
                    <a:pt x="8021746" y="5234388"/>
                  </a:lnTo>
                  <a:lnTo>
                    <a:pt x="8053772" y="5202363"/>
                  </a:lnTo>
                  <a:lnTo>
                    <a:pt x="8084190" y="5168792"/>
                  </a:lnTo>
                  <a:lnTo>
                    <a:pt x="8112937" y="5133740"/>
                  </a:lnTo>
                  <a:lnTo>
                    <a:pt x="8139950" y="5097270"/>
                  </a:lnTo>
                  <a:lnTo>
                    <a:pt x="8165164" y="5059443"/>
                  </a:lnTo>
                  <a:lnTo>
                    <a:pt x="8188518" y="5020325"/>
                  </a:lnTo>
                  <a:lnTo>
                    <a:pt x="8209948" y="4979978"/>
                  </a:lnTo>
                  <a:lnTo>
                    <a:pt x="8229391" y="4938465"/>
                  </a:lnTo>
                  <a:lnTo>
                    <a:pt x="8246783" y="4895849"/>
                  </a:lnTo>
                  <a:lnTo>
                    <a:pt x="8262061" y="4852194"/>
                  </a:lnTo>
                  <a:lnTo>
                    <a:pt x="8275162" y="4807563"/>
                  </a:lnTo>
                  <a:lnTo>
                    <a:pt x="8286023" y="4762018"/>
                  </a:lnTo>
                  <a:lnTo>
                    <a:pt x="8294580" y="4715624"/>
                  </a:lnTo>
                  <a:lnTo>
                    <a:pt x="8300771" y="4668443"/>
                  </a:lnTo>
                  <a:lnTo>
                    <a:pt x="8304532" y="4620539"/>
                  </a:lnTo>
                  <a:lnTo>
                    <a:pt x="8305800" y="4571974"/>
                  </a:lnTo>
                  <a:lnTo>
                    <a:pt x="8305800" y="914400"/>
                  </a:lnTo>
                  <a:lnTo>
                    <a:pt x="8304532" y="865842"/>
                  </a:lnTo>
                  <a:lnTo>
                    <a:pt x="8300771" y="817944"/>
                  </a:lnTo>
                  <a:lnTo>
                    <a:pt x="8294580" y="770768"/>
                  </a:lnTo>
                  <a:lnTo>
                    <a:pt x="8286023" y="724379"/>
                  </a:lnTo>
                  <a:lnTo>
                    <a:pt x="8275162" y="678839"/>
                  </a:lnTo>
                  <a:lnTo>
                    <a:pt x="8262061" y="634211"/>
                  </a:lnTo>
                  <a:lnTo>
                    <a:pt x="8246783" y="590559"/>
                  </a:lnTo>
                  <a:lnTo>
                    <a:pt x="8229391" y="547945"/>
                  </a:lnTo>
                  <a:lnTo>
                    <a:pt x="8209948" y="506434"/>
                  </a:lnTo>
                  <a:lnTo>
                    <a:pt x="8188518" y="466088"/>
                  </a:lnTo>
                  <a:lnTo>
                    <a:pt x="8165164" y="426971"/>
                  </a:lnTo>
                  <a:lnTo>
                    <a:pt x="8139950" y="389146"/>
                  </a:lnTo>
                  <a:lnTo>
                    <a:pt x="8112937" y="352675"/>
                  </a:lnTo>
                  <a:lnTo>
                    <a:pt x="8084190" y="317623"/>
                  </a:lnTo>
                  <a:lnTo>
                    <a:pt x="8053772" y="284053"/>
                  </a:lnTo>
                  <a:lnTo>
                    <a:pt x="8021746" y="252027"/>
                  </a:lnTo>
                  <a:lnTo>
                    <a:pt x="7988176" y="221609"/>
                  </a:lnTo>
                  <a:lnTo>
                    <a:pt x="7953124" y="192862"/>
                  </a:lnTo>
                  <a:lnTo>
                    <a:pt x="7916653" y="165849"/>
                  </a:lnTo>
                  <a:lnTo>
                    <a:pt x="7878828" y="140635"/>
                  </a:lnTo>
                  <a:lnTo>
                    <a:pt x="7839711" y="117281"/>
                  </a:lnTo>
                  <a:lnTo>
                    <a:pt x="7799365" y="95851"/>
                  </a:lnTo>
                  <a:lnTo>
                    <a:pt x="7757854" y="76408"/>
                  </a:lnTo>
                  <a:lnTo>
                    <a:pt x="7715240" y="59016"/>
                  </a:lnTo>
                  <a:lnTo>
                    <a:pt x="7671588" y="43738"/>
                  </a:lnTo>
                  <a:lnTo>
                    <a:pt x="7626960" y="30637"/>
                  </a:lnTo>
                  <a:lnTo>
                    <a:pt x="7581420" y="19776"/>
                  </a:lnTo>
                  <a:lnTo>
                    <a:pt x="7535031" y="11219"/>
                  </a:lnTo>
                  <a:lnTo>
                    <a:pt x="7487855" y="5028"/>
                  </a:lnTo>
                  <a:lnTo>
                    <a:pt x="7439957" y="1267"/>
                  </a:lnTo>
                  <a:lnTo>
                    <a:pt x="73914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000" y="1066800"/>
              <a:ext cx="8305800" cy="5486400"/>
            </a:xfrm>
            <a:custGeom>
              <a:avLst/>
              <a:gdLst/>
              <a:ahLst/>
              <a:cxnLst/>
              <a:rect l="l" t="t" r="r" b="b"/>
              <a:pathLst>
                <a:path w="8305800" h="5486400">
                  <a:moveTo>
                    <a:pt x="0" y="914400"/>
                  </a:moveTo>
                  <a:lnTo>
                    <a:pt x="1267" y="865842"/>
                  </a:lnTo>
                  <a:lnTo>
                    <a:pt x="5027" y="817944"/>
                  </a:lnTo>
                  <a:lnTo>
                    <a:pt x="11217" y="770768"/>
                  </a:lnTo>
                  <a:lnTo>
                    <a:pt x="19774" y="724379"/>
                  </a:lnTo>
                  <a:lnTo>
                    <a:pt x="30634" y="678839"/>
                  </a:lnTo>
                  <a:lnTo>
                    <a:pt x="43734" y="634211"/>
                  </a:lnTo>
                  <a:lnTo>
                    <a:pt x="59010" y="590559"/>
                  </a:lnTo>
                  <a:lnTo>
                    <a:pt x="76401" y="547945"/>
                  </a:lnTo>
                  <a:lnTo>
                    <a:pt x="95842" y="506434"/>
                  </a:lnTo>
                  <a:lnTo>
                    <a:pt x="117270" y="466088"/>
                  </a:lnTo>
                  <a:lnTo>
                    <a:pt x="140622" y="426971"/>
                  </a:lnTo>
                  <a:lnTo>
                    <a:pt x="165835" y="389146"/>
                  </a:lnTo>
                  <a:lnTo>
                    <a:pt x="192846" y="352675"/>
                  </a:lnTo>
                  <a:lnTo>
                    <a:pt x="221592" y="317623"/>
                  </a:lnTo>
                  <a:lnTo>
                    <a:pt x="252008" y="284053"/>
                  </a:lnTo>
                  <a:lnTo>
                    <a:pt x="284033" y="252027"/>
                  </a:lnTo>
                  <a:lnTo>
                    <a:pt x="317602" y="221609"/>
                  </a:lnTo>
                  <a:lnTo>
                    <a:pt x="352654" y="192862"/>
                  </a:lnTo>
                  <a:lnTo>
                    <a:pt x="389124" y="165849"/>
                  </a:lnTo>
                  <a:lnTo>
                    <a:pt x="426949" y="140635"/>
                  </a:lnTo>
                  <a:lnTo>
                    <a:pt x="466066" y="117281"/>
                  </a:lnTo>
                  <a:lnTo>
                    <a:pt x="506412" y="95851"/>
                  </a:lnTo>
                  <a:lnTo>
                    <a:pt x="547924" y="76408"/>
                  </a:lnTo>
                  <a:lnTo>
                    <a:pt x="590538" y="59016"/>
                  </a:lnTo>
                  <a:lnTo>
                    <a:pt x="634192" y="43738"/>
                  </a:lnTo>
                  <a:lnTo>
                    <a:pt x="678821" y="30637"/>
                  </a:lnTo>
                  <a:lnTo>
                    <a:pt x="724364" y="19776"/>
                  </a:lnTo>
                  <a:lnTo>
                    <a:pt x="770756" y="11219"/>
                  </a:lnTo>
                  <a:lnTo>
                    <a:pt x="817935" y="5028"/>
                  </a:lnTo>
                  <a:lnTo>
                    <a:pt x="865837" y="1267"/>
                  </a:lnTo>
                  <a:lnTo>
                    <a:pt x="914400" y="0"/>
                  </a:lnTo>
                  <a:lnTo>
                    <a:pt x="7391400" y="0"/>
                  </a:lnTo>
                  <a:lnTo>
                    <a:pt x="7439957" y="1267"/>
                  </a:lnTo>
                  <a:lnTo>
                    <a:pt x="7487855" y="5028"/>
                  </a:lnTo>
                  <a:lnTo>
                    <a:pt x="7535031" y="11219"/>
                  </a:lnTo>
                  <a:lnTo>
                    <a:pt x="7581420" y="19776"/>
                  </a:lnTo>
                  <a:lnTo>
                    <a:pt x="7626960" y="30637"/>
                  </a:lnTo>
                  <a:lnTo>
                    <a:pt x="7671588" y="43738"/>
                  </a:lnTo>
                  <a:lnTo>
                    <a:pt x="7715240" y="59016"/>
                  </a:lnTo>
                  <a:lnTo>
                    <a:pt x="7757854" y="76408"/>
                  </a:lnTo>
                  <a:lnTo>
                    <a:pt x="7799365" y="95851"/>
                  </a:lnTo>
                  <a:lnTo>
                    <a:pt x="7839711" y="117281"/>
                  </a:lnTo>
                  <a:lnTo>
                    <a:pt x="7878828" y="140635"/>
                  </a:lnTo>
                  <a:lnTo>
                    <a:pt x="7916653" y="165849"/>
                  </a:lnTo>
                  <a:lnTo>
                    <a:pt x="7953124" y="192862"/>
                  </a:lnTo>
                  <a:lnTo>
                    <a:pt x="7988176" y="221609"/>
                  </a:lnTo>
                  <a:lnTo>
                    <a:pt x="8021746" y="252027"/>
                  </a:lnTo>
                  <a:lnTo>
                    <a:pt x="8053772" y="284053"/>
                  </a:lnTo>
                  <a:lnTo>
                    <a:pt x="8084190" y="317623"/>
                  </a:lnTo>
                  <a:lnTo>
                    <a:pt x="8112937" y="352675"/>
                  </a:lnTo>
                  <a:lnTo>
                    <a:pt x="8139950" y="389146"/>
                  </a:lnTo>
                  <a:lnTo>
                    <a:pt x="8165164" y="426971"/>
                  </a:lnTo>
                  <a:lnTo>
                    <a:pt x="8188518" y="466088"/>
                  </a:lnTo>
                  <a:lnTo>
                    <a:pt x="8209948" y="506434"/>
                  </a:lnTo>
                  <a:lnTo>
                    <a:pt x="8229391" y="547945"/>
                  </a:lnTo>
                  <a:lnTo>
                    <a:pt x="8246783" y="590559"/>
                  </a:lnTo>
                  <a:lnTo>
                    <a:pt x="8262061" y="634211"/>
                  </a:lnTo>
                  <a:lnTo>
                    <a:pt x="8275162" y="678839"/>
                  </a:lnTo>
                  <a:lnTo>
                    <a:pt x="8286023" y="724379"/>
                  </a:lnTo>
                  <a:lnTo>
                    <a:pt x="8294580" y="770768"/>
                  </a:lnTo>
                  <a:lnTo>
                    <a:pt x="8300771" y="817944"/>
                  </a:lnTo>
                  <a:lnTo>
                    <a:pt x="8304532" y="865842"/>
                  </a:lnTo>
                  <a:lnTo>
                    <a:pt x="8305800" y="914400"/>
                  </a:lnTo>
                  <a:lnTo>
                    <a:pt x="8305800" y="4571974"/>
                  </a:lnTo>
                  <a:lnTo>
                    <a:pt x="8304532" y="4620539"/>
                  </a:lnTo>
                  <a:lnTo>
                    <a:pt x="8300771" y="4668443"/>
                  </a:lnTo>
                  <a:lnTo>
                    <a:pt x="8294580" y="4715624"/>
                  </a:lnTo>
                  <a:lnTo>
                    <a:pt x="8286023" y="4762018"/>
                  </a:lnTo>
                  <a:lnTo>
                    <a:pt x="8275162" y="4807563"/>
                  </a:lnTo>
                  <a:lnTo>
                    <a:pt x="8262061" y="4852194"/>
                  </a:lnTo>
                  <a:lnTo>
                    <a:pt x="8246783" y="4895849"/>
                  </a:lnTo>
                  <a:lnTo>
                    <a:pt x="8229391" y="4938465"/>
                  </a:lnTo>
                  <a:lnTo>
                    <a:pt x="8209948" y="4979978"/>
                  </a:lnTo>
                  <a:lnTo>
                    <a:pt x="8188518" y="5020325"/>
                  </a:lnTo>
                  <a:lnTo>
                    <a:pt x="8165164" y="5059443"/>
                  </a:lnTo>
                  <a:lnTo>
                    <a:pt x="8139950" y="5097270"/>
                  </a:lnTo>
                  <a:lnTo>
                    <a:pt x="8112937" y="5133740"/>
                  </a:lnTo>
                  <a:lnTo>
                    <a:pt x="8084190" y="5168792"/>
                  </a:lnTo>
                  <a:lnTo>
                    <a:pt x="8053772" y="5202363"/>
                  </a:lnTo>
                  <a:lnTo>
                    <a:pt x="8021746" y="5234388"/>
                  </a:lnTo>
                  <a:lnTo>
                    <a:pt x="7988176" y="5264805"/>
                  </a:lnTo>
                  <a:lnTo>
                    <a:pt x="7953124" y="5293551"/>
                  </a:lnTo>
                  <a:lnTo>
                    <a:pt x="7916653" y="5320562"/>
                  </a:lnTo>
                  <a:lnTo>
                    <a:pt x="7878828" y="5345776"/>
                  </a:lnTo>
                  <a:lnTo>
                    <a:pt x="7839711" y="5369128"/>
                  </a:lnTo>
                  <a:lnTo>
                    <a:pt x="7799365" y="5390557"/>
                  </a:lnTo>
                  <a:lnTo>
                    <a:pt x="7757854" y="5409998"/>
                  </a:lnTo>
                  <a:lnTo>
                    <a:pt x="7715240" y="5427388"/>
                  </a:lnTo>
                  <a:lnTo>
                    <a:pt x="7671588" y="5442665"/>
                  </a:lnTo>
                  <a:lnTo>
                    <a:pt x="7626960" y="5455765"/>
                  </a:lnTo>
                  <a:lnTo>
                    <a:pt x="7581420" y="5466625"/>
                  </a:lnTo>
                  <a:lnTo>
                    <a:pt x="7535031" y="5475182"/>
                  </a:lnTo>
                  <a:lnTo>
                    <a:pt x="7487855" y="5481372"/>
                  </a:lnTo>
                  <a:lnTo>
                    <a:pt x="7439957" y="5485132"/>
                  </a:lnTo>
                  <a:lnTo>
                    <a:pt x="7391400" y="5486400"/>
                  </a:lnTo>
                  <a:lnTo>
                    <a:pt x="914400" y="5486400"/>
                  </a:lnTo>
                  <a:lnTo>
                    <a:pt x="865837" y="5485132"/>
                  </a:lnTo>
                  <a:lnTo>
                    <a:pt x="817935" y="5481372"/>
                  </a:lnTo>
                  <a:lnTo>
                    <a:pt x="770756" y="5475182"/>
                  </a:lnTo>
                  <a:lnTo>
                    <a:pt x="724364" y="5466625"/>
                  </a:lnTo>
                  <a:lnTo>
                    <a:pt x="678821" y="5455765"/>
                  </a:lnTo>
                  <a:lnTo>
                    <a:pt x="634192" y="5442665"/>
                  </a:lnTo>
                  <a:lnTo>
                    <a:pt x="590538" y="5427388"/>
                  </a:lnTo>
                  <a:lnTo>
                    <a:pt x="547924" y="5409998"/>
                  </a:lnTo>
                  <a:lnTo>
                    <a:pt x="506412" y="5390557"/>
                  </a:lnTo>
                  <a:lnTo>
                    <a:pt x="466066" y="5369128"/>
                  </a:lnTo>
                  <a:lnTo>
                    <a:pt x="426949" y="5345776"/>
                  </a:lnTo>
                  <a:lnTo>
                    <a:pt x="389124" y="5320562"/>
                  </a:lnTo>
                  <a:lnTo>
                    <a:pt x="352654" y="5293551"/>
                  </a:lnTo>
                  <a:lnTo>
                    <a:pt x="317602" y="5264805"/>
                  </a:lnTo>
                  <a:lnTo>
                    <a:pt x="284033" y="5234388"/>
                  </a:lnTo>
                  <a:lnTo>
                    <a:pt x="252008" y="5202363"/>
                  </a:lnTo>
                  <a:lnTo>
                    <a:pt x="221592" y="5168792"/>
                  </a:lnTo>
                  <a:lnTo>
                    <a:pt x="192846" y="5133740"/>
                  </a:lnTo>
                  <a:lnTo>
                    <a:pt x="165835" y="5097270"/>
                  </a:lnTo>
                  <a:lnTo>
                    <a:pt x="140622" y="5059443"/>
                  </a:lnTo>
                  <a:lnTo>
                    <a:pt x="117270" y="5020325"/>
                  </a:lnTo>
                  <a:lnTo>
                    <a:pt x="95842" y="4979978"/>
                  </a:lnTo>
                  <a:lnTo>
                    <a:pt x="76401" y="4938465"/>
                  </a:lnTo>
                  <a:lnTo>
                    <a:pt x="59010" y="4895849"/>
                  </a:lnTo>
                  <a:lnTo>
                    <a:pt x="43734" y="4852194"/>
                  </a:lnTo>
                  <a:lnTo>
                    <a:pt x="30634" y="4807563"/>
                  </a:lnTo>
                  <a:lnTo>
                    <a:pt x="19774" y="4762018"/>
                  </a:lnTo>
                  <a:lnTo>
                    <a:pt x="11217" y="4715624"/>
                  </a:lnTo>
                  <a:lnTo>
                    <a:pt x="5027" y="4668443"/>
                  </a:lnTo>
                  <a:lnTo>
                    <a:pt x="1267" y="4620539"/>
                  </a:lnTo>
                  <a:lnTo>
                    <a:pt x="0" y="4571974"/>
                  </a:lnTo>
                  <a:lnTo>
                    <a:pt x="0" y="914400"/>
                  </a:lnTo>
                  <a:close/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59682" y="3771900"/>
              <a:ext cx="2108200" cy="29209"/>
            </a:xfrm>
            <a:custGeom>
              <a:avLst/>
              <a:gdLst/>
              <a:ahLst/>
              <a:cxnLst/>
              <a:rect l="l" t="t" r="r" b="b"/>
              <a:pathLst>
                <a:path w="2108200" h="29210">
                  <a:moveTo>
                    <a:pt x="2107691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2107691" y="28956"/>
                  </a:lnTo>
                  <a:lnTo>
                    <a:pt x="2107691" y="0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76859" y="1592021"/>
            <a:ext cx="7688580" cy="4050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 indent="-107950">
              <a:lnSpc>
                <a:spcPct val="100000"/>
              </a:lnSpc>
              <a:spcBef>
                <a:spcPts val="100"/>
              </a:spcBef>
              <a:buSzPct val="95833"/>
              <a:buFont typeface="Times New Roman"/>
              <a:buChar char="•"/>
              <a:tabLst>
                <a:tab pos="171450" algn="l"/>
                <a:tab pos="1105535" algn="l"/>
                <a:tab pos="1971675" algn="l"/>
                <a:tab pos="2550795" algn="l"/>
                <a:tab pos="3418204" algn="l"/>
                <a:tab pos="4488180" algn="l"/>
                <a:tab pos="4831080" algn="l"/>
                <a:tab pos="5376545" algn="l"/>
                <a:tab pos="6545580" algn="l"/>
                <a:tab pos="6940550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White	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blood	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cell	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count	(WBC)</a:t>
            </a:r>
            <a:r>
              <a:rPr sz="2400" b="1" spc="-5" dirty="0">
                <a:latin typeface="Times New Roman"/>
                <a:cs typeface="Times New Roman"/>
              </a:rPr>
              <a:t>	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is	the	number	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of	white</a:t>
            </a:r>
            <a:endParaRPr sz="2400" dirty="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blood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cells in a volume of</a:t>
            </a:r>
            <a:r>
              <a:rPr sz="2400" b="1" spc="-35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blood.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70815" indent="-107950">
              <a:lnSpc>
                <a:spcPct val="100000"/>
              </a:lnSpc>
              <a:buSzPct val="95833"/>
              <a:buFont typeface="Times New Roman"/>
              <a:buChar char="•"/>
              <a:tabLst>
                <a:tab pos="171450" algn="l"/>
              </a:tabLst>
            </a:pP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This can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also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be </a:t>
            </a:r>
            <a:r>
              <a:rPr sz="2400" b="1" spc="-10" dirty="0">
                <a:solidFill>
                  <a:srgbClr val="B8CDE4"/>
                </a:solidFill>
                <a:latin typeface="Times New Roman"/>
                <a:cs typeface="Times New Roman"/>
              </a:rPr>
              <a:t>referred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to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as the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Leukocyte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Count</a:t>
            </a:r>
            <a:endParaRPr sz="2400" dirty="0">
              <a:latin typeface="Times New Roman"/>
              <a:cs typeface="Times New Roman"/>
            </a:endParaRPr>
          </a:p>
          <a:p>
            <a:pPr marL="170815" indent="-107950">
              <a:lnSpc>
                <a:spcPct val="100000"/>
              </a:lnSpc>
              <a:buSzPct val="95833"/>
              <a:buFont typeface="Times New Roman"/>
              <a:buChar char="•"/>
              <a:tabLst>
                <a:tab pos="171450" algn="l"/>
              </a:tabLst>
            </a:pP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It can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be </a:t>
            </a:r>
            <a:r>
              <a:rPr sz="2400" b="1" spc="-10" dirty="0">
                <a:solidFill>
                  <a:srgbClr val="B8CDE4"/>
                </a:solidFill>
                <a:latin typeface="Times New Roman"/>
                <a:cs typeface="Times New Roman"/>
              </a:rPr>
              <a:t>expressed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in international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units</a:t>
            </a:r>
            <a:r>
              <a:rPr sz="2400" b="1" spc="-35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=</a:t>
            </a:r>
            <a:endParaRPr sz="2400" dirty="0">
              <a:latin typeface="Times New Roman"/>
              <a:cs typeface="Times New Roman"/>
            </a:endParaRPr>
          </a:p>
          <a:p>
            <a:pPr marL="2882900">
              <a:lnSpc>
                <a:spcPct val="100000"/>
              </a:lnSpc>
            </a:pP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4.3 to 10.8 x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10</a:t>
            </a:r>
            <a:r>
              <a:rPr sz="2400" b="1" spc="-7" baseline="24305" dirty="0">
                <a:solidFill>
                  <a:srgbClr val="B8CDE4"/>
                </a:solidFill>
                <a:latin typeface="Times New Roman"/>
                <a:cs typeface="Times New Roman"/>
              </a:rPr>
              <a:t>9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cells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per</a:t>
            </a:r>
            <a:r>
              <a:rPr sz="2400" b="1" spc="-285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B8CDE4"/>
                </a:solidFill>
                <a:latin typeface="Times New Roman"/>
                <a:cs typeface="Times New Roman"/>
              </a:rPr>
              <a:t>liter.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46379" indent="-182880">
              <a:lnSpc>
                <a:spcPct val="100000"/>
              </a:lnSpc>
              <a:buFont typeface="Times New Roman"/>
              <a:buChar char="•"/>
              <a:tabLst>
                <a:tab pos="246379" algn="l"/>
              </a:tabLst>
            </a:pP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Normal range of</a:t>
            </a:r>
            <a:r>
              <a:rPr sz="2400" b="1" spc="-55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WBC=</a:t>
            </a:r>
            <a:endParaRPr sz="2400" dirty="0">
              <a:latin typeface="Times New Roman"/>
              <a:cs typeface="Times New Roman"/>
            </a:endParaRPr>
          </a:p>
          <a:p>
            <a:pPr marL="2806700">
              <a:lnSpc>
                <a:spcPct val="100000"/>
              </a:lnSpc>
            </a:pPr>
            <a:r>
              <a:rPr sz="2400" b="1" u="heavy" spc="-5" dirty="0">
                <a:solidFill>
                  <a:srgbClr val="B8CDE4"/>
                </a:solidFill>
                <a:uFill>
                  <a:solidFill>
                    <a:srgbClr val="B8CDE4"/>
                  </a:solidFill>
                </a:uFill>
                <a:latin typeface="Times New Roman"/>
                <a:cs typeface="Times New Roman"/>
              </a:rPr>
              <a:t>4,500 </a:t>
            </a:r>
            <a:r>
              <a:rPr sz="2400" b="1" u="heavy" dirty="0">
                <a:solidFill>
                  <a:srgbClr val="B8CDE4"/>
                </a:solidFill>
                <a:uFill>
                  <a:solidFill>
                    <a:srgbClr val="B8CDE4"/>
                  </a:solidFill>
                </a:uFill>
                <a:latin typeface="Times New Roman"/>
                <a:cs typeface="Times New Roman"/>
              </a:rPr>
              <a:t>- </a:t>
            </a:r>
            <a:r>
              <a:rPr sz="2400" b="1" u="heavy" spc="-5" dirty="0">
                <a:solidFill>
                  <a:srgbClr val="B8CDE4"/>
                </a:solidFill>
                <a:uFill>
                  <a:solidFill>
                    <a:srgbClr val="B8CDE4"/>
                  </a:solidFill>
                </a:uFill>
                <a:latin typeface="Times New Roman"/>
                <a:cs typeface="Times New Roman"/>
              </a:rPr>
              <a:t>10,000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cells/mm3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of</a:t>
            </a:r>
            <a:r>
              <a:rPr sz="2400" b="1" spc="-50" dirty="0">
                <a:solidFill>
                  <a:srgbClr val="B8CDE4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blood.</a:t>
            </a:r>
            <a:endParaRPr sz="2400" dirty="0">
              <a:latin typeface="Times New Roman"/>
              <a:cs typeface="Times New Roman"/>
            </a:endParaRPr>
          </a:p>
          <a:p>
            <a:pPr marL="63500" marR="28575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171450" algn="l"/>
                <a:tab pos="1404620" algn="l"/>
                <a:tab pos="1817370" algn="l"/>
                <a:tab pos="2532380" algn="l"/>
                <a:tab pos="3105785" algn="l"/>
                <a:tab pos="4195445" algn="l"/>
                <a:tab pos="5386070" algn="l"/>
                <a:tab pos="6117590" algn="l"/>
                <a:tab pos="6681470" algn="l"/>
                <a:tab pos="7397750" algn="l"/>
              </a:tabLst>
            </a:pP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N</a:t>
            </a:r>
            <a:r>
              <a:rPr sz="2400" b="1" spc="-15" dirty="0">
                <a:solidFill>
                  <a:srgbClr val="B8CDE4"/>
                </a:solidFill>
                <a:latin typeface="Times New Roman"/>
                <a:cs typeface="Times New Roman"/>
              </a:rPr>
              <a:t>u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mber	of	c</a:t>
            </a:r>
            <a:r>
              <a:rPr sz="2400" b="1" spc="-15" dirty="0">
                <a:solidFill>
                  <a:srgbClr val="B8CDE4"/>
                </a:solidFill>
                <a:latin typeface="Times New Roman"/>
                <a:cs typeface="Times New Roman"/>
              </a:rPr>
              <a:t>e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lls	a</a:t>
            </a:r>
            <a:r>
              <a:rPr sz="2400" b="1" spc="-55" dirty="0">
                <a:solidFill>
                  <a:srgbClr val="B8CDE4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e	usuall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y	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co</a:t>
            </a:r>
            <a:r>
              <a:rPr sz="2400" b="1" spc="-20" dirty="0">
                <a:solidFill>
                  <a:srgbClr val="B8CDE4"/>
                </a:solidFill>
                <a:latin typeface="Times New Roman"/>
                <a:cs typeface="Times New Roman"/>
              </a:rPr>
              <a:t>u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nted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	</a:t>
            </a:r>
            <a:r>
              <a:rPr sz="2400" b="1" spc="-25" dirty="0">
                <a:solidFill>
                  <a:srgbClr val="B8CDE4"/>
                </a:solidFill>
                <a:latin typeface="Times New Roman"/>
                <a:cs typeface="Times New Roman"/>
              </a:rPr>
              <a:t>w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i</a:t>
            </a:r>
            <a:r>
              <a:rPr sz="2400" b="1" spc="5" dirty="0">
                <a:solidFill>
                  <a:srgbClr val="B8CDE4"/>
                </a:solidFill>
                <a:latin typeface="Times New Roman"/>
                <a:cs typeface="Times New Roman"/>
              </a:rPr>
              <a:t>t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the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B8CDE4"/>
                </a:solidFill>
                <a:latin typeface="Times New Roman"/>
                <a:cs typeface="Times New Roman"/>
              </a:rPr>
              <a:t>help</a:t>
            </a:r>
            <a:r>
              <a:rPr sz="2400" b="1" dirty="0">
                <a:solidFill>
                  <a:srgbClr val="B8CDE4"/>
                </a:solidFill>
                <a:latin typeface="Times New Roman"/>
                <a:cs typeface="Times New Roman"/>
              </a:rPr>
              <a:t>	of 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Neubauer’s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counting</a:t>
            </a:r>
            <a:r>
              <a:rPr sz="24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chamber</a:t>
            </a:r>
            <a:endParaRPr sz="2400" dirty="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69007" y="239268"/>
            <a:ext cx="5207635" cy="688975"/>
            <a:chOff x="1969007" y="239268"/>
            <a:chExt cx="5207635" cy="688975"/>
          </a:xfrm>
        </p:grpSpPr>
        <p:sp>
          <p:nvSpPr>
            <p:cNvPr id="10" name="object 10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5071110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4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5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5071110" y="662939"/>
                  </a:lnTo>
                  <a:lnTo>
                    <a:pt x="5114091" y="654248"/>
                  </a:lnTo>
                  <a:lnTo>
                    <a:pt x="5149214" y="630554"/>
                  </a:lnTo>
                  <a:lnTo>
                    <a:pt x="5172908" y="595431"/>
                  </a:lnTo>
                  <a:lnTo>
                    <a:pt x="5181599" y="552450"/>
                  </a:lnTo>
                  <a:lnTo>
                    <a:pt x="5181599" y="110489"/>
                  </a:lnTo>
                  <a:lnTo>
                    <a:pt x="5172908" y="67508"/>
                  </a:lnTo>
                  <a:lnTo>
                    <a:pt x="5149215" y="32385"/>
                  </a:lnTo>
                  <a:lnTo>
                    <a:pt x="5114091" y="8691"/>
                  </a:lnTo>
                  <a:lnTo>
                    <a:pt x="50711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81961" y="252222"/>
              <a:ext cx="5181600" cy="662940"/>
            </a:xfrm>
            <a:custGeom>
              <a:avLst/>
              <a:gdLst/>
              <a:ahLst/>
              <a:cxnLst/>
              <a:rect l="l" t="t" r="r" b="b"/>
              <a:pathLst>
                <a:path w="5181600" h="662940">
                  <a:moveTo>
                    <a:pt x="0" y="110489"/>
                  </a:moveTo>
                  <a:lnTo>
                    <a:pt x="8691" y="67508"/>
                  </a:lnTo>
                  <a:lnTo>
                    <a:pt x="32384" y="32384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5071110" y="0"/>
                  </a:lnTo>
                  <a:lnTo>
                    <a:pt x="5114091" y="8691"/>
                  </a:lnTo>
                  <a:lnTo>
                    <a:pt x="5149215" y="32385"/>
                  </a:lnTo>
                  <a:lnTo>
                    <a:pt x="5172908" y="67508"/>
                  </a:lnTo>
                  <a:lnTo>
                    <a:pt x="5181599" y="110489"/>
                  </a:lnTo>
                  <a:lnTo>
                    <a:pt x="5181599" y="552450"/>
                  </a:lnTo>
                  <a:lnTo>
                    <a:pt x="5172908" y="595431"/>
                  </a:lnTo>
                  <a:lnTo>
                    <a:pt x="5149214" y="630554"/>
                  </a:lnTo>
                  <a:lnTo>
                    <a:pt x="5114091" y="654248"/>
                  </a:lnTo>
                  <a:lnTo>
                    <a:pt x="5071110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5" y="630555"/>
                  </a:lnTo>
                  <a:lnTo>
                    <a:pt x="8691" y="595431"/>
                  </a:lnTo>
                  <a:lnTo>
                    <a:pt x="0" y="552450"/>
                  </a:lnTo>
                  <a:lnTo>
                    <a:pt x="0" y="11048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84195" y="265633"/>
            <a:ext cx="384302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>
                <a:solidFill>
                  <a:srgbClr val="FFFFFF"/>
                </a:solidFill>
                <a:latin typeface="Carlito"/>
                <a:cs typeface="Carlito"/>
              </a:rPr>
              <a:t>WBC</a:t>
            </a:r>
            <a:r>
              <a:rPr lang="en-US" sz="33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b="0" spc="-15">
                <a:solidFill>
                  <a:srgbClr val="FFFFFF"/>
                </a:solidFill>
                <a:latin typeface="Carlito"/>
                <a:cs typeface="Carlito"/>
              </a:rPr>
              <a:t>Count</a:t>
            </a:r>
            <a:endParaRPr sz="33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106</TotalTime>
  <Words>2663</Words>
  <Application>Microsoft Office PowerPoint</Application>
  <PresentationFormat>On-screen Show (4:3)</PresentationFormat>
  <Paragraphs>502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Calisto MT</vt:lpstr>
      <vt:lpstr>Carlito</vt:lpstr>
      <vt:lpstr>Comic Sans MS</vt:lpstr>
      <vt:lpstr>Symbol</vt:lpstr>
      <vt:lpstr>Times New Roman</vt:lpstr>
      <vt:lpstr>Verdana</vt:lpstr>
      <vt:lpstr>Wingdings</vt:lpstr>
      <vt:lpstr>Wingdings 2</vt:lpstr>
      <vt:lpstr>Slate</vt:lpstr>
      <vt:lpstr>BLOOD INVESTIGATIONS  IN DENTAL PRACTICE</vt:lpstr>
      <vt:lpstr>INTRODUCTION</vt:lpstr>
      <vt:lpstr>Either whole blood is used to count blood cells, or the blood cells  are separated from the fluid that contains them. This fluid is called  Plasma or Serum.</vt:lpstr>
      <vt:lpstr>BLOOD INVESTIGATION</vt:lpstr>
      <vt:lpstr>COLLECTION OF BLOOD SAMPLE</vt:lpstr>
      <vt:lpstr>TYPES OF HEMATOLOGICAL  INVESTIGATIONS</vt:lpstr>
      <vt:lpstr>COMPLETE BLOOD COUNT</vt:lpstr>
      <vt:lpstr>PowerPoint Presentation</vt:lpstr>
      <vt:lpstr>WBC Count</vt:lpstr>
      <vt:lpstr>PowerPoint Presentation</vt:lpstr>
      <vt:lpstr>A high white blood cell count usually indicates:</vt:lpstr>
      <vt:lpstr>Specific causes of Leukocytosis:</vt:lpstr>
      <vt:lpstr>Specific causes of Leukopenia:</vt:lpstr>
      <vt:lpstr>Differential Count WBC</vt:lpstr>
      <vt:lpstr>Normal values:</vt:lpstr>
      <vt:lpstr>CLINICAL SIGNIFICANCE</vt:lpstr>
      <vt:lpstr>PowerPoint Presentation</vt:lpstr>
      <vt:lpstr>PowerPoint Presentation</vt:lpstr>
      <vt:lpstr>RBC Count</vt:lpstr>
      <vt:lpstr>INCREASE in RBC Count</vt:lpstr>
      <vt:lpstr>DECREASE in RBC Count</vt:lpstr>
      <vt:lpstr>HEMOGLOBLIN</vt:lpstr>
      <vt:lpstr>PowerPoint Presentation</vt:lpstr>
      <vt:lpstr>A low haemoglobin count can also be due to blood loss</vt:lpstr>
      <vt:lpstr>Hematocrit (Hct)</vt:lpstr>
      <vt:lpstr>PowerPoint Presentation</vt:lpstr>
      <vt:lpstr>Erthrocytes Indices</vt:lpstr>
      <vt:lpstr>Mean Corpuscular Haemoglobin (MCH)</vt:lpstr>
      <vt:lpstr>Mean Corpuscular Haemoglobin Concentration </vt:lpstr>
      <vt:lpstr>Mean Corpuscular Volume (MCV)</vt:lpstr>
      <vt:lpstr>Different types of Anaemia and Indices</vt:lpstr>
      <vt:lpstr>PowerPoint Presentation</vt:lpstr>
      <vt:lpstr>PowerPoint Presentation</vt:lpstr>
      <vt:lpstr>PLATELET/THROMBOCYTE COUNT</vt:lpstr>
      <vt:lpstr>Interpretation of Platelet count</vt:lpstr>
      <vt:lpstr>Bleeding Time</vt:lpstr>
      <vt:lpstr>Interpretation of bleeding time</vt:lpstr>
      <vt:lpstr>Capillary Fragility Test</vt:lpstr>
      <vt:lpstr>PowerPoint Presentation</vt:lpstr>
      <vt:lpstr>Clotting Time</vt:lpstr>
      <vt:lpstr>Interpretation of Clotting time</vt:lpstr>
      <vt:lpstr>Erythrocyte Sedimentation Rate (ESR)</vt:lpstr>
      <vt:lpstr>Interpretation of ESR</vt:lpstr>
      <vt:lpstr>HEMATOLOGICAL  INVESTIGATIONS</vt:lpstr>
      <vt:lpstr>PROTHROMBIN TIME</vt:lpstr>
      <vt:lpstr>PARTIAL THROMBOPLASTIN TIME</vt:lpstr>
      <vt:lpstr>INR:  INTERNATIONAL NORMALIZED RATIO</vt:lpstr>
      <vt:lpstr>PowerPoint Presentation</vt:lpstr>
      <vt:lpstr>OTHER BLOOD TESTS</vt:lpstr>
      <vt:lpstr>RENAL TEST</vt:lpstr>
      <vt:lpstr>PowerPoint Presentation</vt:lpstr>
      <vt:lpstr>Blood Urea Nitrogen (BUN)</vt:lpstr>
      <vt:lpstr>BLOOD GLUCOSE</vt:lpstr>
      <vt:lpstr>PowerPoint Presentation</vt:lpstr>
      <vt:lpstr>PowerPoint Presentation</vt:lpstr>
      <vt:lpstr>HIV TEST</vt:lpstr>
      <vt:lpstr>PowerPoint Presentation</vt:lpstr>
      <vt:lpstr>PowerPoint Presentation</vt:lpstr>
      <vt:lpstr>TEST FOR HEPATITIS B</vt:lpstr>
      <vt:lpstr>Dental Management of  Bleeding Disorder</vt:lpstr>
      <vt:lpstr>LOCAL</vt:lpstr>
      <vt:lpstr>LOCAL HAEMOSTATIC  MEASURES</vt:lpstr>
      <vt:lpstr>PowerPoint Presentation</vt:lpstr>
      <vt:lpstr>SYSTEMIC HAEMOSTATIC  MEASURES</vt:lpstr>
      <vt:lpstr>90% of inherited haemostatic disorder consist of  Haemophilia A,B and Von Wilibrand’s disease.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INVESTIGATIONS  IN DENTAL PRACTICE</dc:title>
  <cp:lastModifiedBy>Windows User</cp:lastModifiedBy>
  <cp:revision>38</cp:revision>
  <dcterms:created xsi:type="dcterms:W3CDTF">2020-01-16T14:04:02Z</dcterms:created>
  <dcterms:modified xsi:type="dcterms:W3CDTF">2020-01-17T04:31:13Z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2014-12-19T00:00:00Z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2020-01-16T00:00:00Z</vt:filetime>
  </property>
</Properties>
</file>